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1.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2.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4.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6.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9.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1.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2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2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25.xml" ContentType="application/vnd.openxmlformats-officedocument.theme+xml"/>
  <Override PartName="/ppt/tags/tag11.xml" ContentType="application/vnd.openxmlformats-officedocument.presentationml.tags+xml"/>
  <Override PartName="/ppt/theme/theme26.xml" ContentType="application/vnd.openxmlformats-officedocument.theme+xml"/>
  <Override PartName="/ppt/theme/theme27.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4.xml" ContentType="application/vnd.openxmlformats-officedocument.presentationml.tags+xml"/>
  <Override PartName="/ppt/tags/tag35.xml" ContentType="application/vnd.openxmlformats-officedocument.presentationml.tags+xml"/>
  <Override PartName="/ppt/notesSlides/notesSlide2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3"/>
    <p:sldMasterId id="2147484591" r:id="rId4"/>
    <p:sldMasterId id="2147484617" r:id="rId5"/>
    <p:sldMasterId id="2147484635" r:id="rId6"/>
    <p:sldMasterId id="2147484666" r:id="rId7"/>
    <p:sldMasterId id="2147484700" r:id="rId8"/>
    <p:sldMasterId id="2147484710" r:id="rId9"/>
    <p:sldMasterId id="2147484728" r:id="rId10"/>
    <p:sldMasterId id="2147484735" r:id="rId11"/>
    <p:sldMasterId id="2147484747" r:id="rId12"/>
    <p:sldMasterId id="2147484759" r:id="rId13"/>
    <p:sldMasterId id="2147484784" r:id="rId14"/>
    <p:sldMasterId id="2147484854" r:id="rId15"/>
    <p:sldMasterId id="2147484943" r:id="rId16"/>
    <p:sldMasterId id="2147484955" r:id="rId17"/>
    <p:sldMasterId id="2147484972" r:id="rId18"/>
    <p:sldMasterId id="2147484985" r:id="rId19"/>
    <p:sldMasterId id="2147485000" r:id="rId20"/>
    <p:sldMasterId id="2147485012" r:id="rId21"/>
    <p:sldMasterId id="2147485023" r:id="rId22"/>
    <p:sldMasterId id="2147485040" r:id="rId23"/>
    <p:sldMasterId id="2147485059" r:id="rId24"/>
    <p:sldMasterId id="2147485078" r:id="rId25"/>
    <p:sldMasterId id="2147485091" r:id="rId26"/>
    <p:sldMasterId id="2147485101" r:id="rId27"/>
  </p:sldMasterIdLst>
  <p:notesMasterIdLst>
    <p:notesMasterId r:id="rId192"/>
  </p:notesMasterIdLst>
  <p:handoutMasterIdLst>
    <p:handoutMasterId r:id="rId193"/>
  </p:handoutMasterIdLst>
  <p:sldIdLst>
    <p:sldId id="2147481032" r:id="rId28"/>
    <p:sldId id="2146846852" r:id="rId29"/>
    <p:sldId id="2147480318" r:id="rId30"/>
    <p:sldId id="2147480949" r:id="rId31"/>
    <p:sldId id="2147480950" r:id="rId32"/>
    <p:sldId id="2147480951" r:id="rId33"/>
    <p:sldId id="2147483416" r:id="rId34"/>
    <p:sldId id="2147480952" r:id="rId35"/>
    <p:sldId id="2147483417" r:id="rId36"/>
    <p:sldId id="2147483421" r:id="rId37"/>
    <p:sldId id="13407" r:id="rId38"/>
    <p:sldId id="2147471659" r:id="rId39"/>
    <p:sldId id="2146846868" r:id="rId40"/>
    <p:sldId id="2147480946" r:id="rId41"/>
    <p:sldId id="2135715291" r:id="rId42"/>
    <p:sldId id="2147480172" r:id="rId43"/>
    <p:sldId id="2147480187" r:id="rId44"/>
    <p:sldId id="2147480167" r:id="rId45"/>
    <p:sldId id="2147483418" r:id="rId46"/>
    <p:sldId id="2147483435" r:id="rId47"/>
    <p:sldId id="2147483436" r:id="rId48"/>
    <p:sldId id="256" r:id="rId49"/>
    <p:sldId id="2147470562" r:id="rId50"/>
    <p:sldId id="2147470563" r:id="rId51"/>
    <p:sldId id="2147470565" r:id="rId52"/>
    <p:sldId id="2147471835" r:id="rId53"/>
    <p:sldId id="2147471836" r:id="rId54"/>
    <p:sldId id="2147470566" r:id="rId55"/>
    <p:sldId id="2147470567" r:id="rId56"/>
    <p:sldId id="2147470568" r:id="rId57"/>
    <p:sldId id="2147470569" r:id="rId58"/>
    <p:sldId id="2147470577" r:id="rId59"/>
    <p:sldId id="2147470578" r:id="rId60"/>
    <p:sldId id="2147470570" r:id="rId61"/>
    <p:sldId id="2147470571" r:id="rId62"/>
    <p:sldId id="2147470574" r:id="rId63"/>
    <p:sldId id="2147470572" r:id="rId64"/>
    <p:sldId id="2147470573" r:id="rId65"/>
    <p:sldId id="2147470575" r:id="rId66"/>
    <p:sldId id="848" r:id="rId67"/>
    <p:sldId id="812" r:id="rId68"/>
    <p:sldId id="814" r:id="rId69"/>
    <p:sldId id="819" r:id="rId70"/>
    <p:sldId id="2147470580" r:id="rId71"/>
    <p:sldId id="2147470581" r:id="rId72"/>
    <p:sldId id="2135715298" r:id="rId73"/>
    <p:sldId id="2147480174" r:id="rId74"/>
    <p:sldId id="2147480947" r:id="rId75"/>
    <p:sldId id="2147480173" r:id="rId76"/>
    <p:sldId id="2147483419" r:id="rId77"/>
    <p:sldId id="2135715299" r:id="rId78"/>
    <p:sldId id="2135715300" r:id="rId79"/>
    <p:sldId id="2147483437" r:id="rId80"/>
    <p:sldId id="375" r:id="rId81"/>
    <p:sldId id="383" r:id="rId82"/>
    <p:sldId id="378" r:id="rId83"/>
    <p:sldId id="384" r:id="rId84"/>
    <p:sldId id="385" r:id="rId85"/>
    <p:sldId id="382" r:id="rId86"/>
    <p:sldId id="386" r:id="rId87"/>
    <p:sldId id="376" r:id="rId88"/>
    <p:sldId id="381" r:id="rId89"/>
    <p:sldId id="273" r:id="rId90"/>
    <p:sldId id="379" r:id="rId91"/>
    <p:sldId id="380" r:id="rId92"/>
    <p:sldId id="2147470938" r:id="rId93"/>
    <p:sldId id="368" r:id="rId94"/>
    <p:sldId id="2135715301" r:id="rId95"/>
    <p:sldId id="2147480170" r:id="rId96"/>
    <p:sldId id="2147480186" r:id="rId97"/>
    <p:sldId id="2147480175" r:id="rId98"/>
    <p:sldId id="2147480955" r:id="rId99"/>
    <p:sldId id="2147483422" r:id="rId100"/>
    <p:sldId id="2147483423" r:id="rId101"/>
    <p:sldId id="2147483424" r:id="rId102"/>
    <p:sldId id="257" r:id="rId103"/>
    <p:sldId id="527" r:id="rId104"/>
    <p:sldId id="2147473897" r:id="rId105"/>
    <p:sldId id="2147473898" r:id="rId106"/>
    <p:sldId id="491" r:id="rId107"/>
    <p:sldId id="2147470516" r:id="rId108"/>
    <p:sldId id="351" r:id="rId109"/>
    <p:sldId id="353" r:id="rId110"/>
    <p:sldId id="354" r:id="rId111"/>
    <p:sldId id="348" r:id="rId112"/>
    <p:sldId id="350" r:id="rId113"/>
    <p:sldId id="2147473942" r:id="rId114"/>
    <p:sldId id="2147473889" r:id="rId115"/>
    <p:sldId id="3420" r:id="rId116"/>
    <p:sldId id="2147473929" r:id="rId117"/>
    <p:sldId id="2147473930" r:id="rId118"/>
    <p:sldId id="2147473937" r:id="rId119"/>
    <p:sldId id="2147483438" r:id="rId120"/>
    <p:sldId id="2147473938" r:id="rId121"/>
    <p:sldId id="2141411091" r:id="rId122"/>
    <p:sldId id="2141411063" r:id="rId123"/>
    <p:sldId id="2141411099" r:id="rId124"/>
    <p:sldId id="2147473944" r:id="rId125"/>
    <p:sldId id="2135715318" r:id="rId126"/>
    <p:sldId id="2147480171" r:id="rId127"/>
    <p:sldId id="2147480953" r:id="rId128"/>
    <p:sldId id="2147480178" r:id="rId129"/>
    <p:sldId id="2147480954" r:id="rId130"/>
    <p:sldId id="2147483425" r:id="rId131"/>
    <p:sldId id="2147483426" r:id="rId132"/>
    <p:sldId id="2147483427" r:id="rId133"/>
    <p:sldId id="2147483428" r:id="rId134"/>
    <p:sldId id="2147483429" r:id="rId135"/>
    <p:sldId id="318" r:id="rId136"/>
    <p:sldId id="929" r:id="rId137"/>
    <p:sldId id="2141412930" r:id="rId138"/>
    <p:sldId id="2141412931" r:id="rId139"/>
    <p:sldId id="2141412935" r:id="rId140"/>
    <p:sldId id="2141412929" r:id="rId141"/>
    <p:sldId id="930" r:id="rId142"/>
    <p:sldId id="934" r:id="rId143"/>
    <p:sldId id="2282" r:id="rId144"/>
    <p:sldId id="2141412932" r:id="rId145"/>
    <p:sldId id="2141412933" r:id="rId146"/>
    <p:sldId id="2134958896" r:id="rId147"/>
    <p:sldId id="2283" r:id="rId148"/>
    <p:sldId id="2147483442" r:id="rId149"/>
    <p:sldId id="2134958898" r:id="rId150"/>
    <p:sldId id="2141412926" r:id="rId151"/>
    <p:sldId id="2141412928" r:id="rId152"/>
    <p:sldId id="2147471780" r:id="rId153"/>
    <p:sldId id="2135715309" r:id="rId154"/>
    <p:sldId id="2147480176" r:id="rId155"/>
    <p:sldId id="2147480948" r:id="rId156"/>
    <p:sldId id="2147480177" r:id="rId157"/>
    <p:sldId id="2147483420" r:id="rId158"/>
    <p:sldId id="2147483430" r:id="rId159"/>
    <p:sldId id="2147483431" r:id="rId160"/>
    <p:sldId id="2147483432" r:id="rId161"/>
    <p:sldId id="2147483433" r:id="rId162"/>
    <p:sldId id="2147483434" r:id="rId163"/>
    <p:sldId id="2445" r:id="rId164"/>
    <p:sldId id="2469" r:id="rId165"/>
    <p:sldId id="495" r:id="rId166"/>
    <p:sldId id="2146846099" r:id="rId167"/>
    <p:sldId id="2146846101" r:id="rId168"/>
    <p:sldId id="2470" r:id="rId169"/>
    <p:sldId id="502" r:id="rId170"/>
    <p:sldId id="2450" r:id="rId171"/>
    <p:sldId id="2500" r:id="rId172"/>
    <p:sldId id="2502" r:id="rId173"/>
    <p:sldId id="2503" r:id="rId174"/>
    <p:sldId id="2472" r:id="rId175"/>
    <p:sldId id="2473" r:id="rId176"/>
    <p:sldId id="2477" r:id="rId177"/>
    <p:sldId id="2475" r:id="rId178"/>
    <p:sldId id="2147483439" r:id="rId179"/>
    <p:sldId id="2147483440" r:id="rId180"/>
    <p:sldId id="2147471837" r:id="rId181"/>
    <p:sldId id="2483" r:id="rId182"/>
    <p:sldId id="2141411118" r:id="rId183"/>
    <p:sldId id="2147483441" r:id="rId184"/>
    <p:sldId id="2141411135" r:id="rId185"/>
    <p:sldId id="2146846104" r:id="rId186"/>
    <p:sldId id="2146846105" r:id="rId187"/>
    <p:sldId id="2146846107" r:id="rId188"/>
    <p:sldId id="2146846106" r:id="rId189"/>
    <p:sldId id="2146846103" r:id="rId190"/>
    <p:sldId id="2146846108" r:id="rId191"/>
  </p:sldIdLst>
  <p:sldSz cx="12192000" cy="6858000"/>
  <p:notesSz cx="7772400" cy="10058400"/>
  <p:custDataLst>
    <p:tags r:id="rId19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D2FF"/>
    <a:srgbClr val="0A2D82"/>
    <a:srgbClr val="499ACA"/>
    <a:srgbClr val="0D388C"/>
    <a:srgbClr val="307DB9"/>
    <a:srgbClr val="4B9CD3"/>
    <a:srgbClr val="1F497D"/>
    <a:srgbClr val="FF40FF"/>
    <a:srgbClr val="002B4E"/>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67" autoAdjust="0"/>
    <p:restoredTop sz="96327" autoAdjust="0"/>
  </p:normalViewPr>
  <p:slideViewPr>
    <p:cSldViewPr>
      <p:cViewPr varScale="1">
        <p:scale>
          <a:sx n="124" d="100"/>
          <a:sy n="124" d="100"/>
        </p:scale>
        <p:origin x="296" y="168"/>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19.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slide" Target="slides/slide143.xml"/><Relationship Id="rId191" Type="http://schemas.openxmlformats.org/officeDocument/2006/relationships/slide" Target="slides/slide164.xml"/><Relationship Id="rId107" Type="http://schemas.openxmlformats.org/officeDocument/2006/relationships/slide" Target="slides/slide80.xml"/><Relationship Id="rId11" Type="http://schemas.openxmlformats.org/officeDocument/2006/relationships/slideMaster" Target="slideMasters/slideMaster9.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3.xml"/><Relationship Id="rId95" Type="http://schemas.openxmlformats.org/officeDocument/2006/relationships/slide" Target="slides/slide68.xml"/><Relationship Id="rId160" Type="http://schemas.openxmlformats.org/officeDocument/2006/relationships/slide" Target="slides/slide133.xml"/><Relationship Id="rId181" Type="http://schemas.openxmlformats.org/officeDocument/2006/relationships/slide" Target="slides/slide154.xml"/><Relationship Id="rId22" Type="http://schemas.openxmlformats.org/officeDocument/2006/relationships/slideMaster" Target="slideMasters/slideMaster20.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71" Type="http://schemas.openxmlformats.org/officeDocument/2006/relationships/slide" Target="slides/slide144.xml"/><Relationship Id="rId192" Type="http://schemas.openxmlformats.org/officeDocument/2006/relationships/notesMaster" Target="notesMasters/notesMaster1.xml"/><Relationship Id="rId12" Type="http://schemas.openxmlformats.org/officeDocument/2006/relationships/slideMaster" Target="slideMasters/slideMaster10.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54" Type="http://schemas.openxmlformats.org/officeDocument/2006/relationships/slide" Target="slides/slide27.xml"/><Relationship Id="rId75" Type="http://schemas.openxmlformats.org/officeDocument/2006/relationships/slide" Target="slides/slide48.xml"/><Relationship Id="rId96" Type="http://schemas.openxmlformats.org/officeDocument/2006/relationships/slide" Target="slides/slide69.xml"/><Relationship Id="rId140" Type="http://schemas.openxmlformats.org/officeDocument/2006/relationships/slide" Target="slides/slide113.xml"/><Relationship Id="rId161" Type="http://schemas.openxmlformats.org/officeDocument/2006/relationships/slide" Target="slides/slide134.xml"/><Relationship Id="rId182" Type="http://schemas.openxmlformats.org/officeDocument/2006/relationships/slide" Target="slides/slide155.xml"/><Relationship Id="rId6" Type="http://schemas.openxmlformats.org/officeDocument/2006/relationships/slideMaster" Target="slideMasters/slideMaster4.xml"/><Relationship Id="rId23" Type="http://schemas.openxmlformats.org/officeDocument/2006/relationships/slideMaster" Target="slideMasters/slideMaster21.xml"/><Relationship Id="rId119" Type="http://schemas.openxmlformats.org/officeDocument/2006/relationships/slide" Target="slides/slide92.xml"/><Relationship Id="rId44" Type="http://schemas.openxmlformats.org/officeDocument/2006/relationships/slide" Target="slides/slide17.xml"/><Relationship Id="rId65" Type="http://schemas.openxmlformats.org/officeDocument/2006/relationships/slide" Target="slides/slide38.xml"/><Relationship Id="rId86" Type="http://schemas.openxmlformats.org/officeDocument/2006/relationships/slide" Target="slides/slide59.xml"/><Relationship Id="rId130" Type="http://schemas.openxmlformats.org/officeDocument/2006/relationships/slide" Target="slides/slide103.xml"/><Relationship Id="rId151" Type="http://schemas.openxmlformats.org/officeDocument/2006/relationships/slide" Target="slides/slide124.xml"/><Relationship Id="rId172" Type="http://schemas.openxmlformats.org/officeDocument/2006/relationships/slide" Target="slides/slide145.xml"/><Relationship Id="rId193" Type="http://schemas.openxmlformats.org/officeDocument/2006/relationships/handoutMaster" Target="handoutMasters/handoutMaster1.xml"/><Relationship Id="rId13" Type="http://schemas.openxmlformats.org/officeDocument/2006/relationships/slideMaster" Target="slideMasters/slideMaster11.xml"/><Relationship Id="rId109" Type="http://schemas.openxmlformats.org/officeDocument/2006/relationships/slide" Target="slides/slide82.xml"/><Relationship Id="rId34" Type="http://schemas.openxmlformats.org/officeDocument/2006/relationships/slide" Target="slides/slide7.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20" Type="http://schemas.openxmlformats.org/officeDocument/2006/relationships/slide" Target="slides/slide93.xml"/><Relationship Id="rId141" Type="http://schemas.openxmlformats.org/officeDocument/2006/relationships/slide" Target="slides/slide114.xml"/><Relationship Id="rId7" Type="http://schemas.openxmlformats.org/officeDocument/2006/relationships/slideMaster" Target="slideMasters/slideMaster5.xml"/><Relationship Id="rId71" Type="http://schemas.openxmlformats.org/officeDocument/2006/relationships/slide" Target="slides/slide44.xml"/><Relationship Id="rId92" Type="http://schemas.openxmlformats.org/officeDocument/2006/relationships/slide" Target="slides/slide65.xml"/><Relationship Id="rId162" Type="http://schemas.openxmlformats.org/officeDocument/2006/relationships/slide" Target="slides/slide135.xml"/><Relationship Id="rId183" Type="http://schemas.openxmlformats.org/officeDocument/2006/relationships/slide" Target="slides/slide156.xml"/><Relationship Id="rId2" Type="http://schemas.openxmlformats.org/officeDocument/2006/relationships/customXml" Target="../customXml/item2.xml"/><Relationship Id="rId29" Type="http://schemas.openxmlformats.org/officeDocument/2006/relationships/slide" Target="slides/slide2.xml"/><Relationship Id="rId24" Type="http://schemas.openxmlformats.org/officeDocument/2006/relationships/slideMaster" Target="slideMasters/slideMaster22.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tags" Target="tags/tag1.xml"/><Relationship Id="rId199" Type="http://schemas.openxmlformats.org/officeDocument/2006/relationships/tableStyles" Target="tableStyles.xml"/><Relationship Id="rId19" Type="http://schemas.openxmlformats.org/officeDocument/2006/relationships/slideMaster" Target="slideMasters/slideMaster17.xml"/><Relationship Id="rId14" Type="http://schemas.openxmlformats.org/officeDocument/2006/relationships/slideMaster" Target="slideMasters/slideMaster12.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8" Type="http://schemas.openxmlformats.org/officeDocument/2006/relationships/slideMaster" Target="slideMasters/slideMaster6.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189" Type="http://schemas.openxmlformats.org/officeDocument/2006/relationships/slide" Target="slides/slide162.xml"/><Relationship Id="rId3" Type="http://schemas.openxmlformats.org/officeDocument/2006/relationships/slideMaster" Target="slideMasters/slideMaster1.xml"/><Relationship Id="rId25" Type="http://schemas.openxmlformats.org/officeDocument/2006/relationships/slideMaster" Target="slideMasters/slideMaster23.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0" Type="http://schemas.openxmlformats.org/officeDocument/2006/relationships/slideMaster" Target="slideMasters/slideMaster18.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79" Type="http://schemas.openxmlformats.org/officeDocument/2006/relationships/slide" Target="slides/slide152.xml"/><Relationship Id="rId195" Type="http://schemas.openxmlformats.org/officeDocument/2006/relationships/commentAuthors" Target="commentAuthors.xml"/><Relationship Id="rId190" Type="http://schemas.openxmlformats.org/officeDocument/2006/relationships/slide" Target="slides/slide163.xml"/><Relationship Id="rId15" Type="http://schemas.openxmlformats.org/officeDocument/2006/relationships/slideMaster" Target="slideMasters/slideMaster13.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8.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slide" Target="slides/slide142.xml"/><Relationship Id="rId185" Type="http://schemas.openxmlformats.org/officeDocument/2006/relationships/slide" Target="slides/slide158.xml"/><Relationship Id="rId4" Type="http://schemas.openxmlformats.org/officeDocument/2006/relationships/slideMaster" Target="slideMasters/slideMaster2.xml"/><Relationship Id="rId9" Type="http://schemas.openxmlformats.org/officeDocument/2006/relationships/slideMaster" Target="slideMasters/slideMaster7.xml"/><Relationship Id="rId180" Type="http://schemas.openxmlformats.org/officeDocument/2006/relationships/slide" Target="slides/slide153.xml"/><Relationship Id="rId26" Type="http://schemas.openxmlformats.org/officeDocument/2006/relationships/slideMaster" Target="slideMasters/slideMaster24.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presProps" Target="presProps.xml"/><Relationship Id="rId16" Type="http://schemas.openxmlformats.org/officeDocument/2006/relationships/slideMaster" Target="slideMasters/slideMaster14.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27" Type="http://schemas.openxmlformats.org/officeDocument/2006/relationships/slideMaster" Target="slideMasters/slideMaster25.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viewProps" Target="viewProps.xml"/><Relationship Id="rId17" Type="http://schemas.openxmlformats.org/officeDocument/2006/relationships/slideMaster" Target="slideMasters/slideMaster15.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1" Type="http://schemas.openxmlformats.org/officeDocument/2006/relationships/customXml" Target="../customXml/item1.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theme" Target="theme/theme1.xml"/><Relationship Id="rId18" Type="http://schemas.openxmlformats.org/officeDocument/2006/relationships/slideMaster" Target="slideMasters/slideMaster16.xml"/><Relationship Id="rId39" Type="http://schemas.openxmlformats.org/officeDocument/2006/relationships/slide" Target="slides/slide12.xml"/><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45724219918942"/>
          <c:y val="3.2869687332419066E-2"/>
          <c:w val="0.83256591556037229"/>
          <c:h val="0.84193203112208082"/>
        </c:manualLayout>
      </c:layout>
      <c:barChart>
        <c:barDir val="col"/>
        <c:grouping val="stacked"/>
        <c:varyColors val="0"/>
        <c:ser>
          <c:idx val="0"/>
          <c:order val="0"/>
          <c:tx>
            <c:strRef>
              <c:f>Sheet1!$B$1</c:f>
              <c:strCache>
                <c:ptCount val="1"/>
                <c:pt idx="0">
                  <c:v>CR</c:v>
                </c:pt>
              </c:strCache>
            </c:strRef>
          </c:tx>
          <c:spPr>
            <a:solidFill>
              <a:srgbClr val="0070C0"/>
            </a:solidFill>
            <a:ln>
              <a:noFill/>
            </a:ln>
            <a:effectLst/>
          </c:spPr>
          <c:invertIfNegative val="0"/>
          <c:dPt>
            <c:idx val="0"/>
            <c:invertIfNegative val="0"/>
            <c:bubble3D val="0"/>
            <c:spPr>
              <a:solidFill>
                <a:srgbClr val="009FBA">
                  <a:alpha val="50196"/>
                </a:srgbClr>
              </a:solidFill>
              <a:ln>
                <a:noFill/>
              </a:ln>
              <a:effectLst/>
            </c:spPr>
            <c:extLst>
              <c:ext xmlns:c16="http://schemas.microsoft.com/office/drawing/2014/chart" uri="{C3380CC4-5D6E-409C-BE32-E72D297353CC}">
                <c16:uniqueId val="{00000000-D4B8-42D3-9674-1702F8289666}"/>
              </c:ext>
            </c:extLst>
          </c:dPt>
          <c:dPt>
            <c:idx val="1"/>
            <c:invertIfNegative val="0"/>
            <c:bubble3D val="0"/>
            <c:spPr>
              <a:solidFill>
                <a:srgbClr val="595454">
                  <a:alpha val="50196"/>
                </a:srgbClr>
              </a:solidFill>
              <a:ln>
                <a:noFill/>
              </a:ln>
              <a:effectLst/>
            </c:spPr>
            <c:extLst>
              <c:ext xmlns:c16="http://schemas.microsoft.com/office/drawing/2014/chart" uri="{C3380CC4-5D6E-409C-BE32-E72D297353CC}">
                <c16:uniqueId val="{00000001-D4B8-42D3-9674-1702F8289666}"/>
              </c:ext>
            </c:extLst>
          </c:dPt>
          <c:cat>
            <c:numRef>
              <c:f>Sheet1!$A$2:$A$3</c:f>
              <c:numCache>
                <c:formatCode>General</c:formatCode>
                <c:ptCount val="2"/>
              </c:numCache>
            </c:numRef>
          </c:cat>
          <c:val>
            <c:numRef>
              <c:f>Sheet1!$B$2:$B$3</c:f>
              <c:numCache>
                <c:formatCode>General</c:formatCode>
                <c:ptCount val="2"/>
                <c:pt idx="0">
                  <c:v>35.9</c:v>
                </c:pt>
                <c:pt idx="1">
                  <c:v>31.3</c:v>
                </c:pt>
              </c:numCache>
            </c:numRef>
          </c:val>
          <c:extLst>
            <c:ext xmlns:c16="http://schemas.microsoft.com/office/drawing/2014/chart" uri="{C3380CC4-5D6E-409C-BE32-E72D297353CC}">
              <c16:uniqueId val="{00000002-D4B8-42D3-9674-1702F8289666}"/>
            </c:ext>
          </c:extLst>
        </c:ser>
        <c:ser>
          <c:idx val="1"/>
          <c:order val="1"/>
          <c:tx>
            <c:strRef>
              <c:f>Sheet1!$C$1</c:f>
              <c:strCache>
                <c:ptCount val="1"/>
                <c:pt idx="0">
                  <c:v>PR</c:v>
                </c:pt>
              </c:strCache>
            </c:strRef>
          </c:tx>
          <c:spPr>
            <a:solidFill>
              <a:schemeClr val="accent1"/>
            </a:solidFill>
            <a:ln>
              <a:noFill/>
            </a:ln>
            <a:effectLst/>
          </c:spPr>
          <c:invertIfNegative val="0"/>
          <c:dPt>
            <c:idx val="0"/>
            <c:invertIfNegative val="0"/>
            <c:bubble3D val="0"/>
            <c:spPr>
              <a:solidFill>
                <a:srgbClr val="009FBA"/>
              </a:solidFill>
              <a:ln>
                <a:noFill/>
              </a:ln>
              <a:effectLst/>
            </c:spPr>
            <c:extLst>
              <c:ext xmlns:c16="http://schemas.microsoft.com/office/drawing/2014/chart" uri="{C3380CC4-5D6E-409C-BE32-E72D297353CC}">
                <c16:uniqueId val="{00000003-D4B8-42D3-9674-1702F8289666}"/>
              </c:ext>
            </c:extLst>
          </c:dPt>
          <c:dPt>
            <c:idx val="1"/>
            <c:invertIfNegative val="0"/>
            <c:bubble3D val="0"/>
            <c:spPr>
              <a:solidFill>
                <a:srgbClr val="595454"/>
              </a:solidFill>
              <a:ln>
                <a:noFill/>
              </a:ln>
              <a:effectLst/>
            </c:spPr>
            <c:extLst>
              <c:ext xmlns:c16="http://schemas.microsoft.com/office/drawing/2014/chart" uri="{C3380CC4-5D6E-409C-BE32-E72D297353CC}">
                <c16:uniqueId val="{00000004-D4B8-42D3-9674-1702F8289666}"/>
              </c:ext>
            </c:extLst>
          </c:dPt>
          <c:cat>
            <c:numRef>
              <c:f>Sheet1!$A$2:$A$3</c:f>
              <c:numCache>
                <c:formatCode>General</c:formatCode>
                <c:ptCount val="2"/>
              </c:numCache>
            </c:numRef>
          </c:cat>
          <c:val>
            <c:numRef>
              <c:f>Sheet1!$C$2:$C$3</c:f>
              <c:numCache>
                <c:formatCode>General</c:formatCode>
                <c:ptCount val="2"/>
                <c:pt idx="0">
                  <c:v>21.7</c:v>
                </c:pt>
                <c:pt idx="1">
                  <c:v>11.8</c:v>
                </c:pt>
              </c:numCache>
            </c:numRef>
          </c:val>
          <c:extLst>
            <c:ext xmlns:c16="http://schemas.microsoft.com/office/drawing/2014/chart" uri="{C3380CC4-5D6E-409C-BE32-E72D297353CC}">
              <c16:uniqueId val="{00000005-D4B8-42D3-9674-1702F8289666}"/>
            </c:ext>
          </c:extLst>
        </c:ser>
        <c:dLbls>
          <c:showLegendKey val="0"/>
          <c:showVal val="0"/>
          <c:showCatName val="0"/>
          <c:showSerName val="0"/>
          <c:showPercent val="0"/>
          <c:showBubbleSize val="0"/>
        </c:dLbls>
        <c:gapWidth val="100"/>
        <c:overlap val="100"/>
        <c:axId val="1460132096"/>
        <c:axId val="1724161456"/>
      </c:barChart>
      <c:catAx>
        <c:axId val="14601320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724161456"/>
        <c:crosses val="autoZero"/>
        <c:auto val="1"/>
        <c:lblAlgn val="ctr"/>
        <c:lblOffset val="100"/>
        <c:noMultiLvlLbl val="0"/>
      </c:catAx>
      <c:valAx>
        <c:axId val="1724161456"/>
        <c:scaling>
          <c:orientation val="minMax"/>
        </c:scaling>
        <c:delete val="0"/>
        <c:axPos val="l"/>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6013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stacked"/>
        <c:varyColors val="0"/>
        <c:ser>
          <c:idx val="0"/>
          <c:order val="0"/>
          <c:spPr>
            <a:solidFill>
              <a:srgbClr val="009FBA"/>
            </a:solidFill>
          </c:spPr>
          <c:invertIfNegative val="0"/>
          <c:cat>
            <c:strRef>
              <c:f>'CMER 2yr TRAEs reordered'!$A$34:$A$51</c:f>
              <c:strCache>
                <c:ptCount val="18"/>
                <c:pt idx="0">
                  <c:v>Leukopenia</c:v>
                </c:pt>
                <c:pt idx="1">
                  <c:v>Increased blood creatinine</c:v>
                </c:pt>
                <c:pt idx="2">
                  <c:v>hypothyroidism</c:v>
                </c:pt>
                <c:pt idx="3">
                  <c:v>diarrhea</c:v>
                </c:pt>
                <c:pt idx="4">
                  <c:v>rash</c:v>
                </c:pt>
                <c:pt idx="5">
                  <c:v>constipation</c:v>
                </c:pt>
                <c:pt idx="6">
                  <c:v>pruritis</c:v>
                </c:pt>
                <c:pt idx="7">
                  <c:v>thrombocytopenia</c:v>
                </c:pt>
                <c:pt idx="8">
                  <c:v>astehnia</c:v>
                </c:pt>
                <c:pt idx="9">
                  <c:v>vomiting</c:v>
                </c:pt>
                <c:pt idx="10">
                  <c:v>decreased WBC count</c:v>
                </c:pt>
                <c:pt idx="11">
                  <c:v>decreased platelet count</c:v>
                </c:pt>
                <c:pt idx="12">
                  <c:v>decreased apetitie</c:v>
                </c:pt>
                <c:pt idx="13">
                  <c:v>fatigue</c:v>
                </c:pt>
                <c:pt idx="14">
                  <c:v>decreased neutro count</c:v>
                </c:pt>
                <c:pt idx="15">
                  <c:v>neutropenia</c:v>
                </c:pt>
                <c:pt idx="16">
                  <c:v>nausea</c:v>
                </c:pt>
                <c:pt idx="17">
                  <c:v>anemia</c:v>
                </c:pt>
              </c:strCache>
            </c:strRef>
          </c:cat>
          <c:val>
            <c:numRef>
              <c:f>'CMER 2yr TRAEs reordered'!$B$34:$B$51</c:f>
              <c:numCache>
                <c:formatCode>General</c:formatCode>
                <c:ptCount val="18"/>
                <c:pt idx="0">
                  <c:v>-2.2999999999999998</c:v>
                </c:pt>
                <c:pt idx="1">
                  <c:v>-0.3</c:v>
                </c:pt>
                <c:pt idx="2">
                  <c:v>0</c:v>
                </c:pt>
                <c:pt idx="3">
                  <c:v>-1.3</c:v>
                </c:pt>
                <c:pt idx="4">
                  <c:v>-0.7</c:v>
                </c:pt>
                <c:pt idx="5">
                  <c:v>0</c:v>
                </c:pt>
                <c:pt idx="6">
                  <c:v>-0.7</c:v>
                </c:pt>
                <c:pt idx="7">
                  <c:v>-6.6</c:v>
                </c:pt>
                <c:pt idx="8">
                  <c:v>-1</c:v>
                </c:pt>
                <c:pt idx="9">
                  <c:v>-1.3</c:v>
                </c:pt>
                <c:pt idx="10">
                  <c:v>-9.9</c:v>
                </c:pt>
                <c:pt idx="11">
                  <c:v>-7.6</c:v>
                </c:pt>
                <c:pt idx="12">
                  <c:v>-1.3</c:v>
                </c:pt>
                <c:pt idx="13">
                  <c:v>-2</c:v>
                </c:pt>
                <c:pt idx="14">
                  <c:v>-14.5</c:v>
                </c:pt>
                <c:pt idx="15">
                  <c:v>-18.8</c:v>
                </c:pt>
                <c:pt idx="16">
                  <c:v>-0.3</c:v>
                </c:pt>
                <c:pt idx="17">
                  <c:v>-22</c:v>
                </c:pt>
              </c:numCache>
            </c:numRef>
          </c:val>
          <c:extLst>
            <c:ext xmlns:c16="http://schemas.microsoft.com/office/drawing/2014/chart" uri="{C3380CC4-5D6E-409C-BE32-E72D297353CC}">
              <c16:uniqueId val="{00000000-AC38-47AD-A9E5-A15288D516A8}"/>
            </c:ext>
          </c:extLst>
        </c:ser>
        <c:ser>
          <c:idx val="1"/>
          <c:order val="1"/>
          <c:spPr>
            <a:solidFill>
              <a:srgbClr val="009FBA">
                <a:alpha val="50000"/>
              </a:srgbClr>
            </a:solidFill>
          </c:spPr>
          <c:invertIfNegative val="0"/>
          <c:cat>
            <c:strRef>
              <c:f>'CMER 2yr TRAEs reordered'!$A$34:$A$51</c:f>
              <c:strCache>
                <c:ptCount val="18"/>
                <c:pt idx="0">
                  <c:v>Leukopenia</c:v>
                </c:pt>
                <c:pt idx="1">
                  <c:v>Increased blood creatinine</c:v>
                </c:pt>
                <c:pt idx="2">
                  <c:v>hypothyroidism</c:v>
                </c:pt>
                <c:pt idx="3">
                  <c:v>diarrhea</c:v>
                </c:pt>
                <c:pt idx="4">
                  <c:v>rash</c:v>
                </c:pt>
                <c:pt idx="5">
                  <c:v>constipation</c:v>
                </c:pt>
                <c:pt idx="6">
                  <c:v>pruritis</c:v>
                </c:pt>
                <c:pt idx="7">
                  <c:v>thrombocytopenia</c:v>
                </c:pt>
                <c:pt idx="8">
                  <c:v>astehnia</c:v>
                </c:pt>
                <c:pt idx="9">
                  <c:v>vomiting</c:v>
                </c:pt>
                <c:pt idx="10">
                  <c:v>decreased WBC count</c:v>
                </c:pt>
                <c:pt idx="11">
                  <c:v>decreased platelet count</c:v>
                </c:pt>
                <c:pt idx="12">
                  <c:v>decreased apetitie</c:v>
                </c:pt>
                <c:pt idx="13">
                  <c:v>fatigue</c:v>
                </c:pt>
                <c:pt idx="14">
                  <c:v>decreased neutro count</c:v>
                </c:pt>
                <c:pt idx="15">
                  <c:v>neutropenia</c:v>
                </c:pt>
                <c:pt idx="16">
                  <c:v>nausea</c:v>
                </c:pt>
                <c:pt idx="17">
                  <c:v>anemia</c:v>
                </c:pt>
              </c:strCache>
            </c:strRef>
          </c:cat>
          <c:val>
            <c:numRef>
              <c:f>'CMER 2yr TRAEs reordered'!$C$34:$C$51</c:f>
              <c:numCache>
                <c:formatCode>General</c:formatCode>
                <c:ptCount val="18"/>
                <c:pt idx="0">
                  <c:v>-10.199999999999999</c:v>
                </c:pt>
                <c:pt idx="1">
                  <c:v>-12.5</c:v>
                </c:pt>
                <c:pt idx="2">
                  <c:v>-13.2</c:v>
                </c:pt>
                <c:pt idx="3">
                  <c:v>-11.899999999999999</c:v>
                </c:pt>
                <c:pt idx="4">
                  <c:v>-12.8</c:v>
                </c:pt>
                <c:pt idx="5">
                  <c:v>-14.5</c:v>
                </c:pt>
                <c:pt idx="6">
                  <c:v>-13.8</c:v>
                </c:pt>
                <c:pt idx="7">
                  <c:v>-8.2000000000000011</c:v>
                </c:pt>
                <c:pt idx="8">
                  <c:v>-14.5</c:v>
                </c:pt>
                <c:pt idx="9">
                  <c:v>-16.8</c:v>
                </c:pt>
                <c:pt idx="10">
                  <c:v>-11.200000000000001</c:v>
                </c:pt>
                <c:pt idx="11">
                  <c:v>-14.1</c:v>
                </c:pt>
                <c:pt idx="12">
                  <c:v>-21.099999999999998</c:v>
                </c:pt>
                <c:pt idx="13">
                  <c:v>-22.3</c:v>
                </c:pt>
                <c:pt idx="14">
                  <c:v>-10.199999999999999</c:v>
                </c:pt>
                <c:pt idx="15">
                  <c:v>-11.8</c:v>
                </c:pt>
                <c:pt idx="16">
                  <c:v>-46.400000000000006</c:v>
                </c:pt>
                <c:pt idx="17">
                  <c:v>-35.200000000000003</c:v>
                </c:pt>
              </c:numCache>
            </c:numRef>
          </c:val>
          <c:extLst>
            <c:ext xmlns:c16="http://schemas.microsoft.com/office/drawing/2014/chart" uri="{C3380CC4-5D6E-409C-BE32-E72D297353CC}">
              <c16:uniqueId val="{00000001-AC38-47AD-A9E5-A15288D516A8}"/>
            </c:ext>
          </c:extLst>
        </c:ser>
        <c:ser>
          <c:idx val="2"/>
          <c:order val="2"/>
          <c:spPr>
            <a:solidFill>
              <a:srgbClr val="595454"/>
            </a:solidFill>
          </c:spPr>
          <c:invertIfNegative val="0"/>
          <c:cat>
            <c:strRef>
              <c:f>'CMER 2yr TRAEs reordered'!$A$34:$A$51</c:f>
              <c:strCache>
                <c:ptCount val="18"/>
                <c:pt idx="0">
                  <c:v>Leukopenia</c:v>
                </c:pt>
                <c:pt idx="1">
                  <c:v>Increased blood creatinine</c:v>
                </c:pt>
                <c:pt idx="2">
                  <c:v>hypothyroidism</c:v>
                </c:pt>
                <c:pt idx="3">
                  <c:v>diarrhea</c:v>
                </c:pt>
                <c:pt idx="4">
                  <c:v>rash</c:v>
                </c:pt>
                <c:pt idx="5">
                  <c:v>constipation</c:v>
                </c:pt>
                <c:pt idx="6">
                  <c:v>pruritis</c:v>
                </c:pt>
                <c:pt idx="7">
                  <c:v>thrombocytopenia</c:v>
                </c:pt>
                <c:pt idx="8">
                  <c:v>astehnia</c:v>
                </c:pt>
                <c:pt idx="9">
                  <c:v>vomiting</c:v>
                </c:pt>
                <c:pt idx="10">
                  <c:v>decreased WBC count</c:v>
                </c:pt>
                <c:pt idx="11">
                  <c:v>decreased platelet count</c:v>
                </c:pt>
                <c:pt idx="12">
                  <c:v>decreased apetitie</c:v>
                </c:pt>
                <c:pt idx="13">
                  <c:v>fatigue</c:v>
                </c:pt>
                <c:pt idx="14">
                  <c:v>decreased neutro count</c:v>
                </c:pt>
                <c:pt idx="15">
                  <c:v>neutropenia</c:v>
                </c:pt>
                <c:pt idx="16">
                  <c:v>nausea</c:v>
                </c:pt>
                <c:pt idx="17">
                  <c:v>anemia</c:v>
                </c:pt>
              </c:strCache>
            </c:strRef>
          </c:cat>
          <c:val>
            <c:numRef>
              <c:f>'CMER 2yr TRAEs reordered'!$D$34:$D$51</c:f>
              <c:numCache>
                <c:formatCode>General</c:formatCode>
                <c:ptCount val="18"/>
                <c:pt idx="0">
                  <c:v>1.7</c:v>
                </c:pt>
                <c:pt idx="1">
                  <c:v>0</c:v>
                </c:pt>
                <c:pt idx="2">
                  <c:v>0</c:v>
                </c:pt>
                <c:pt idx="3">
                  <c:v>0</c:v>
                </c:pt>
                <c:pt idx="4">
                  <c:v>0.3</c:v>
                </c:pt>
                <c:pt idx="5">
                  <c:v>0.3</c:v>
                </c:pt>
                <c:pt idx="6">
                  <c:v>0</c:v>
                </c:pt>
                <c:pt idx="7">
                  <c:v>4.5</c:v>
                </c:pt>
                <c:pt idx="8">
                  <c:v>1.7</c:v>
                </c:pt>
                <c:pt idx="9">
                  <c:v>2.1</c:v>
                </c:pt>
                <c:pt idx="10">
                  <c:v>3.8</c:v>
                </c:pt>
                <c:pt idx="11">
                  <c:v>4.9000000000000004</c:v>
                </c:pt>
                <c:pt idx="12">
                  <c:v>0.3</c:v>
                </c:pt>
                <c:pt idx="13">
                  <c:v>1.4</c:v>
                </c:pt>
                <c:pt idx="14">
                  <c:v>11.1</c:v>
                </c:pt>
                <c:pt idx="15">
                  <c:v>15.3</c:v>
                </c:pt>
                <c:pt idx="16">
                  <c:v>1</c:v>
                </c:pt>
                <c:pt idx="17">
                  <c:v>17.7</c:v>
                </c:pt>
              </c:numCache>
            </c:numRef>
          </c:val>
          <c:extLst>
            <c:ext xmlns:c16="http://schemas.microsoft.com/office/drawing/2014/chart" uri="{C3380CC4-5D6E-409C-BE32-E72D297353CC}">
              <c16:uniqueId val="{00000002-AC38-47AD-A9E5-A15288D516A8}"/>
            </c:ext>
          </c:extLst>
        </c:ser>
        <c:ser>
          <c:idx val="3"/>
          <c:order val="3"/>
          <c:spPr>
            <a:solidFill>
              <a:srgbClr val="595454">
                <a:alpha val="50000"/>
              </a:srgbClr>
            </a:solidFill>
          </c:spPr>
          <c:invertIfNegative val="0"/>
          <c:cat>
            <c:strRef>
              <c:f>'CMER 2yr TRAEs reordered'!$A$34:$A$51</c:f>
              <c:strCache>
                <c:ptCount val="18"/>
                <c:pt idx="0">
                  <c:v>Leukopenia</c:v>
                </c:pt>
                <c:pt idx="1">
                  <c:v>Increased blood creatinine</c:v>
                </c:pt>
                <c:pt idx="2">
                  <c:v>hypothyroidism</c:v>
                </c:pt>
                <c:pt idx="3">
                  <c:v>diarrhea</c:v>
                </c:pt>
                <c:pt idx="4">
                  <c:v>rash</c:v>
                </c:pt>
                <c:pt idx="5">
                  <c:v>constipation</c:v>
                </c:pt>
                <c:pt idx="6">
                  <c:v>pruritis</c:v>
                </c:pt>
                <c:pt idx="7">
                  <c:v>thrombocytopenia</c:v>
                </c:pt>
                <c:pt idx="8">
                  <c:v>astehnia</c:v>
                </c:pt>
                <c:pt idx="9">
                  <c:v>vomiting</c:v>
                </c:pt>
                <c:pt idx="10">
                  <c:v>decreased WBC count</c:v>
                </c:pt>
                <c:pt idx="11">
                  <c:v>decreased platelet count</c:v>
                </c:pt>
                <c:pt idx="12">
                  <c:v>decreased apetitie</c:v>
                </c:pt>
                <c:pt idx="13">
                  <c:v>fatigue</c:v>
                </c:pt>
                <c:pt idx="14">
                  <c:v>decreased neutro count</c:v>
                </c:pt>
                <c:pt idx="15">
                  <c:v>neutropenia</c:v>
                </c:pt>
                <c:pt idx="16">
                  <c:v>nausea</c:v>
                </c:pt>
                <c:pt idx="17">
                  <c:v>anemia</c:v>
                </c:pt>
              </c:strCache>
            </c:strRef>
          </c:cat>
          <c:val>
            <c:numRef>
              <c:f>'CMER 2yr TRAEs reordered'!$E$34:$E$51</c:f>
              <c:numCache>
                <c:formatCode>General</c:formatCode>
                <c:ptCount val="18"/>
                <c:pt idx="0">
                  <c:v>9.8000000000000007</c:v>
                </c:pt>
                <c:pt idx="1">
                  <c:v>12.2</c:v>
                </c:pt>
                <c:pt idx="2">
                  <c:v>0</c:v>
                </c:pt>
                <c:pt idx="3">
                  <c:v>8.6999999999999993</c:v>
                </c:pt>
                <c:pt idx="4">
                  <c:v>3.2</c:v>
                </c:pt>
                <c:pt idx="5">
                  <c:v>13.6</c:v>
                </c:pt>
                <c:pt idx="6">
                  <c:v>2.8</c:v>
                </c:pt>
                <c:pt idx="7">
                  <c:v>7.6999999999999993</c:v>
                </c:pt>
                <c:pt idx="8">
                  <c:v>14.3</c:v>
                </c:pt>
                <c:pt idx="9">
                  <c:v>14.6</c:v>
                </c:pt>
                <c:pt idx="10">
                  <c:v>10.100000000000001</c:v>
                </c:pt>
                <c:pt idx="11">
                  <c:v>10</c:v>
                </c:pt>
                <c:pt idx="12">
                  <c:v>15.299999999999999</c:v>
                </c:pt>
                <c:pt idx="13">
                  <c:v>22.6</c:v>
                </c:pt>
                <c:pt idx="14">
                  <c:v>9.7000000000000011</c:v>
                </c:pt>
                <c:pt idx="15">
                  <c:v>14.599999999999998</c:v>
                </c:pt>
                <c:pt idx="16">
                  <c:v>46.8</c:v>
                </c:pt>
                <c:pt idx="17">
                  <c:v>29.900000000000002</c:v>
                </c:pt>
              </c:numCache>
            </c:numRef>
          </c:val>
          <c:extLst>
            <c:ext xmlns:c16="http://schemas.microsoft.com/office/drawing/2014/chart" uri="{C3380CC4-5D6E-409C-BE32-E72D297353CC}">
              <c16:uniqueId val="{00000003-AC38-47AD-A9E5-A15288D516A8}"/>
            </c:ext>
          </c:extLst>
        </c:ser>
        <c:dLbls>
          <c:showLegendKey val="0"/>
          <c:showVal val="0"/>
          <c:showCatName val="0"/>
          <c:showSerName val="0"/>
          <c:showPercent val="0"/>
          <c:showBubbleSize val="0"/>
        </c:dLbls>
        <c:gapWidth val="40"/>
        <c:overlap val="100"/>
        <c:axId val="108548480"/>
        <c:axId val="108550016"/>
      </c:barChart>
      <c:catAx>
        <c:axId val="108548480"/>
        <c:scaling>
          <c:orientation val="minMax"/>
        </c:scaling>
        <c:delete val="1"/>
        <c:axPos val="l"/>
        <c:numFmt formatCode="General" sourceLinked="0"/>
        <c:majorTickMark val="out"/>
        <c:minorTickMark val="none"/>
        <c:tickLblPos val="nextTo"/>
        <c:crossAx val="108550016"/>
        <c:crosses val="autoZero"/>
        <c:auto val="1"/>
        <c:lblAlgn val="ctr"/>
        <c:lblOffset val="100"/>
        <c:noMultiLvlLbl val="0"/>
      </c:catAx>
      <c:valAx>
        <c:axId val="108550016"/>
        <c:scaling>
          <c:orientation val="minMax"/>
          <c:max val="60"/>
          <c:min val="-60"/>
        </c:scaling>
        <c:delete val="0"/>
        <c:axPos val="b"/>
        <c:majorGridlines>
          <c:spPr>
            <a:ln>
              <a:noFill/>
            </a:ln>
          </c:spPr>
        </c:majorGridlines>
        <c:numFmt formatCode="General" sourceLinked="1"/>
        <c:majorTickMark val="out"/>
        <c:minorTickMark val="none"/>
        <c:tickLblPos val="nextTo"/>
        <c:spPr>
          <a:ln>
            <a:noFill/>
          </a:ln>
        </c:spPr>
        <c:crossAx val="108548480"/>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Sheet1!$C$1</c:f>
              <c:strCache>
                <c:ptCount val="1"/>
                <c:pt idx="0">
                  <c:v>PR </c:v>
                </c:pt>
              </c:strCache>
              <c:extLst xmlns:c15="http://schemas.microsoft.com/office/drawing/2012/chart"/>
            </c:strRef>
          </c:tx>
          <c:spPr>
            <a:solidFill>
              <a:schemeClr val="tx2"/>
            </a:solidFill>
            <a:ln>
              <a:noFill/>
            </a:ln>
            <a:effectLst/>
          </c:spPr>
          <c:invertIfNegative val="0"/>
          <c:dPt>
            <c:idx val="1"/>
            <c:invertIfNegative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01-F9DD-49B3-B223-17433D9CEDE5}"/>
              </c:ext>
            </c:extLst>
          </c:dPt>
          <c:cat>
            <c:strRef>
              <c:f>Sheet1!$A$2:$A$3</c:f>
              <c:strCache>
                <c:ptCount val="2"/>
                <c:pt idx="0">
                  <c:v>Erdafitinib </c:v>
                </c:pt>
                <c:pt idx="1">
                  <c:v>Erda + CET</c:v>
                </c:pt>
              </c:strCache>
              <c:extLst xmlns:c15="http://schemas.microsoft.com/office/drawing/2012/chart"/>
            </c:strRef>
          </c:cat>
          <c:val>
            <c:numRef>
              <c:f>Sheet1!$C$2:$C$5</c:f>
              <c:numCache>
                <c:formatCode>General</c:formatCode>
                <c:ptCount val="2"/>
                <c:pt idx="0">
                  <c:v>41.9</c:v>
                </c:pt>
                <c:pt idx="1">
                  <c:v>40.9</c:v>
                </c:pt>
              </c:numCache>
              <c:extLst xmlns:c15="http://schemas.microsoft.com/office/drawing/2012/chart"/>
            </c:numRef>
          </c:val>
          <c:extLst xmlns:c15="http://schemas.microsoft.com/office/drawing/2012/chart">
            <c:ext xmlns:c16="http://schemas.microsoft.com/office/drawing/2014/chart" uri="{C3380CC4-5D6E-409C-BE32-E72D297353CC}">
              <c16:uniqueId val="{00000002-F9DD-49B3-B223-17433D9CEDE5}"/>
            </c:ext>
          </c:extLst>
        </c:ser>
        <c:ser>
          <c:idx val="2"/>
          <c:order val="1"/>
          <c:tx>
            <c:strRef>
              <c:f>Sheet1!$D$1</c:f>
              <c:strCache>
                <c:ptCount val="1"/>
                <c:pt idx="0">
                  <c:v>CR </c:v>
                </c:pt>
              </c:strCache>
              <c:extLst xmlns:c15="http://schemas.microsoft.com/office/drawing/2012/chart"/>
            </c:strRef>
          </c:tx>
          <c:spPr>
            <a:solidFill>
              <a:schemeClr val="tx2">
                <a:lumMod val="50000"/>
              </a:schemeClr>
            </a:solidFill>
            <a:ln>
              <a:noFill/>
            </a:ln>
            <a:effectLst/>
          </c:spPr>
          <c:invertIfNegative val="0"/>
          <c:dPt>
            <c:idx val="0"/>
            <c:invertIfNegative val="0"/>
            <c:bubble3D val="0"/>
            <c:spPr>
              <a:solidFill>
                <a:schemeClr val="tx2">
                  <a:lumMod val="50000"/>
                </a:schemeClr>
              </a:solidFill>
              <a:ln>
                <a:noFill/>
              </a:ln>
              <a:effectLst/>
            </c:spPr>
            <c:extLst>
              <c:ext xmlns:c16="http://schemas.microsoft.com/office/drawing/2014/chart" uri="{C3380CC4-5D6E-409C-BE32-E72D297353CC}">
                <c16:uniqueId val="{00000004-F9DD-49B3-B223-17433D9CEDE5}"/>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6-F9DD-49B3-B223-17433D9CEDE5}"/>
              </c:ext>
            </c:extLst>
          </c:dPt>
          <c:cat>
            <c:strRef>
              <c:f>Sheet1!$A$2:$A$3</c:f>
              <c:strCache>
                <c:ptCount val="2"/>
                <c:pt idx="0">
                  <c:v>Erdafitinib </c:v>
                </c:pt>
                <c:pt idx="1">
                  <c:v>Erda + CET</c:v>
                </c:pt>
              </c:strCache>
              <c:extLst xmlns:c15="http://schemas.microsoft.com/office/drawing/2012/chart"/>
            </c:strRef>
          </c:cat>
          <c:val>
            <c:numRef>
              <c:f>Sheet1!$D$2:$D$3</c:f>
              <c:numCache>
                <c:formatCode>General</c:formatCode>
                <c:ptCount val="2"/>
                <c:pt idx="0">
                  <c:v>2.2999999999999998</c:v>
                </c:pt>
                <c:pt idx="1">
                  <c:v>13.6</c:v>
                </c:pt>
              </c:numCache>
              <c:extLst xmlns:c15="http://schemas.microsoft.com/office/drawing/2012/chart"/>
            </c:numRef>
          </c:val>
          <c:extLst xmlns:c15="http://schemas.microsoft.com/office/drawing/2012/chart">
            <c:ext xmlns:c16="http://schemas.microsoft.com/office/drawing/2014/chart" uri="{C3380CC4-5D6E-409C-BE32-E72D297353CC}">
              <c16:uniqueId val="{00000007-F9DD-49B3-B223-17433D9CEDE5}"/>
            </c:ext>
          </c:extLst>
        </c:ser>
        <c:dLbls>
          <c:showLegendKey val="0"/>
          <c:showVal val="0"/>
          <c:showCatName val="0"/>
          <c:showSerName val="0"/>
          <c:showPercent val="0"/>
          <c:showBubbleSize val="0"/>
        </c:dLbls>
        <c:gapWidth val="150"/>
        <c:overlap val="100"/>
        <c:axId val="802273184"/>
        <c:axId val="802275152"/>
        <c:extLst/>
      </c:barChart>
      <c:catAx>
        <c:axId val="802273184"/>
        <c:scaling>
          <c:orientation val="minMax"/>
        </c:scaling>
        <c:delete val="0"/>
        <c:axPos val="b"/>
        <c:numFmt formatCode="General" sourceLinked="1"/>
        <c:majorTickMark val="out"/>
        <c:minorTickMark val="none"/>
        <c:tickLblPos val="none"/>
        <c:spPr>
          <a:noFill/>
          <a:ln w="15875" cap="sq"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2275152"/>
        <c:crosses val="autoZero"/>
        <c:auto val="0"/>
        <c:lblAlgn val="ctr"/>
        <c:lblOffset val="100"/>
        <c:noMultiLvlLbl val="0"/>
      </c:catAx>
      <c:valAx>
        <c:axId val="802275152"/>
        <c:scaling>
          <c:orientation val="minMax"/>
          <c:max val="6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1" dirty="0">
                    <a:solidFill>
                      <a:schemeClr val="tx1"/>
                    </a:solidFill>
                  </a:rPr>
                  <a:t>Patients, %</a:t>
                </a:r>
                <a:r>
                  <a:rPr lang="en-US" sz="1400" baseline="0" dirty="0">
                    <a:solidFill>
                      <a:schemeClr val="tx1"/>
                    </a:solidFill>
                  </a:rPr>
                  <a:t> </a:t>
                </a:r>
                <a:endParaRPr lang="en-US" sz="1400" dirty="0">
                  <a:solidFill>
                    <a:schemeClr val="tx1"/>
                  </a:solidFill>
                </a:endParaRPr>
              </a:p>
            </c:rich>
          </c:tx>
          <c:layout>
            <c:manualLayout>
              <c:xMode val="edge"/>
              <c:yMode val="edge"/>
              <c:x val="7.3269977559386667E-3"/>
              <c:y val="0.3274293612275989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w="15875" cap="sq">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02273184"/>
        <c:crosses val="autoZero"/>
        <c:crossBetween val="between"/>
        <c:majorUnit val="20"/>
        <c:min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406249999999997E-2"/>
          <c:y val="0.15927156240886556"/>
          <c:w val="0.85667880715083544"/>
          <c:h val="0.66140296916010499"/>
        </c:manualLayout>
      </c:layout>
      <c:barChart>
        <c:barDir val="col"/>
        <c:grouping val="stacked"/>
        <c:varyColors val="0"/>
        <c:ser>
          <c:idx val="0"/>
          <c:order val="0"/>
          <c:tx>
            <c:strRef>
              <c:f>Sheet1!$B$1</c:f>
              <c:strCache>
                <c:ptCount val="1"/>
                <c:pt idx="0">
                  <c:v>PR</c:v>
                </c:pt>
              </c:strCache>
            </c:strRef>
          </c:tx>
          <c:spPr>
            <a:solidFill>
              <a:srgbClr val="003479">
                <a:alpha val="60000"/>
              </a:srgbClr>
            </a:solidFill>
            <a:ln>
              <a:noFill/>
            </a:ln>
            <a:effectLst/>
          </c:spPr>
          <c:invertIfNegative val="0"/>
          <c:dPt>
            <c:idx val="1"/>
            <c:invertIfNegative val="0"/>
            <c:bubble3D val="0"/>
            <c:spPr>
              <a:solidFill>
                <a:schemeClr val="accent2">
                  <a:alpha val="60000"/>
                </a:schemeClr>
              </a:solidFill>
              <a:ln>
                <a:noFill/>
              </a:ln>
              <a:effectLst/>
            </c:spPr>
            <c:extLst>
              <c:ext xmlns:c16="http://schemas.microsoft.com/office/drawing/2014/chart" uri="{C3380CC4-5D6E-409C-BE32-E72D297353CC}">
                <c16:uniqueId val="{00000001-0AF3-45B0-974A-645BE00EE4FF}"/>
              </c:ext>
            </c:extLst>
          </c:dPt>
          <c:cat>
            <c:strRef>
              <c:f>Sheet1!$A$2:$A$3</c:f>
              <c:strCache>
                <c:ptCount val="2"/>
                <c:pt idx="0">
                  <c:v>Erdafitinib</c:v>
                </c:pt>
                <c:pt idx="1">
                  <c:v>Pembrolizumab</c:v>
                </c:pt>
              </c:strCache>
            </c:strRef>
          </c:cat>
          <c:val>
            <c:numRef>
              <c:f>Sheet1!$B$2:$B$3</c:f>
              <c:numCache>
                <c:formatCode>General</c:formatCode>
                <c:ptCount val="2"/>
                <c:pt idx="0">
                  <c:v>33.700000000000003</c:v>
                </c:pt>
                <c:pt idx="1">
                  <c:v>17</c:v>
                </c:pt>
              </c:numCache>
            </c:numRef>
          </c:val>
          <c:extLst>
            <c:ext xmlns:c16="http://schemas.microsoft.com/office/drawing/2014/chart" uri="{C3380CC4-5D6E-409C-BE32-E72D297353CC}">
              <c16:uniqueId val="{00000002-0AF3-45B0-974A-645BE00EE4FF}"/>
            </c:ext>
          </c:extLst>
        </c:ser>
        <c:ser>
          <c:idx val="1"/>
          <c:order val="1"/>
          <c:tx>
            <c:strRef>
              <c:f>Sheet1!$C$1</c:f>
              <c:strCache>
                <c:ptCount val="1"/>
                <c:pt idx="0">
                  <c:v>CR</c:v>
                </c:pt>
              </c:strCache>
            </c:strRef>
          </c:tx>
          <c:spPr>
            <a:solidFill>
              <a:schemeClr val="tx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0AF3-45B0-974A-645BE00EE4FF}"/>
              </c:ext>
            </c:extLst>
          </c:dPt>
          <c:dPt>
            <c:idx val="1"/>
            <c:invertIfNegative val="0"/>
            <c:bubble3D val="0"/>
            <c:spPr>
              <a:solidFill>
                <a:srgbClr val="359942"/>
              </a:solidFill>
              <a:ln>
                <a:noFill/>
              </a:ln>
              <a:effectLst/>
            </c:spPr>
            <c:extLst>
              <c:ext xmlns:c16="http://schemas.microsoft.com/office/drawing/2014/chart" uri="{C3380CC4-5D6E-409C-BE32-E72D297353CC}">
                <c16:uniqueId val="{00000006-0AF3-45B0-974A-645BE00EE4FF}"/>
              </c:ext>
            </c:extLst>
          </c:dPt>
          <c:cat>
            <c:strRef>
              <c:f>Sheet1!$A$2:$A$3</c:f>
              <c:strCache>
                <c:ptCount val="2"/>
                <c:pt idx="0">
                  <c:v>Erdafitinib</c:v>
                </c:pt>
                <c:pt idx="1">
                  <c:v>Pembrolizumab</c:v>
                </c:pt>
              </c:strCache>
            </c:strRef>
          </c:cat>
          <c:val>
            <c:numRef>
              <c:f>Sheet1!$C$2:$C$3</c:f>
              <c:numCache>
                <c:formatCode>General</c:formatCode>
                <c:ptCount val="2"/>
                <c:pt idx="0">
                  <c:v>6.3</c:v>
                </c:pt>
                <c:pt idx="1">
                  <c:v>4.5</c:v>
                </c:pt>
              </c:numCache>
            </c:numRef>
          </c:val>
          <c:extLst>
            <c:ext xmlns:c16="http://schemas.microsoft.com/office/drawing/2014/chart" uri="{C3380CC4-5D6E-409C-BE32-E72D297353CC}">
              <c16:uniqueId val="{00000007-0AF3-45B0-974A-645BE00EE4FF}"/>
            </c:ext>
          </c:extLst>
        </c:ser>
        <c:dLbls>
          <c:showLegendKey val="0"/>
          <c:showVal val="0"/>
          <c:showCatName val="0"/>
          <c:showSerName val="0"/>
          <c:showPercent val="0"/>
          <c:showBubbleSize val="0"/>
        </c:dLbls>
        <c:gapWidth val="100"/>
        <c:overlap val="100"/>
        <c:axId val="464363359"/>
        <c:axId val="178895679"/>
      </c:barChart>
      <c:catAx>
        <c:axId val="464363359"/>
        <c:scaling>
          <c:orientation val="minMax"/>
        </c:scaling>
        <c:delete val="0"/>
        <c:axPos val="b"/>
        <c:numFmt formatCode="General" sourceLinked="1"/>
        <c:majorTickMark val="none"/>
        <c:minorTickMark val="none"/>
        <c:tickLblPos val="none"/>
        <c:spPr>
          <a:noFill/>
          <a:ln w="12700" cap="flat" cmpd="sng" algn="ctr">
            <a:solidFill>
              <a:schemeClr val="tx1"/>
            </a:solidFill>
            <a:round/>
          </a:ln>
          <a:effectLst/>
        </c:spPr>
        <c:txPr>
          <a:bodyPr rot="-60000000" spcFirstLastPara="1" vertOverflow="ellipsis" vert="horz" wrap="square" anchor="b" anchorCtr="0"/>
          <a:lstStyle/>
          <a:p>
            <a:pPr>
              <a:defRPr sz="1197" b="0" i="0" u="none" strike="noStrike" kern="1200" baseline="0">
                <a:solidFill>
                  <a:schemeClr val="bg1"/>
                </a:solidFill>
                <a:latin typeface="+mn-lt"/>
                <a:ea typeface="+mn-ea"/>
                <a:cs typeface="+mn-cs"/>
              </a:defRPr>
            </a:pPr>
            <a:endParaRPr lang="en-US"/>
          </a:p>
        </c:txPr>
        <c:crossAx val="178895679"/>
        <c:crosses val="autoZero"/>
        <c:auto val="1"/>
        <c:lblAlgn val="ctr"/>
        <c:lblOffset val="100"/>
        <c:noMultiLvlLbl val="0"/>
      </c:catAx>
      <c:valAx>
        <c:axId val="178895679"/>
        <c:scaling>
          <c:orientation val="minMax"/>
          <c:max val="50"/>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64363359"/>
        <c:crosses val="autoZero"/>
        <c:crossBetween val="between"/>
        <c:maj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4/11/2024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720484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3699116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4111765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2879916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803175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923349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D4D37A-612D-9A48-B921-9C8A33729C1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88691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D4D37A-612D-9A48-B921-9C8A33729C1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28893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1753F-C497-624C-90D4-B2E59B0ED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456841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581008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4D61B674-9A99-ED44-8A3B-521106BC64E9}"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07631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3574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609585" rtl="0" eaLnBrk="1" fontAlgn="base" latinLnBrk="0" hangingPunct="1">
              <a:lnSpc>
                <a:spcPct val="100000"/>
              </a:lnSpc>
              <a:spcBef>
                <a:spcPct val="0"/>
              </a:spcBef>
              <a:spcAft>
                <a:spcPct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609585" rtl="0" eaLnBrk="1" fontAlgn="base" latinLnBrk="0" hangingPunct="1">
                <a:lnSpc>
                  <a:spcPct val="100000"/>
                </a:lnSpc>
                <a:spcBef>
                  <a:spcPct val="0"/>
                </a:spcBef>
                <a:spcAft>
                  <a:spcPct val="0"/>
                </a:spcAft>
                <a:buClrTx/>
                <a:buSzPts val="1200"/>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462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A650DE92-2B20-4C48-AB19-054519AC4888}"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519582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609585" rtl="0" eaLnBrk="1" fontAlgn="base" latinLnBrk="0" hangingPunct="1">
              <a:lnSpc>
                <a:spcPct val="100000"/>
              </a:lnSpc>
              <a:spcBef>
                <a:spcPct val="0"/>
              </a:spcBef>
              <a:spcAft>
                <a:spcPct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609585" rtl="0" eaLnBrk="1" fontAlgn="base" latinLnBrk="0" hangingPunct="1">
                <a:lnSpc>
                  <a:spcPct val="100000"/>
                </a:lnSpc>
                <a:spcBef>
                  <a:spcPct val="0"/>
                </a:spcBef>
                <a:spcAft>
                  <a:spcPct val="0"/>
                </a:spcAft>
                <a:buClrTx/>
                <a:buSzPts val="1200"/>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3883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D004E0B-7C5E-7741-A37B-BA1F2DFA28BF}"/>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8CDF3EE6-4C41-5A46-91DA-128B775781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i="1" dirty="0">
              <a:latin typeface="Arial" panose="020B0604020202020204" pitchFamily="34" charset="0"/>
            </a:endParaRPr>
          </a:p>
        </p:txBody>
      </p:sp>
      <p:sp>
        <p:nvSpPr>
          <p:cNvPr id="11268" name="Slide Number Placeholder 3">
            <a:extLst>
              <a:ext uri="{FF2B5EF4-FFF2-40B4-BE49-F238E27FC236}">
                <a16:creationId xmlns:a16="http://schemas.microsoft.com/office/drawing/2014/main" id="{91A99C02-4335-DB45-834C-3BC52D5A3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4507AF-462E-FB42-9E9F-8A40D7B668B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69387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4538"/>
            <a:ext cx="6629400" cy="3730625"/>
          </a:xfrm>
          <a:prstGeom prst="rect">
            <a:avLst/>
          </a:prstGeom>
        </p:spPr>
      </p:sp>
      <p:sp>
        <p:nvSpPr>
          <p:cNvPr id="3" name="Notes Placeholder 2"/>
          <p:cNvSpPr>
            <a:spLocks noGrp="1"/>
          </p:cNvSpPr>
          <p:nvPr>
            <p:ph type="body" idx="1"/>
          </p:nvPr>
        </p:nvSpPr>
        <p:spPr/>
        <p:txBody>
          <a:bodyPr/>
          <a:lstStyle/>
          <a:p>
            <a:pPr defTabSz="1417743">
              <a:defRPr/>
            </a:pPr>
            <a:endParaRPr lang="en-US" baseline="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34"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4025448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4538"/>
            <a:ext cx="6629400" cy="3730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34"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247052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4538"/>
            <a:ext cx="6629400" cy="3730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34"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4245613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4538"/>
            <a:ext cx="6629400" cy="3730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34"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1515495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4538"/>
            <a:ext cx="6629400" cy="3730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34"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3159771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326752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ORR from prior analysis (ESMO 2021):</a:t>
            </a:r>
          </a:p>
          <a:p>
            <a:pPr marL="628555" lvl="1" indent="-171450">
              <a:buFontTx/>
              <a:buChar char="-"/>
            </a:pPr>
            <a:r>
              <a:rPr lang="en-US" dirty="0"/>
              <a:t>Erda, 33%</a:t>
            </a:r>
          </a:p>
          <a:p>
            <a:pPr marL="628555" lvl="1" indent="-171450">
              <a:buFontTx/>
              <a:buChar char="-"/>
            </a:pPr>
            <a:r>
              <a:rPr lang="en-US" dirty="0"/>
              <a:t>Erda + CET, 68%</a:t>
            </a:r>
          </a:p>
          <a:p>
            <a:pPr marL="171450" lvl="0" indent="-171450">
              <a:buFontTx/>
              <a:buChar char="-"/>
            </a:pPr>
            <a:r>
              <a:rPr lang="en-US" dirty="0"/>
              <a:t>Median follow-up at prior analysis (ESMO 2021):</a:t>
            </a:r>
          </a:p>
          <a:p>
            <a:pPr marL="628555" lvl="1" indent="-171450">
              <a:buFontTx/>
              <a:buChar char="-"/>
            </a:pPr>
            <a:r>
              <a:rPr lang="en-US" dirty="0"/>
              <a:t>All patients, 6.7 months</a:t>
            </a:r>
          </a:p>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64071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980699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A650DE92-2B20-4C48-AB19-054519AC4888}"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03943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214588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910194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rPr>
              <a:pPr marL="0" marR="0" lvl="0" indent="0" algn="r" defTabSz="483265"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38837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235773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4063750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637749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311856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512364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635903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856668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4050724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351056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576097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805137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020528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0950952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2988" y="695325"/>
            <a:ext cx="5238750" cy="2947988"/>
          </a:xfrm>
        </p:spPr>
      </p:sp>
      <p:sp>
        <p:nvSpPr>
          <p:cNvPr id="3" name="Notes Placeholder 2"/>
          <p:cNvSpPr>
            <a:spLocks noGrp="1"/>
          </p:cNvSpPr>
          <p:nvPr>
            <p:ph type="body" idx="1"/>
          </p:nvPr>
        </p:nvSpPr>
        <p:spPr/>
        <p:txBody>
          <a:bodyPr>
            <a:normAutofit/>
          </a:bodyPr>
          <a:lstStyle/>
          <a:p>
            <a:pPr marL="0" lvl="1"/>
            <a:endParaRPr lang="en-US" dirty="0">
              <a:solidFill>
                <a:schemeClr val="tx2"/>
              </a:solidFill>
            </a:endParaRPr>
          </a:p>
        </p:txBody>
      </p:sp>
      <p:sp>
        <p:nvSpPr>
          <p:cNvPr id="4" name="Slide Number Placeholder 3"/>
          <p:cNvSpPr>
            <a:spLocks noGrp="1"/>
          </p:cNvSpPr>
          <p:nvPr>
            <p:ph type="sldNum" sz="quarter" idx="10"/>
          </p:nvPr>
        </p:nvSpPr>
        <p:spPr/>
        <p:txBody>
          <a:bodyPr/>
          <a:lstStyle/>
          <a:p>
            <a:pPr marL="0" marR="0" lvl="0" indent="0" algn="r" defTabSz="712032" rtl="0" eaLnBrk="1" fontAlgn="auto" latinLnBrk="0" hangingPunct="1">
              <a:lnSpc>
                <a:spcPct val="100000"/>
              </a:lnSpc>
              <a:spcBef>
                <a:spcPts val="0"/>
              </a:spcBef>
              <a:spcAft>
                <a:spcPts val="0"/>
              </a:spcAft>
              <a:buClrTx/>
              <a:buSzTx/>
              <a:buFontTx/>
              <a:buNone/>
              <a:tabLst/>
              <a:defRPr/>
            </a:pPr>
            <a:fld id="{D69323AF-D38B-4DB9-A28C-9CA60664DDDA}" type="slidenum">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a:rPr>
              <a:pPr marL="0" marR="0" lvl="0" indent="0" algn="r" defTabSz="712032"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a:endParaRPr>
          </a:p>
        </p:txBody>
      </p:sp>
    </p:spTree>
    <p:extLst>
      <p:ext uri="{BB962C8B-B14F-4D97-AF65-F5344CB8AC3E}">
        <p14:creationId xmlns:p14="http://schemas.microsoft.com/office/powerpoint/2010/main" val="296767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4272C-ECA4-9642-82F4-40A9159B03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534905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E5E60-AA5E-4892-9788-2C0C1AF9D8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534378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E5E60-AA5E-4892-9788-2C0C1AF9D8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6433763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303"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rPr>
              <a:pPr marL="0" marR="0" lvl="0" indent="0" algn="r" defTabSz="914303"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474523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2375121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3863" y="704850"/>
            <a:ext cx="6186487"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Figure 2. Overall Survival. Shown are Kaplan–Meier estimates of overall survival. Circles and squares indicate censored data in the erdafitinib group and chemotherapy group, respectively. Results for overall survival in key subgroups are provided in Figure S3.</a:t>
            </a:r>
            <a:endParaRPr lang="en-US" sz="1000" b="0" strike="noStrike" spc="-1">
              <a:latin typeface="Arial"/>
            </a:endParaRPr>
          </a:p>
        </p:txBody>
      </p:sp>
    </p:spTree>
    <p:extLst>
      <p:ext uri="{BB962C8B-B14F-4D97-AF65-F5344CB8AC3E}">
        <p14:creationId xmlns:p14="http://schemas.microsoft.com/office/powerpoint/2010/main" val="649590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9093247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E5E60-AA5E-4892-9788-2C0C1AF9D8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245745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E5E60-AA5E-4892-9788-2C0C1AF9D8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98878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99838" y="11599863"/>
            <a:ext cx="55678388" cy="31319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DFBB53-4D7B-A34F-A489-6DABF704F1A1}" type="slidenum">
              <a:rPr kumimoji="0" lang="en-US" sz="26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80080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DFBB53-4D7B-A34F-A489-6DABF704F1A1}" type="slidenum">
              <a:rPr kumimoji="0" lang="en-US" sz="26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45279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DFBB53-4D7B-A34F-A489-6DABF704F1A1}" type="slidenum">
              <a:rPr kumimoji="0" lang="en-US" sz="26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50506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2576951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19.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4.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4.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ags" Target="../tags/tag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7759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790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11992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75524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822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833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2992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1047051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702436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31217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27329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84164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28498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13888"/>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4675420"/>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194169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373216"/>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259234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lnSpc>
                <a:spcPts val="2480"/>
              </a:lnSpc>
              <a:defRPr sz="2400"/>
            </a:lvl1pPr>
          </a:lstStyle>
          <a:p>
            <a:r>
              <a:rPr lang="en-US" noProof="0" dirty="0"/>
              <a:t>Click to edit Master title style</a:t>
            </a:r>
          </a:p>
        </p:txBody>
      </p:sp>
      <p:sp>
        <p:nvSpPr>
          <p:cNvPr id="3" name="Content Placeholder 2">
            <a:extLst>
              <a:ext uri="{FF2B5EF4-FFF2-40B4-BE49-F238E27FC236}">
                <a16:creationId xmlns:a16="http://schemas.microsoft.com/office/drawing/2014/main" id="{E0DF201C-625F-B4A1-687E-0634CE6B7AAA}"/>
              </a:ext>
            </a:extLst>
          </p:cNvPr>
          <p:cNvSpPr>
            <a:spLocks noGrp="1"/>
          </p:cNvSpPr>
          <p:nvPr>
            <p:ph idx="52" hasCustomPrompt="1"/>
          </p:nvPr>
        </p:nvSpPr>
        <p:spPr>
          <a:xfrm>
            <a:off x="2971800" y="397762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725088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9045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322"/>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7661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7256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80526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8462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399045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70322"/>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517661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277256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580526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299176" y="338462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36C4C65B-7703-712C-7E0D-574D5BC444A5}"/>
              </a:ext>
            </a:extLst>
          </p:cNvPr>
          <p:cNvSpPr>
            <a:spLocks noGrp="1"/>
          </p:cNvSpPr>
          <p:nvPr>
            <p:ph idx="80" hasCustomPrompt="1"/>
          </p:nvPr>
        </p:nvSpPr>
        <p:spPr>
          <a:xfrm>
            <a:off x="2971800" y="458272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7AAD9E4-A19F-8486-3A41-014D0AF70A3B}"/>
              </a:ext>
            </a:extLst>
          </p:cNvPr>
          <p:cNvSpPr>
            <a:spLocks noGrp="1"/>
          </p:cNvSpPr>
          <p:nvPr>
            <p:ph idx="81" hasCustomPrompt="1"/>
          </p:nvPr>
        </p:nvSpPr>
        <p:spPr>
          <a:xfrm>
            <a:off x="7299176" y="458272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0113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54D55A-0DA9-31F9-DC09-DD8C8E11391B}"/>
              </a:ext>
            </a:extLst>
          </p:cNvPr>
          <p:cNvSpPr>
            <a:spLocks noGrp="1"/>
          </p:cNvSpPr>
          <p:nvPr>
            <p:ph idx="80" hasCustomPrompt="1"/>
          </p:nvPr>
        </p:nvSpPr>
        <p:spPr>
          <a:xfrm>
            <a:off x="2971800"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D62AF8EB-13E7-086C-F7E8-FE570DDCA5C9}"/>
              </a:ext>
            </a:extLst>
          </p:cNvPr>
          <p:cNvSpPr>
            <a:spLocks noGrp="1"/>
          </p:cNvSpPr>
          <p:nvPr>
            <p:ph idx="81" hasCustomPrompt="1"/>
          </p:nvPr>
        </p:nvSpPr>
        <p:spPr>
          <a:xfrm>
            <a:off x="5873080"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025D6194-95CB-C04E-0C23-964286908D52}"/>
              </a:ext>
            </a:extLst>
          </p:cNvPr>
          <p:cNvSpPr>
            <a:spLocks noGrp="1"/>
          </p:cNvSpPr>
          <p:nvPr>
            <p:ph idx="82" hasCustomPrompt="1"/>
          </p:nvPr>
        </p:nvSpPr>
        <p:spPr>
          <a:xfrm>
            <a:off x="8760296"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654838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772816"/>
            <a:ext cx="2743200"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772816"/>
            <a:ext cx="2743200"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0A9910AB-FF1F-A880-7F3C-364CDFD2C959}"/>
              </a:ext>
            </a:extLst>
          </p:cNvPr>
          <p:cNvSpPr>
            <a:spLocks noGrp="1"/>
          </p:cNvSpPr>
          <p:nvPr>
            <p:ph idx="80" hasCustomPrompt="1"/>
          </p:nvPr>
        </p:nvSpPr>
        <p:spPr>
          <a:xfrm>
            <a:off x="5873080" y="1390044"/>
            <a:ext cx="5630416"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09A59FB8-B93A-88EC-0B2D-936E125E0247}"/>
              </a:ext>
            </a:extLst>
          </p:cNvPr>
          <p:cNvSpPr>
            <a:spLocks noGrp="1"/>
          </p:cNvSpPr>
          <p:nvPr>
            <p:ph idx="81" hasCustomPrompt="1"/>
          </p:nvPr>
        </p:nvSpPr>
        <p:spPr>
          <a:xfrm>
            <a:off x="2971800"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578135C0-B81F-D2FC-6E21-EB1075B0B1F7}"/>
              </a:ext>
            </a:extLst>
          </p:cNvPr>
          <p:cNvSpPr>
            <a:spLocks noGrp="1"/>
          </p:cNvSpPr>
          <p:nvPr>
            <p:ph idx="82" hasCustomPrompt="1"/>
          </p:nvPr>
        </p:nvSpPr>
        <p:spPr>
          <a:xfrm>
            <a:off x="5873080"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41EC2D-BB84-FD8A-09EA-6EFEC10CAE63}"/>
              </a:ext>
            </a:extLst>
          </p:cNvPr>
          <p:cNvSpPr>
            <a:spLocks noGrp="1"/>
          </p:cNvSpPr>
          <p:nvPr>
            <p:ph idx="83" hasCustomPrompt="1"/>
          </p:nvPr>
        </p:nvSpPr>
        <p:spPr>
          <a:xfrm>
            <a:off x="8760296"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399189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15" name="Content Placeholder 2">
            <a:extLst>
              <a:ext uri="{FF2B5EF4-FFF2-40B4-BE49-F238E27FC236}">
                <a16:creationId xmlns:a16="http://schemas.microsoft.com/office/drawing/2014/main" id="{D3F5B45D-A507-F467-3EAA-AC69563FABB3}"/>
              </a:ext>
            </a:extLst>
          </p:cNvPr>
          <p:cNvSpPr>
            <a:spLocks noGrp="1"/>
          </p:cNvSpPr>
          <p:nvPr>
            <p:ph idx="72" hasCustomPrompt="1"/>
          </p:nvPr>
        </p:nvSpPr>
        <p:spPr>
          <a:xfrm>
            <a:off x="5130113"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56EE55A-F7DF-3F01-6437-562D7023EE61}"/>
              </a:ext>
            </a:extLst>
          </p:cNvPr>
          <p:cNvSpPr>
            <a:spLocks noGrp="1"/>
          </p:cNvSpPr>
          <p:nvPr>
            <p:ph idx="73" hasCustomPrompt="1"/>
          </p:nvPr>
        </p:nvSpPr>
        <p:spPr>
          <a:xfrm>
            <a:off x="5130113"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9CFE179-A49B-F04E-1726-C616ED17FB61}"/>
              </a:ext>
            </a:extLst>
          </p:cNvPr>
          <p:cNvSpPr>
            <a:spLocks noGrp="1"/>
          </p:cNvSpPr>
          <p:nvPr>
            <p:ph idx="74" hasCustomPrompt="1"/>
          </p:nvPr>
        </p:nvSpPr>
        <p:spPr>
          <a:xfrm>
            <a:off x="5130113"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5D2FEF85-CBB3-79A7-C772-0D10621B2C77}"/>
              </a:ext>
            </a:extLst>
          </p:cNvPr>
          <p:cNvSpPr>
            <a:spLocks noGrp="1"/>
          </p:cNvSpPr>
          <p:nvPr>
            <p:ph idx="75" hasCustomPrompt="1"/>
          </p:nvPr>
        </p:nvSpPr>
        <p:spPr>
          <a:xfrm>
            <a:off x="5130113"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445A44B3-E707-06A4-9F66-85A28C822025}"/>
              </a:ext>
            </a:extLst>
          </p:cNvPr>
          <p:cNvSpPr>
            <a:spLocks noGrp="1"/>
          </p:cNvSpPr>
          <p:nvPr>
            <p:ph idx="76" hasCustomPrompt="1"/>
          </p:nvPr>
        </p:nvSpPr>
        <p:spPr>
          <a:xfrm>
            <a:off x="5130113"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825C5E6-750F-D40F-93C1-04358A9F5282}"/>
              </a:ext>
            </a:extLst>
          </p:cNvPr>
          <p:cNvSpPr>
            <a:spLocks noGrp="1"/>
          </p:cNvSpPr>
          <p:nvPr>
            <p:ph idx="77" hasCustomPrompt="1"/>
          </p:nvPr>
        </p:nvSpPr>
        <p:spPr>
          <a:xfrm>
            <a:off x="5130113"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7C3D04AE-B041-564F-A17C-71DB8949461F}"/>
              </a:ext>
            </a:extLst>
          </p:cNvPr>
          <p:cNvSpPr>
            <a:spLocks noGrp="1"/>
          </p:cNvSpPr>
          <p:nvPr>
            <p:ph idx="78" hasCustomPrompt="1"/>
          </p:nvPr>
        </p:nvSpPr>
        <p:spPr>
          <a:xfrm>
            <a:off x="5130113"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4596BDEB-F4C9-D0EF-C50E-6C4AB8BE82C3}"/>
              </a:ext>
            </a:extLst>
          </p:cNvPr>
          <p:cNvSpPr>
            <a:spLocks noGrp="1"/>
          </p:cNvSpPr>
          <p:nvPr>
            <p:ph idx="79" hasCustomPrompt="1"/>
          </p:nvPr>
        </p:nvSpPr>
        <p:spPr>
          <a:xfrm>
            <a:off x="731314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004237F0-3FB9-1003-A631-E2C75F1EF3E1}"/>
              </a:ext>
            </a:extLst>
          </p:cNvPr>
          <p:cNvSpPr>
            <a:spLocks noGrp="1"/>
          </p:cNvSpPr>
          <p:nvPr>
            <p:ph idx="80" hasCustomPrompt="1"/>
          </p:nvPr>
        </p:nvSpPr>
        <p:spPr>
          <a:xfrm>
            <a:off x="731314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779A5A5-0FAB-4B46-4AD9-5C56A9BB4752}"/>
              </a:ext>
            </a:extLst>
          </p:cNvPr>
          <p:cNvSpPr>
            <a:spLocks noGrp="1"/>
          </p:cNvSpPr>
          <p:nvPr>
            <p:ph idx="81" hasCustomPrompt="1"/>
          </p:nvPr>
        </p:nvSpPr>
        <p:spPr>
          <a:xfrm>
            <a:off x="731314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53352C1F-E2A7-1473-A0A1-6A9EE21D790D}"/>
              </a:ext>
            </a:extLst>
          </p:cNvPr>
          <p:cNvSpPr>
            <a:spLocks noGrp="1"/>
          </p:cNvSpPr>
          <p:nvPr>
            <p:ph idx="82" hasCustomPrompt="1"/>
          </p:nvPr>
        </p:nvSpPr>
        <p:spPr>
          <a:xfrm>
            <a:off x="731314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6F3252FE-042D-A6A3-BFB8-F03DFCED0862}"/>
              </a:ext>
            </a:extLst>
          </p:cNvPr>
          <p:cNvSpPr>
            <a:spLocks noGrp="1"/>
          </p:cNvSpPr>
          <p:nvPr>
            <p:ph idx="83" hasCustomPrompt="1"/>
          </p:nvPr>
        </p:nvSpPr>
        <p:spPr>
          <a:xfrm>
            <a:off x="731314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5EF7C3CF-8621-B6CE-55D7-C94C086FC15A}"/>
              </a:ext>
            </a:extLst>
          </p:cNvPr>
          <p:cNvSpPr>
            <a:spLocks noGrp="1"/>
          </p:cNvSpPr>
          <p:nvPr>
            <p:ph idx="84" hasCustomPrompt="1"/>
          </p:nvPr>
        </p:nvSpPr>
        <p:spPr>
          <a:xfrm>
            <a:off x="731314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4C3D93F4-9FDE-DF3F-BA68-4FC840FB0856}"/>
              </a:ext>
            </a:extLst>
          </p:cNvPr>
          <p:cNvSpPr>
            <a:spLocks noGrp="1"/>
          </p:cNvSpPr>
          <p:nvPr>
            <p:ph idx="85" hasCustomPrompt="1"/>
          </p:nvPr>
        </p:nvSpPr>
        <p:spPr>
          <a:xfrm>
            <a:off x="731314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8CF3A518-F92B-0EFA-E55B-B097535B6D78}"/>
              </a:ext>
            </a:extLst>
          </p:cNvPr>
          <p:cNvSpPr>
            <a:spLocks noGrp="1"/>
          </p:cNvSpPr>
          <p:nvPr>
            <p:ph idx="86" hasCustomPrompt="1"/>
          </p:nvPr>
        </p:nvSpPr>
        <p:spPr>
          <a:xfrm>
            <a:off x="9479692"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B227467-5441-20ED-648B-45A38261BABE}"/>
              </a:ext>
            </a:extLst>
          </p:cNvPr>
          <p:cNvSpPr>
            <a:spLocks noGrp="1"/>
          </p:cNvSpPr>
          <p:nvPr>
            <p:ph idx="87" hasCustomPrompt="1"/>
          </p:nvPr>
        </p:nvSpPr>
        <p:spPr>
          <a:xfrm>
            <a:off x="9479692"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4F4A17E-0301-E50E-4072-59D2B521BE09}"/>
              </a:ext>
            </a:extLst>
          </p:cNvPr>
          <p:cNvSpPr>
            <a:spLocks noGrp="1"/>
          </p:cNvSpPr>
          <p:nvPr>
            <p:ph idx="88" hasCustomPrompt="1"/>
          </p:nvPr>
        </p:nvSpPr>
        <p:spPr>
          <a:xfrm>
            <a:off x="9479692"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4E0CBF4-782B-E830-9133-B9FAD51657FE}"/>
              </a:ext>
            </a:extLst>
          </p:cNvPr>
          <p:cNvSpPr>
            <a:spLocks noGrp="1"/>
          </p:cNvSpPr>
          <p:nvPr>
            <p:ph idx="89" hasCustomPrompt="1"/>
          </p:nvPr>
        </p:nvSpPr>
        <p:spPr>
          <a:xfrm>
            <a:off x="9479692"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1FE25628-64A0-CB69-BAAC-267A30E133AA}"/>
              </a:ext>
            </a:extLst>
          </p:cNvPr>
          <p:cNvSpPr>
            <a:spLocks noGrp="1"/>
          </p:cNvSpPr>
          <p:nvPr>
            <p:ph idx="90" hasCustomPrompt="1"/>
          </p:nvPr>
        </p:nvSpPr>
        <p:spPr>
          <a:xfrm>
            <a:off x="9479692"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EC2E4C8E-00EB-85B3-507C-874FBE0D30EA}"/>
              </a:ext>
            </a:extLst>
          </p:cNvPr>
          <p:cNvSpPr>
            <a:spLocks noGrp="1"/>
          </p:cNvSpPr>
          <p:nvPr>
            <p:ph idx="91" hasCustomPrompt="1"/>
          </p:nvPr>
        </p:nvSpPr>
        <p:spPr>
          <a:xfrm>
            <a:off x="9479692"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F8864D19-E0C6-CA45-A414-6D5402B4BA75}"/>
              </a:ext>
            </a:extLst>
          </p:cNvPr>
          <p:cNvSpPr>
            <a:spLocks noGrp="1"/>
          </p:cNvSpPr>
          <p:nvPr>
            <p:ph idx="92" hasCustomPrompt="1"/>
          </p:nvPr>
        </p:nvSpPr>
        <p:spPr>
          <a:xfrm>
            <a:off x="9479692"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030A9543-FC10-7444-647A-27CCC2F6E6B6}"/>
              </a:ext>
            </a:extLst>
          </p:cNvPr>
          <p:cNvSpPr>
            <a:spLocks noGrp="1"/>
          </p:cNvSpPr>
          <p:nvPr>
            <p:ph idx="93" hasCustomPrompt="1"/>
          </p:nvPr>
        </p:nvSpPr>
        <p:spPr>
          <a:xfrm>
            <a:off x="297180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73AFAA96-5581-24B0-C424-64B78B5D9676}"/>
              </a:ext>
            </a:extLst>
          </p:cNvPr>
          <p:cNvSpPr>
            <a:spLocks noGrp="1"/>
          </p:cNvSpPr>
          <p:nvPr>
            <p:ph idx="94" hasCustomPrompt="1"/>
          </p:nvPr>
        </p:nvSpPr>
        <p:spPr>
          <a:xfrm>
            <a:off x="5130113"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D267A49D-BB74-8097-677E-DC9528217B9F}"/>
              </a:ext>
            </a:extLst>
          </p:cNvPr>
          <p:cNvSpPr>
            <a:spLocks noGrp="1"/>
          </p:cNvSpPr>
          <p:nvPr>
            <p:ph idx="95" hasCustomPrompt="1"/>
          </p:nvPr>
        </p:nvSpPr>
        <p:spPr>
          <a:xfrm>
            <a:off x="731314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B028F1C-838E-D98A-75DE-7BD5230A66AB}"/>
              </a:ext>
            </a:extLst>
          </p:cNvPr>
          <p:cNvSpPr>
            <a:spLocks noGrp="1"/>
          </p:cNvSpPr>
          <p:nvPr>
            <p:ph idx="96" hasCustomPrompt="1"/>
          </p:nvPr>
        </p:nvSpPr>
        <p:spPr>
          <a:xfrm>
            <a:off x="9479692"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763975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8528716"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15" name="Content Placeholder 2">
            <a:extLst>
              <a:ext uri="{FF2B5EF4-FFF2-40B4-BE49-F238E27FC236}">
                <a16:creationId xmlns:a16="http://schemas.microsoft.com/office/drawing/2014/main" id="{D3F5B45D-A507-F467-3EAA-AC69563FABB3}"/>
              </a:ext>
            </a:extLst>
          </p:cNvPr>
          <p:cNvSpPr>
            <a:spLocks noGrp="1"/>
          </p:cNvSpPr>
          <p:nvPr>
            <p:ph idx="72" hasCustomPrompt="1"/>
          </p:nvPr>
        </p:nvSpPr>
        <p:spPr>
          <a:xfrm>
            <a:off x="5130113"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56EE55A-F7DF-3F01-6437-562D7023EE61}"/>
              </a:ext>
            </a:extLst>
          </p:cNvPr>
          <p:cNvSpPr>
            <a:spLocks noGrp="1"/>
          </p:cNvSpPr>
          <p:nvPr>
            <p:ph idx="73" hasCustomPrompt="1"/>
          </p:nvPr>
        </p:nvSpPr>
        <p:spPr>
          <a:xfrm>
            <a:off x="5130113"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9CFE179-A49B-F04E-1726-C616ED17FB61}"/>
              </a:ext>
            </a:extLst>
          </p:cNvPr>
          <p:cNvSpPr>
            <a:spLocks noGrp="1"/>
          </p:cNvSpPr>
          <p:nvPr>
            <p:ph idx="74" hasCustomPrompt="1"/>
          </p:nvPr>
        </p:nvSpPr>
        <p:spPr>
          <a:xfrm>
            <a:off x="5130113"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5D2FEF85-CBB3-79A7-C772-0D10621B2C77}"/>
              </a:ext>
            </a:extLst>
          </p:cNvPr>
          <p:cNvSpPr>
            <a:spLocks noGrp="1"/>
          </p:cNvSpPr>
          <p:nvPr>
            <p:ph idx="75" hasCustomPrompt="1"/>
          </p:nvPr>
        </p:nvSpPr>
        <p:spPr>
          <a:xfrm>
            <a:off x="5130113"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825C5E6-750F-D40F-93C1-04358A9F5282}"/>
              </a:ext>
            </a:extLst>
          </p:cNvPr>
          <p:cNvSpPr>
            <a:spLocks noGrp="1"/>
          </p:cNvSpPr>
          <p:nvPr>
            <p:ph idx="77" hasCustomPrompt="1"/>
          </p:nvPr>
        </p:nvSpPr>
        <p:spPr>
          <a:xfrm>
            <a:off x="5130113"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7C3D04AE-B041-564F-A17C-71DB8949461F}"/>
              </a:ext>
            </a:extLst>
          </p:cNvPr>
          <p:cNvSpPr>
            <a:spLocks noGrp="1"/>
          </p:cNvSpPr>
          <p:nvPr>
            <p:ph idx="78" hasCustomPrompt="1"/>
          </p:nvPr>
        </p:nvSpPr>
        <p:spPr>
          <a:xfrm>
            <a:off x="5130113"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4596BDEB-F4C9-D0EF-C50E-6C4AB8BE82C3}"/>
              </a:ext>
            </a:extLst>
          </p:cNvPr>
          <p:cNvSpPr>
            <a:spLocks noGrp="1"/>
          </p:cNvSpPr>
          <p:nvPr>
            <p:ph idx="79" hasCustomPrompt="1"/>
          </p:nvPr>
        </p:nvSpPr>
        <p:spPr>
          <a:xfrm>
            <a:off x="731314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004237F0-3FB9-1003-A631-E2C75F1EF3E1}"/>
              </a:ext>
            </a:extLst>
          </p:cNvPr>
          <p:cNvSpPr>
            <a:spLocks noGrp="1"/>
          </p:cNvSpPr>
          <p:nvPr>
            <p:ph idx="80" hasCustomPrompt="1"/>
          </p:nvPr>
        </p:nvSpPr>
        <p:spPr>
          <a:xfrm>
            <a:off x="731314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779A5A5-0FAB-4B46-4AD9-5C56A9BB4752}"/>
              </a:ext>
            </a:extLst>
          </p:cNvPr>
          <p:cNvSpPr>
            <a:spLocks noGrp="1"/>
          </p:cNvSpPr>
          <p:nvPr>
            <p:ph idx="81" hasCustomPrompt="1"/>
          </p:nvPr>
        </p:nvSpPr>
        <p:spPr>
          <a:xfrm>
            <a:off x="731314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53352C1F-E2A7-1473-A0A1-6A9EE21D790D}"/>
              </a:ext>
            </a:extLst>
          </p:cNvPr>
          <p:cNvSpPr>
            <a:spLocks noGrp="1"/>
          </p:cNvSpPr>
          <p:nvPr>
            <p:ph idx="82" hasCustomPrompt="1"/>
          </p:nvPr>
        </p:nvSpPr>
        <p:spPr>
          <a:xfrm>
            <a:off x="731314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5EF7C3CF-8621-B6CE-55D7-C94C086FC15A}"/>
              </a:ext>
            </a:extLst>
          </p:cNvPr>
          <p:cNvSpPr>
            <a:spLocks noGrp="1"/>
          </p:cNvSpPr>
          <p:nvPr>
            <p:ph idx="84" hasCustomPrompt="1"/>
          </p:nvPr>
        </p:nvSpPr>
        <p:spPr>
          <a:xfrm>
            <a:off x="731314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4C3D93F4-9FDE-DF3F-BA68-4FC840FB0856}"/>
              </a:ext>
            </a:extLst>
          </p:cNvPr>
          <p:cNvSpPr>
            <a:spLocks noGrp="1"/>
          </p:cNvSpPr>
          <p:nvPr>
            <p:ph idx="85" hasCustomPrompt="1"/>
          </p:nvPr>
        </p:nvSpPr>
        <p:spPr>
          <a:xfrm>
            <a:off x="731314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8CF3A518-F92B-0EFA-E55B-B097535B6D78}"/>
              </a:ext>
            </a:extLst>
          </p:cNvPr>
          <p:cNvSpPr>
            <a:spLocks noGrp="1"/>
          </p:cNvSpPr>
          <p:nvPr>
            <p:ph idx="86" hasCustomPrompt="1"/>
          </p:nvPr>
        </p:nvSpPr>
        <p:spPr>
          <a:xfrm>
            <a:off x="9479692"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B227467-5441-20ED-648B-45A38261BABE}"/>
              </a:ext>
            </a:extLst>
          </p:cNvPr>
          <p:cNvSpPr>
            <a:spLocks noGrp="1"/>
          </p:cNvSpPr>
          <p:nvPr>
            <p:ph idx="87" hasCustomPrompt="1"/>
          </p:nvPr>
        </p:nvSpPr>
        <p:spPr>
          <a:xfrm>
            <a:off x="9479692"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4F4A17E-0301-E50E-4072-59D2B521BE09}"/>
              </a:ext>
            </a:extLst>
          </p:cNvPr>
          <p:cNvSpPr>
            <a:spLocks noGrp="1"/>
          </p:cNvSpPr>
          <p:nvPr>
            <p:ph idx="88" hasCustomPrompt="1"/>
          </p:nvPr>
        </p:nvSpPr>
        <p:spPr>
          <a:xfrm>
            <a:off x="9479692"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4E0CBF4-782B-E830-9133-B9FAD51657FE}"/>
              </a:ext>
            </a:extLst>
          </p:cNvPr>
          <p:cNvSpPr>
            <a:spLocks noGrp="1"/>
          </p:cNvSpPr>
          <p:nvPr>
            <p:ph idx="89" hasCustomPrompt="1"/>
          </p:nvPr>
        </p:nvSpPr>
        <p:spPr>
          <a:xfrm>
            <a:off x="9479692"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EC2E4C8E-00EB-85B3-507C-874FBE0D30EA}"/>
              </a:ext>
            </a:extLst>
          </p:cNvPr>
          <p:cNvSpPr>
            <a:spLocks noGrp="1"/>
          </p:cNvSpPr>
          <p:nvPr>
            <p:ph idx="91" hasCustomPrompt="1"/>
          </p:nvPr>
        </p:nvSpPr>
        <p:spPr>
          <a:xfrm>
            <a:off x="9479692"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F8864D19-E0C6-CA45-A414-6D5402B4BA75}"/>
              </a:ext>
            </a:extLst>
          </p:cNvPr>
          <p:cNvSpPr>
            <a:spLocks noGrp="1"/>
          </p:cNvSpPr>
          <p:nvPr>
            <p:ph idx="92" hasCustomPrompt="1"/>
          </p:nvPr>
        </p:nvSpPr>
        <p:spPr>
          <a:xfrm>
            <a:off x="9479692"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030A9543-FC10-7444-647A-27CCC2F6E6B6}"/>
              </a:ext>
            </a:extLst>
          </p:cNvPr>
          <p:cNvSpPr>
            <a:spLocks noGrp="1"/>
          </p:cNvSpPr>
          <p:nvPr>
            <p:ph idx="93" hasCustomPrompt="1"/>
          </p:nvPr>
        </p:nvSpPr>
        <p:spPr>
          <a:xfrm>
            <a:off x="297180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73AFAA96-5581-24B0-C424-64B78B5D9676}"/>
              </a:ext>
            </a:extLst>
          </p:cNvPr>
          <p:cNvSpPr>
            <a:spLocks noGrp="1"/>
          </p:cNvSpPr>
          <p:nvPr>
            <p:ph idx="94" hasCustomPrompt="1"/>
          </p:nvPr>
        </p:nvSpPr>
        <p:spPr>
          <a:xfrm>
            <a:off x="5130113"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D267A49D-BB74-8097-677E-DC9528217B9F}"/>
              </a:ext>
            </a:extLst>
          </p:cNvPr>
          <p:cNvSpPr>
            <a:spLocks noGrp="1"/>
          </p:cNvSpPr>
          <p:nvPr>
            <p:ph idx="95" hasCustomPrompt="1"/>
          </p:nvPr>
        </p:nvSpPr>
        <p:spPr>
          <a:xfrm>
            <a:off x="731314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B028F1C-838E-D98A-75DE-7BD5230A66AB}"/>
              </a:ext>
            </a:extLst>
          </p:cNvPr>
          <p:cNvSpPr>
            <a:spLocks noGrp="1"/>
          </p:cNvSpPr>
          <p:nvPr>
            <p:ph idx="96" hasCustomPrompt="1"/>
          </p:nvPr>
        </p:nvSpPr>
        <p:spPr>
          <a:xfrm>
            <a:off x="9479692"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871043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98DF2-7931-EE74-6062-6331D9D594E1}"/>
              </a:ext>
            </a:extLst>
          </p:cNvPr>
          <p:cNvSpPr>
            <a:spLocks noGrp="1"/>
          </p:cNvSpPr>
          <p:nvPr>
            <p:ph idx="46" hasCustomPrompt="1"/>
          </p:nvPr>
        </p:nvSpPr>
        <p:spPr>
          <a:xfrm>
            <a:off x="2971800" y="396890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32682B6-86DC-43D5-7296-EF619D22A633}"/>
              </a:ext>
            </a:extLst>
          </p:cNvPr>
          <p:cNvSpPr>
            <a:spLocks noGrp="1"/>
          </p:cNvSpPr>
          <p:nvPr>
            <p:ph idx="47" hasCustomPrompt="1"/>
          </p:nvPr>
        </p:nvSpPr>
        <p:spPr>
          <a:xfrm>
            <a:off x="2971800" y="217064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F604B093-84E6-FEAD-1F78-5F1E9EF0F4C3}"/>
              </a:ext>
            </a:extLst>
          </p:cNvPr>
          <p:cNvSpPr>
            <a:spLocks noGrp="1"/>
          </p:cNvSpPr>
          <p:nvPr>
            <p:ph idx="48" hasCustomPrompt="1"/>
          </p:nvPr>
        </p:nvSpPr>
        <p:spPr>
          <a:xfrm>
            <a:off x="2971800" y="518348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8C9919E4-5896-8B56-EDF8-4A5CAA4522A6}"/>
              </a:ext>
            </a:extLst>
          </p:cNvPr>
          <p:cNvSpPr>
            <a:spLocks noGrp="1"/>
          </p:cNvSpPr>
          <p:nvPr>
            <p:ph idx="49" hasCustomPrompt="1"/>
          </p:nvPr>
        </p:nvSpPr>
        <p:spPr>
          <a:xfrm>
            <a:off x="2971800" y="2782868"/>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F76DDC2D-A324-753A-C4EF-16266A3FE81D}"/>
              </a:ext>
            </a:extLst>
          </p:cNvPr>
          <p:cNvSpPr>
            <a:spLocks noGrp="1"/>
          </p:cNvSpPr>
          <p:nvPr>
            <p:ph idx="50" hasCustomPrompt="1"/>
          </p:nvPr>
        </p:nvSpPr>
        <p:spPr>
          <a:xfrm>
            <a:off x="2971800" y="576986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B96CC635-ADF5-16CE-014A-6AD1F24AA4EC}"/>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40C7FE04-D959-D989-98A9-1B4399B4EEC3}"/>
              </a:ext>
            </a:extLst>
          </p:cNvPr>
          <p:cNvSpPr>
            <a:spLocks noGrp="1"/>
          </p:cNvSpPr>
          <p:nvPr>
            <p:ph idx="71" hasCustomPrompt="1"/>
          </p:nvPr>
        </p:nvSpPr>
        <p:spPr>
          <a:xfrm>
            <a:off x="2971800" y="3363032"/>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78A13FF6-F939-03D0-74EF-18466F505447}"/>
              </a:ext>
            </a:extLst>
          </p:cNvPr>
          <p:cNvSpPr>
            <a:spLocks noGrp="1"/>
          </p:cNvSpPr>
          <p:nvPr>
            <p:ph idx="93" hasCustomPrompt="1"/>
          </p:nvPr>
        </p:nvSpPr>
        <p:spPr>
          <a:xfrm>
            <a:off x="2971800" y="4571259"/>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087150E5-0248-C915-2144-6ACE5CE6CC00}"/>
              </a:ext>
            </a:extLst>
          </p:cNvPr>
          <p:cNvSpPr>
            <a:spLocks noGrp="1"/>
          </p:cNvSpPr>
          <p:nvPr>
            <p:ph idx="94" hasCustomPrompt="1"/>
          </p:nvPr>
        </p:nvSpPr>
        <p:spPr>
          <a:xfrm>
            <a:off x="4710448" y="396890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8447B233-A2DA-B9CA-60A1-753D342CD6BD}"/>
              </a:ext>
            </a:extLst>
          </p:cNvPr>
          <p:cNvSpPr>
            <a:spLocks noGrp="1"/>
          </p:cNvSpPr>
          <p:nvPr>
            <p:ph idx="95" hasCustomPrompt="1"/>
          </p:nvPr>
        </p:nvSpPr>
        <p:spPr>
          <a:xfrm>
            <a:off x="4710448" y="217064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7ADCEE89-0D34-C465-AF8C-AF404AC02C9D}"/>
              </a:ext>
            </a:extLst>
          </p:cNvPr>
          <p:cNvSpPr>
            <a:spLocks noGrp="1"/>
          </p:cNvSpPr>
          <p:nvPr>
            <p:ph idx="96" hasCustomPrompt="1"/>
          </p:nvPr>
        </p:nvSpPr>
        <p:spPr>
          <a:xfrm>
            <a:off x="4710448" y="518348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D502A2B5-4A6A-4369-56DF-9A9ACE236B78}"/>
              </a:ext>
            </a:extLst>
          </p:cNvPr>
          <p:cNvSpPr>
            <a:spLocks noGrp="1"/>
          </p:cNvSpPr>
          <p:nvPr>
            <p:ph idx="97" hasCustomPrompt="1"/>
          </p:nvPr>
        </p:nvSpPr>
        <p:spPr>
          <a:xfrm>
            <a:off x="4710448" y="2782868"/>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EE347A55-2C78-81C5-2284-19A0684B7688}"/>
              </a:ext>
            </a:extLst>
          </p:cNvPr>
          <p:cNvSpPr>
            <a:spLocks noGrp="1"/>
          </p:cNvSpPr>
          <p:nvPr>
            <p:ph idx="98" hasCustomPrompt="1"/>
          </p:nvPr>
        </p:nvSpPr>
        <p:spPr>
          <a:xfrm>
            <a:off x="4710448" y="576986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09F102BE-07E6-7209-8BF8-AA06687AD667}"/>
              </a:ext>
            </a:extLst>
          </p:cNvPr>
          <p:cNvSpPr>
            <a:spLocks noGrp="1"/>
          </p:cNvSpPr>
          <p:nvPr>
            <p:ph idx="99" hasCustomPrompt="1"/>
          </p:nvPr>
        </p:nvSpPr>
        <p:spPr>
          <a:xfrm>
            <a:off x="4710448" y="1420982"/>
            <a:ext cx="1612032"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B8A27A2F-D677-E1A7-3429-E95725C29D26}"/>
              </a:ext>
            </a:extLst>
          </p:cNvPr>
          <p:cNvSpPr>
            <a:spLocks noGrp="1"/>
          </p:cNvSpPr>
          <p:nvPr>
            <p:ph idx="100" hasCustomPrompt="1"/>
          </p:nvPr>
        </p:nvSpPr>
        <p:spPr>
          <a:xfrm>
            <a:off x="4710448" y="3363032"/>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C51F517A-54C0-8354-F6A4-B23FE65D6EDC}"/>
              </a:ext>
            </a:extLst>
          </p:cNvPr>
          <p:cNvSpPr>
            <a:spLocks noGrp="1"/>
          </p:cNvSpPr>
          <p:nvPr>
            <p:ph idx="101" hasCustomPrompt="1"/>
          </p:nvPr>
        </p:nvSpPr>
        <p:spPr>
          <a:xfrm>
            <a:off x="4710448" y="4571259"/>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72073B31-B752-B4EB-717F-9A84EA586E19}"/>
              </a:ext>
            </a:extLst>
          </p:cNvPr>
          <p:cNvSpPr>
            <a:spLocks noGrp="1"/>
          </p:cNvSpPr>
          <p:nvPr>
            <p:ph idx="102" hasCustomPrompt="1"/>
          </p:nvPr>
        </p:nvSpPr>
        <p:spPr>
          <a:xfrm>
            <a:off x="6436217" y="396890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9F09A26C-DA8D-9EBF-A702-3815F90ADF8D}"/>
              </a:ext>
            </a:extLst>
          </p:cNvPr>
          <p:cNvSpPr>
            <a:spLocks noGrp="1"/>
          </p:cNvSpPr>
          <p:nvPr>
            <p:ph idx="103" hasCustomPrompt="1"/>
          </p:nvPr>
        </p:nvSpPr>
        <p:spPr>
          <a:xfrm>
            <a:off x="6436217" y="217064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44E2B873-307A-6918-3B42-93ABA0175407}"/>
              </a:ext>
            </a:extLst>
          </p:cNvPr>
          <p:cNvSpPr>
            <a:spLocks noGrp="1"/>
          </p:cNvSpPr>
          <p:nvPr>
            <p:ph idx="104" hasCustomPrompt="1"/>
          </p:nvPr>
        </p:nvSpPr>
        <p:spPr>
          <a:xfrm>
            <a:off x="6436217" y="518348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C9CFD118-D470-6B67-BD95-3913E9913900}"/>
              </a:ext>
            </a:extLst>
          </p:cNvPr>
          <p:cNvSpPr>
            <a:spLocks noGrp="1"/>
          </p:cNvSpPr>
          <p:nvPr>
            <p:ph idx="105" hasCustomPrompt="1"/>
          </p:nvPr>
        </p:nvSpPr>
        <p:spPr>
          <a:xfrm>
            <a:off x="6436217" y="2782868"/>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332753B0-7476-15EF-489F-831A0CBA46B8}"/>
              </a:ext>
            </a:extLst>
          </p:cNvPr>
          <p:cNvSpPr>
            <a:spLocks noGrp="1"/>
          </p:cNvSpPr>
          <p:nvPr>
            <p:ph idx="106" hasCustomPrompt="1"/>
          </p:nvPr>
        </p:nvSpPr>
        <p:spPr>
          <a:xfrm>
            <a:off x="6436217" y="576986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F6D555B0-1535-CC7F-362F-2F841D686404}"/>
              </a:ext>
            </a:extLst>
          </p:cNvPr>
          <p:cNvSpPr>
            <a:spLocks noGrp="1"/>
          </p:cNvSpPr>
          <p:nvPr>
            <p:ph idx="107" hasCustomPrompt="1"/>
          </p:nvPr>
        </p:nvSpPr>
        <p:spPr>
          <a:xfrm>
            <a:off x="6436217" y="1420982"/>
            <a:ext cx="1612032"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0D614FB5-8C3C-013B-C4BF-DDDE92F0646D}"/>
              </a:ext>
            </a:extLst>
          </p:cNvPr>
          <p:cNvSpPr>
            <a:spLocks noGrp="1"/>
          </p:cNvSpPr>
          <p:nvPr>
            <p:ph idx="108" hasCustomPrompt="1"/>
          </p:nvPr>
        </p:nvSpPr>
        <p:spPr>
          <a:xfrm>
            <a:off x="6436217" y="3363032"/>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E49C9E39-DBFE-6A44-6A40-3354CE751728}"/>
              </a:ext>
            </a:extLst>
          </p:cNvPr>
          <p:cNvSpPr>
            <a:spLocks noGrp="1"/>
          </p:cNvSpPr>
          <p:nvPr>
            <p:ph idx="109" hasCustomPrompt="1"/>
          </p:nvPr>
        </p:nvSpPr>
        <p:spPr>
          <a:xfrm>
            <a:off x="6436217" y="4571259"/>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8D373485-8C45-BCE4-5E86-7D2BE96F95C3}"/>
              </a:ext>
            </a:extLst>
          </p:cNvPr>
          <p:cNvSpPr>
            <a:spLocks noGrp="1"/>
          </p:cNvSpPr>
          <p:nvPr>
            <p:ph idx="110" hasCustomPrompt="1"/>
          </p:nvPr>
        </p:nvSpPr>
        <p:spPr>
          <a:xfrm>
            <a:off x="8187744" y="396890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E1EE3D2E-A59D-7EE4-95CD-77EB7F618224}"/>
              </a:ext>
            </a:extLst>
          </p:cNvPr>
          <p:cNvSpPr>
            <a:spLocks noGrp="1"/>
          </p:cNvSpPr>
          <p:nvPr>
            <p:ph idx="111" hasCustomPrompt="1"/>
          </p:nvPr>
        </p:nvSpPr>
        <p:spPr>
          <a:xfrm>
            <a:off x="8187744" y="217064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A9233DA2-0217-4D3D-A964-F5F159A1ED14}"/>
              </a:ext>
            </a:extLst>
          </p:cNvPr>
          <p:cNvSpPr>
            <a:spLocks noGrp="1"/>
          </p:cNvSpPr>
          <p:nvPr>
            <p:ph idx="112" hasCustomPrompt="1"/>
          </p:nvPr>
        </p:nvSpPr>
        <p:spPr>
          <a:xfrm>
            <a:off x="8187744" y="518348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BD334896-6086-B078-E570-BCFAA5EC1F12}"/>
              </a:ext>
            </a:extLst>
          </p:cNvPr>
          <p:cNvSpPr>
            <a:spLocks noGrp="1"/>
          </p:cNvSpPr>
          <p:nvPr>
            <p:ph idx="113" hasCustomPrompt="1"/>
          </p:nvPr>
        </p:nvSpPr>
        <p:spPr>
          <a:xfrm>
            <a:off x="8187744" y="2782868"/>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A627D4E-FB1B-C2F2-FFB9-5FE9E2E23AAE}"/>
              </a:ext>
            </a:extLst>
          </p:cNvPr>
          <p:cNvSpPr>
            <a:spLocks noGrp="1"/>
          </p:cNvSpPr>
          <p:nvPr>
            <p:ph idx="114" hasCustomPrompt="1"/>
          </p:nvPr>
        </p:nvSpPr>
        <p:spPr>
          <a:xfrm>
            <a:off x="8187744" y="576986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757DEE1C-9271-18F6-144D-C4D38E61ED7B}"/>
              </a:ext>
            </a:extLst>
          </p:cNvPr>
          <p:cNvSpPr>
            <a:spLocks noGrp="1"/>
          </p:cNvSpPr>
          <p:nvPr>
            <p:ph idx="115" hasCustomPrompt="1"/>
          </p:nvPr>
        </p:nvSpPr>
        <p:spPr>
          <a:xfrm>
            <a:off x="8187744" y="1420982"/>
            <a:ext cx="1612032"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8FF8ECF-15AD-6E76-CE5C-9211A7A5696E}"/>
              </a:ext>
            </a:extLst>
          </p:cNvPr>
          <p:cNvSpPr>
            <a:spLocks noGrp="1"/>
          </p:cNvSpPr>
          <p:nvPr>
            <p:ph idx="116" hasCustomPrompt="1"/>
          </p:nvPr>
        </p:nvSpPr>
        <p:spPr>
          <a:xfrm>
            <a:off x="8187744" y="3363032"/>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F188F792-B04C-DD22-3BE2-B1349072083C}"/>
              </a:ext>
            </a:extLst>
          </p:cNvPr>
          <p:cNvSpPr>
            <a:spLocks noGrp="1"/>
          </p:cNvSpPr>
          <p:nvPr>
            <p:ph idx="117" hasCustomPrompt="1"/>
          </p:nvPr>
        </p:nvSpPr>
        <p:spPr>
          <a:xfrm>
            <a:off x="8187744" y="4571259"/>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47C8EDA6-5C2E-6B9A-454D-CB99B6A4D2D8}"/>
              </a:ext>
            </a:extLst>
          </p:cNvPr>
          <p:cNvSpPr>
            <a:spLocks noGrp="1"/>
          </p:cNvSpPr>
          <p:nvPr>
            <p:ph idx="118" hasCustomPrompt="1"/>
          </p:nvPr>
        </p:nvSpPr>
        <p:spPr>
          <a:xfrm>
            <a:off x="9939270" y="396890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9A22BFEA-26F4-D466-52C8-9E9F0E7E7A48}"/>
              </a:ext>
            </a:extLst>
          </p:cNvPr>
          <p:cNvSpPr>
            <a:spLocks noGrp="1"/>
          </p:cNvSpPr>
          <p:nvPr>
            <p:ph idx="119" hasCustomPrompt="1"/>
          </p:nvPr>
        </p:nvSpPr>
        <p:spPr>
          <a:xfrm>
            <a:off x="9939270" y="217064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5B4C42F0-C2A5-6610-9111-4FB266C5A449}"/>
              </a:ext>
            </a:extLst>
          </p:cNvPr>
          <p:cNvSpPr>
            <a:spLocks noGrp="1"/>
          </p:cNvSpPr>
          <p:nvPr>
            <p:ph idx="120" hasCustomPrompt="1"/>
          </p:nvPr>
        </p:nvSpPr>
        <p:spPr>
          <a:xfrm>
            <a:off x="9939270" y="518348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66577DDA-DBED-D7FB-2D59-5406095D02A3}"/>
              </a:ext>
            </a:extLst>
          </p:cNvPr>
          <p:cNvSpPr>
            <a:spLocks noGrp="1"/>
          </p:cNvSpPr>
          <p:nvPr>
            <p:ph idx="121" hasCustomPrompt="1"/>
          </p:nvPr>
        </p:nvSpPr>
        <p:spPr>
          <a:xfrm>
            <a:off x="9939270" y="2782868"/>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D9249BB0-2728-18F3-CB94-7EC80888FC0A}"/>
              </a:ext>
            </a:extLst>
          </p:cNvPr>
          <p:cNvSpPr>
            <a:spLocks noGrp="1"/>
          </p:cNvSpPr>
          <p:nvPr>
            <p:ph idx="122" hasCustomPrompt="1"/>
          </p:nvPr>
        </p:nvSpPr>
        <p:spPr>
          <a:xfrm>
            <a:off x="9939270" y="576986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1AF8E9D6-26D7-1188-646A-BEC6D749C312}"/>
              </a:ext>
            </a:extLst>
          </p:cNvPr>
          <p:cNvSpPr>
            <a:spLocks noGrp="1"/>
          </p:cNvSpPr>
          <p:nvPr>
            <p:ph idx="123" hasCustomPrompt="1"/>
          </p:nvPr>
        </p:nvSpPr>
        <p:spPr>
          <a:xfrm>
            <a:off x="9939270" y="1420982"/>
            <a:ext cx="1612032"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0A7C8D2-FAFD-D972-C57A-E76CEA73E252}"/>
              </a:ext>
            </a:extLst>
          </p:cNvPr>
          <p:cNvSpPr>
            <a:spLocks noGrp="1"/>
          </p:cNvSpPr>
          <p:nvPr>
            <p:ph idx="124" hasCustomPrompt="1"/>
          </p:nvPr>
        </p:nvSpPr>
        <p:spPr>
          <a:xfrm>
            <a:off x="9939270" y="3363032"/>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22DD0718-39D2-284A-9263-2D555330C5C2}"/>
              </a:ext>
            </a:extLst>
          </p:cNvPr>
          <p:cNvSpPr>
            <a:spLocks noGrp="1"/>
          </p:cNvSpPr>
          <p:nvPr>
            <p:ph idx="125" hasCustomPrompt="1"/>
          </p:nvPr>
        </p:nvSpPr>
        <p:spPr>
          <a:xfrm>
            <a:off x="9939270" y="4571259"/>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Title 1">
            <a:extLst>
              <a:ext uri="{FF2B5EF4-FFF2-40B4-BE49-F238E27FC236}">
                <a16:creationId xmlns:a16="http://schemas.microsoft.com/office/drawing/2014/main" id="{99BC01C8-D3AE-8685-3A08-C91D7CF6A48E}"/>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Tree>
    <p:extLst>
      <p:ext uri="{BB962C8B-B14F-4D97-AF65-F5344CB8AC3E}">
        <p14:creationId xmlns:p14="http://schemas.microsoft.com/office/powerpoint/2010/main" val="894624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98DF2-7931-EE74-6062-6331D9D594E1}"/>
              </a:ext>
            </a:extLst>
          </p:cNvPr>
          <p:cNvSpPr>
            <a:spLocks noGrp="1"/>
          </p:cNvSpPr>
          <p:nvPr>
            <p:ph idx="46" hasCustomPrompt="1"/>
          </p:nvPr>
        </p:nvSpPr>
        <p:spPr>
          <a:xfrm>
            <a:off x="2971800"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32682B6-86DC-43D5-7296-EF619D22A633}"/>
              </a:ext>
            </a:extLst>
          </p:cNvPr>
          <p:cNvSpPr>
            <a:spLocks noGrp="1"/>
          </p:cNvSpPr>
          <p:nvPr>
            <p:ph idx="47" hasCustomPrompt="1"/>
          </p:nvPr>
        </p:nvSpPr>
        <p:spPr>
          <a:xfrm>
            <a:off x="2971800"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F604B093-84E6-FEAD-1F78-5F1E9EF0F4C3}"/>
              </a:ext>
            </a:extLst>
          </p:cNvPr>
          <p:cNvSpPr>
            <a:spLocks noGrp="1"/>
          </p:cNvSpPr>
          <p:nvPr>
            <p:ph idx="48" hasCustomPrompt="1"/>
          </p:nvPr>
        </p:nvSpPr>
        <p:spPr>
          <a:xfrm>
            <a:off x="2971800"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8C9919E4-5896-8B56-EDF8-4A5CAA4522A6}"/>
              </a:ext>
            </a:extLst>
          </p:cNvPr>
          <p:cNvSpPr>
            <a:spLocks noGrp="1"/>
          </p:cNvSpPr>
          <p:nvPr>
            <p:ph idx="49" hasCustomPrompt="1"/>
          </p:nvPr>
        </p:nvSpPr>
        <p:spPr>
          <a:xfrm>
            <a:off x="2971800"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F76DDC2D-A324-753A-C4EF-16266A3FE81D}"/>
              </a:ext>
            </a:extLst>
          </p:cNvPr>
          <p:cNvSpPr>
            <a:spLocks noGrp="1"/>
          </p:cNvSpPr>
          <p:nvPr>
            <p:ph idx="50" hasCustomPrompt="1"/>
          </p:nvPr>
        </p:nvSpPr>
        <p:spPr>
          <a:xfrm>
            <a:off x="2971800"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B96CC635-ADF5-16CE-014A-6AD1F24AA4EC}"/>
              </a:ext>
            </a:extLst>
          </p:cNvPr>
          <p:cNvSpPr>
            <a:spLocks noGrp="1"/>
          </p:cNvSpPr>
          <p:nvPr>
            <p:ph idx="58" hasCustomPrompt="1"/>
          </p:nvPr>
        </p:nvSpPr>
        <p:spPr>
          <a:xfrm>
            <a:off x="2971800"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40C7FE04-D959-D989-98A9-1B4399B4EEC3}"/>
              </a:ext>
            </a:extLst>
          </p:cNvPr>
          <p:cNvSpPr>
            <a:spLocks noGrp="1"/>
          </p:cNvSpPr>
          <p:nvPr>
            <p:ph idx="71" hasCustomPrompt="1"/>
          </p:nvPr>
        </p:nvSpPr>
        <p:spPr>
          <a:xfrm>
            <a:off x="2971800"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78A13FF6-F939-03D0-74EF-18466F505447}"/>
              </a:ext>
            </a:extLst>
          </p:cNvPr>
          <p:cNvSpPr>
            <a:spLocks noGrp="1"/>
          </p:cNvSpPr>
          <p:nvPr>
            <p:ph idx="93" hasCustomPrompt="1"/>
          </p:nvPr>
        </p:nvSpPr>
        <p:spPr>
          <a:xfrm>
            <a:off x="2971800"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Title 1">
            <a:extLst>
              <a:ext uri="{FF2B5EF4-FFF2-40B4-BE49-F238E27FC236}">
                <a16:creationId xmlns:a16="http://schemas.microsoft.com/office/drawing/2014/main" id="{99BC01C8-D3AE-8685-3A08-C91D7CF6A48E}"/>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2" name="Content Placeholder 2">
            <a:extLst>
              <a:ext uri="{FF2B5EF4-FFF2-40B4-BE49-F238E27FC236}">
                <a16:creationId xmlns:a16="http://schemas.microsoft.com/office/drawing/2014/main" id="{D56F560A-EC11-2E1E-8FF2-F4BC22CE2BFE}"/>
              </a:ext>
            </a:extLst>
          </p:cNvPr>
          <p:cNvSpPr>
            <a:spLocks noGrp="1"/>
          </p:cNvSpPr>
          <p:nvPr>
            <p:ph idx="94" hasCustomPrompt="1"/>
          </p:nvPr>
        </p:nvSpPr>
        <p:spPr>
          <a:xfrm>
            <a:off x="4407061"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CF1E6C0-647C-BA6F-5826-0B29EE2AD414}"/>
              </a:ext>
            </a:extLst>
          </p:cNvPr>
          <p:cNvSpPr>
            <a:spLocks noGrp="1"/>
          </p:cNvSpPr>
          <p:nvPr>
            <p:ph idx="95" hasCustomPrompt="1"/>
          </p:nvPr>
        </p:nvSpPr>
        <p:spPr>
          <a:xfrm>
            <a:off x="4407061"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79E991F2-1F7E-EC05-D11B-4535F764A021}"/>
              </a:ext>
            </a:extLst>
          </p:cNvPr>
          <p:cNvSpPr>
            <a:spLocks noGrp="1"/>
          </p:cNvSpPr>
          <p:nvPr>
            <p:ph idx="96" hasCustomPrompt="1"/>
          </p:nvPr>
        </p:nvSpPr>
        <p:spPr>
          <a:xfrm>
            <a:off x="4407061"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D3A83857-C9EC-6A3A-63AC-2AF6D3A1A181}"/>
              </a:ext>
            </a:extLst>
          </p:cNvPr>
          <p:cNvSpPr>
            <a:spLocks noGrp="1"/>
          </p:cNvSpPr>
          <p:nvPr>
            <p:ph idx="97" hasCustomPrompt="1"/>
          </p:nvPr>
        </p:nvSpPr>
        <p:spPr>
          <a:xfrm>
            <a:off x="4407061"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446AB2A2-2A33-5C83-A7F4-88BA447E4446}"/>
              </a:ext>
            </a:extLst>
          </p:cNvPr>
          <p:cNvSpPr>
            <a:spLocks noGrp="1"/>
          </p:cNvSpPr>
          <p:nvPr>
            <p:ph idx="98" hasCustomPrompt="1"/>
          </p:nvPr>
        </p:nvSpPr>
        <p:spPr>
          <a:xfrm>
            <a:off x="4407061"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24C2AFA-F24A-B0CC-0276-CC694146BAF7}"/>
              </a:ext>
            </a:extLst>
          </p:cNvPr>
          <p:cNvSpPr>
            <a:spLocks noGrp="1"/>
          </p:cNvSpPr>
          <p:nvPr>
            <p:ph idx="99" hasCustomPrompt="1"/>
          </p:nvPr>
        </p:nvSpPr>
        <p:spPr>
          <a:xfrm>
            <a:off x="4407061"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3EE9962B-63B3-CB89-9E25-74929089895C}"/>
              </a:ext>
            </a:extLst>
          </p:cNvPr>
          <p:cNvSpPr>
            <a:spLocks noGrp="1"/>
          </p:cNvSpPr>
          <p:nvPr>
            <p:ph idx="100" hasCustomPrompt="1"/>
          </p:nvPr>
        </p:nvSpPr>
        <p:spPr>
          <a:xfrm>
            <a:off x="4407061"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F6395891-B27C-D59A-03A7-F32E94437BE5}"/>
              </a:ext>
            </a:extLst>
          </p:cNvPr>
          <p:cNvSpPr>
            <a:spLocks noGrp="1"/>
          </p:cNvSpPr>
          <p:nvPr>
            <p:ph idx="101" hasCustomPrompt="1"/>
          </p:nvPr>
        </p:nvSpPr>
        <p:spPr>
          <a:xfrm>
            <a:off x="4407061"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BF7320F4-0678-28BB-C2B0-DFEA4149B078}"/>
              </a:ext>
            </a:extLst>
          </p:cNvPr>
          <p:cNvSpPr>
            <a:spLocks noGrp="1"/>
          </p:cNvSpPr>
          <p:nvPr>
            <p:ph idx="102" hasCustomPrompt="1"/>
          </p:nvPr>
        </p:nvSpPr>
        <p:spPr>
          <a:xfrm>
            <a:off x="5853896"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68B74E0-B689-0746-8FFA-B4B397387920}"/>
              </a:ext>
            </a:extLst>
          </p:cNvPr>
          <p:cNvSpPr>
            <a:spLocks noGrp="1"/>
          </p:cNvSpPr>
          <p:nvPr>
            <p:ph idx="103" hasCustomPrompt="1"/>
          </p:nvPr>
        </p:nvSpPr>
        <p:spPr>
          <a:xfrm>
            <a:off x="5853896"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CDB94554-1040-D51C-E5EC-59298990E80C}"/>
              </a:ext>
            </a:extLst>
          </p:cNvPr>
          <p:cNvSpPr>
            <a:spLocks noGrp="1"/>
          </p:cNvSpPr>
          <p:nvPr>
            <p:ph idx="104" hasCustomPrompt="1"/>
          </p:nvPr>
        </p:nvSpPr>
        <p:spPr>
          <a:xfrm>
            <a:off x="5853896"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FDC8C0C0-7640-8155-F2E3-BDBB4DB325A9}"/>
              </a:ext>
            </a:extLst>
          </p:cNvPr>
          <p:cNvSpPr>
            <a:spLocks noGrp="1"/>
          </p:cNvSpPr>
          <p:nvPr>
            <p:ph idx="105" hasCustomPrompt="1"/>
          </p:nvPr>
        </p:nvSpPr>
        <p:spPr>
          <a:xfrm>
            <a:off x="5853896"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5CB205AC-9740-BB90-BF5E-8C2D5B7D63A6}"/>
              </a:ext>
            </a:extLst>
          </p:cNvPr>
          <p:cNvSpPr>
            <a:spLocks noGrp="1"/>
          </p:cNvSpPr>
          <p:nvPr>
            <p:ph idx="106" hasCustomPrompt="1"/>
          </p:nvPr>
        </p:nvSpPr>
        <p:spPr>
          <a:xfrm>
            <a:off x="5853896"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737E896B-76CF-0942-210E-FAE280C889EC}"/>
              </a:ext>
            </a:extLst>
          </p:cNvPr>
          <p:cNvSpPr>
            <a:spLocks noGrp="1"/>
          </p:cNvSpPr>
          <p:nvPr>
            <p:ph idx="107" hasCustomPrompt="1"/>
          </p:nvPr>
        </p:nvSpPr>
        <p:spPr>
          <a:xfrm>
            <a:off x="5853896"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F200B6EB-6676-5B63-4DA3-515B308E9952}"/>
              </a:ext>
            </a:extLst>
          </p:cNvPr>
          <p:cNvSpPr>
            <a:spLocks noGrp="1"/>
          </p:cNvSpPr>
          <p:nvPr>
            <p:ph idx="108" hasCustomPrompt="1"/>
          </p:nvPr>
        </p:nvSpPr>
        <p:spPr>
          <a:xfrm>
            <a:off x="5853896"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1CEA02CF-B1DE-06FC-CA58-70154C53B2BD}"/>
              </a:ext>
            </a:extLst>
          </p:cNvPr>
          <p:cNvSpPr>
            <a:spLocks noGrp="1"/>
          </p:cNvSpPr>
          <p:nvPr>
            <p:ph idx="109" hasCustomPrompt="1"/>
          </p:nvPr>
        </p:nvSpPr>
        <p:spPr>
          <a:xfrm>
            <a:off x="5853896"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CF0498A8-213C-5B16-C505-1A07E7D043CD}"/>
              </a:ext>
            </a:extLst>
          </p:cNvPr>
          <p:cNvSpPr>
            <a:spLocks noGrp="1"/>
          </p:cNvSpPr>
          <p:nvPr>
            <p:ph idx="110" hasCustomPrompt="1"/>
          </p:nvPr>
        </p:nvSpPr>
        <p:spPr>
          <a:xfrm>
            <a:off x="7289157"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0" name="Content Placeholder 2">
            <a:extLst>
              <a:ext uri="{FF2B5EF4-FFF2-40B4-BE49-F238E27FC236}">
                <a16:creationId xmlns:a16="http://schemas.microsoft.com/office/drawing/2014/main" id="{BCCF8B98-0D9A-85EC-D71E-D5F225CBD037}"/>
              </a:ext>
            </a:extLst>
          </p:cNvPr>
          <p:cNvSpPr>
            <a:spLocks noGrp="1"/>
          </p:cNvSpPr>
          <p:nvPr>
            <p:ph idx="111" hasCustomPrompt="1"/>
          </p:nvPr>
        </p:nvSpPr>
        <p:spPr>
          <a:xfrm>
            <a:off x="7289157"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1" name="Content Placeholder 2">
            <a:extLst>
              <a:ext uri="{FF2B5EF4-FFF2-40B4-BE49-F238E27FC236}">
                <a16:creationId xmlns:a16="http://schemas.microsoft.com/office/drawing/2014/main" id="{033BA9E1-26FA-533A-8261-F9C5AC71C851}"/>
              </a:ext>
            </a:extLst>
          </p:cNvPr>
          <p:cNvSpPr>
            <a:spLocks noGrp="1"/>
          </p:cNvSpPr>
          <p:nvPr>
            <p:ph idx="112" hasCustomPrompt="1"/>
          </p:nvPr>
        </p:nvSpPr>
        <p:spPr>
          <a:xfrm>
            <a:off x="7289157"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2" name="Content Placeholder 2">
            <a:extLst>
              <a:ext uri="{FF2B5EF4-FFF2-40B4-BE49-F238E27FC236}">
                <a16:creationId xmlns:a16="http://schemas.microsoft.com/office/drawing/2014/main" id="{9FDBA9EB-F6A9-5169-1CF4-0EFABFCFBF5C}"/>
              </a:ext>
            </a:extLst>
          </p:cNvPr>
          <p:cNvSpPr>
            <a:spLocks noGrp="1"/>
          </p:cNvSpPr>
          <p:nvPr>
            <p:ph idx="113" hasCustomPrompt="1"/>
          </p:nvPr>
        </p:nvSpPr>
        <p:spPr>
          <a:xfrm>
            <a:off x="7289157"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3" name="Content Placeholder 2">
            <a:extLst>
              <a:ext uri="{FF2B5EF4-FFF2-40B4-BE49-F238E27FC236}">
                <a16:creationId xmlns:a16="http://schemas.microsoft.com/office/drawing/2014/main" id="{10A47E31-45C3-9664-E8B5-1FD8C2ED7037}"/>
              </a:ext>
            </a:extLst>
          </p:cNvPr>
          <p:cNvSpPr>
            <a:spLocks noGrp="1"/>
          </p:cNvSpPr>
          <p:nvPr>
            <p:ph idx="114" hasCustomPrompt="1"/>
          </p:nvPr>
        </p:nvSpPr>
        <p:spPr>
          <a:xfrm>
            <a:off x="7289157"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4" name="Content Placeholder 2">
            <a:extLst>
              <a:ext uri="{FF2B5EF4-FFF2-40B4-BE49-F238E27FC236}">
                <a16:creationId xmlns:a16="http://schemas.microsoft.com/office/drawing/2014/main" id="{D6F5C49A-80A2-EE59-2CF8-C29DDC3A23D7}"/>
              </a:ext>
            </a:extLst>
          </p:cNvPr>
          <p:cNvSpPr>
            <a:spLocks noGrp="1"/>
          </p:cNvSpPr>
          <p:nvPr>
            <p:ph idx="115" hasCustomPrompt="1"/>
          </p:nvPr>
        </p:nvSpPr>
        <p:spPr>
          <a:xfrm>
            <a:off x="7289157"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65" name="Content Placeholder 2">
            <a:extLst>
              <a:ext uri="{FF2B5EF4-FFF2-40B4-BE49-F238E27FC236}">
                <a16:creationId xmlns:a16="http://schemas.microsoft.com/office/drawing/2014/main" id="{777D1854-2AB2-4D1F-89ED-6B5C7E6C4B0E}"/>
              </a:ext>
            </a:extLst>
          </p:cNvPr>
          <p:cNvSpPr>
            <a:spLocks noGrp="1"/>
          </p:cNvSpPr>
          <p:nvPr>
            <p:ph idx="116" hasCustomPrompt="1"/>
          </p:nvPr>
        </p:nvSpPr>
        <p:spPr>
          <a:xfrm>
            <a:off x="7289157"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6" name="Content Placeholder 2">
            <a:extLst>
              <a:ext uri="{FF2B5EF4-FFF2-40B4-BE49-F238E27FC236}">
                <a16:creationId xmlns:a16="http://schemas.microsoft.com/office/drawing/2014/main" id="{C23F6D44-EF04-8CF9-686D-41F2CF6A8441}"/>
              </a:ext>
            </a:extLst>
          </p:cNvPr>
          <p:cNvSpPr>
            <a:spLocks noGrp="1"/>
          </p:cNvSpPr>
          <p:nvPr>
            <p:ph idx="117" hasCustomPrompt="1"/>
          </p:nvPr>
        </p:nvSpPr>
        <p:spPr>
          <a:xfrm>
            <a:off x="7289157"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7" name="Content Placeholder 2">
            <a:extLst>
              <a:ext uri="{FF2B5EF4-FFF2-40B4-BE49-F238E27FC236}">
                <a16:creationId xmlns:a16="http://schemas.microsoft.com/office/drawing/2014/main" id="{A4B3FB27-763B-F69B-CA41-8459C61377B2}"/>
              </a:ext>
            </a:extLst>
          </p:cNvPr>
          <p:cNvSpPr>
            <a:spLocks noGrp="1"/>
          </p:cNvSpPr>
          <p:nvPr>
            <p:ph idx="118" hasCustomPrompt="1"/>
          </p:nvPr>
        </p:nvSpPr>
        <p:spPr>
          <a:xfrm>
            <a:off x="8759142"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8" name="Content Placeholder 2">
            <a:extLst>
              <a:ext uri="{FF2B5EF4-FFF2-40B4-BE49-F238E27FC236}">
                <a16:creationId xmlns:a16="http://schemas.microsoft.com/office/drawing/2014/main" id="{CF597225-A6B0-71FB-5F9D-0F779520BFB9}"/>
              </a:ext>
            </a:extLst>
          </p:cNvPr>
          <p:cNvSpPr>
            <a:spLocks noGrp="1"/>
          </p:cNvSpPr>
          <p:nvPr>
            <p:ph idx="119" hasCustomPrompt="1"/>
          </p:nvPr>
        </p:nvSpPr>
        <p:spPr>
          <a:xfrm>
            <a:off x="8759142"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9" name="Content Placeholder 2">
            <a:extLst>
              <a:ext uri="{FF2B5EF4-FFF2-40B4-BE49-F238E27FC236}">
                <a16:creationId xmlns:a16="http://schemas.microsoft.com/office/drawing/2014/main" id="{C7239596-2F92-19F4-4AB9-429F61DF483C}"/>
              </a:ext>
            </a:extLst>
          </p:cNvPr>
          <p:cNvSpPr>
            <a:spLocks noGrp="1"/>
          </p:cNvSpPr>
          <p:nvPr>
            <p:ph idx="120" hasCustomPrompt="1"/>
          </p:nvPr>
        </p:nvSpPr>
        <p:spPr>
          <a:xfrm>
            <a:off x="8759142"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0" name="Content Placeholder 2">
            <a:extLst>
              <a:ext uri="{FF2B5EF4-FFF2-40B4-BE49-F238E27FC236}">
                <a16:creationId xmlns:a16="http://schemas.microsoft.com/office/drawing/2014/main" id="{A9DFE1E2-1B87-E38D-6AF5-5E2FF5C5397A}"/>
              </a:ext>
            </a:extLst>
          </p:cNvPr>
          <p:cNvSpPr>
            <a:spLocks noGrp="1"/>
          </p:cNvSpPr>
          <p:nvPr>
            <p:ph idx="121" hasCustomPrompt="1"/>
          </p:nvPr>
        </p:nvSpPr>
        <p:spPr>
          <a:xfrm>
            <a:off x="8759142"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1" name="Content Placeholder 2">
            <a:extLst>
              <a:ext uri="{FF2B5EF4-FFF2-40B4-BE49-F238E27FC236}">
                <a16:creationId xmlns:a16="http://schemas.microsoft.com/office/drawing/2014/main" id="{035DA5F6-4673-A4A3-8F7E-210CC7DE0C5D}"/>
              </a:ext>
            </a:extLst>
          </p:cNvPr>
          <p:cNvSpPr>
            <a:spLocks noGrp="1"/>
          </p:cNvSpPr>
          <p:nvPr>
            <p:ph idx="122" hasCustomPrompt="1"/>
          </p:nvPr>
        </p:nvSpPr>
        <p:spPr>
          <a:xfrm>
            <a:off x="8759142"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2" name="Content Placeholder 2">
            <a:extLst>
              <a:ext uri="{FF2B5EF4-FFF2-40B4-BE49-F238E27FC236}">
                <a16:creationId xmlns:a16="http://schemas.microsoft.com/office/drawing/2014/main" id="{7716066C-E18B-0AE7-3CFE-38A2D4F23FD1}"/>
              </a:ext>
            </a:extLst>
          </p:cNvPr>
          <p:cNvSpPr>
            <a:spLocks noGrp="1"/>
          </p:cNvSpPr>
          <p:nvPr>
            <p:ph idx="123" hasCustomPrompt="1"/>
          </p:nvPr>
        </p:nvSpPr>
        <p:spPr>
          <a:xfrm>
            <a:off x="8759142"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73" name="Content Placeholder 2">
            <a:extLst>
              <a:ext uri="{FF2B5EF4-FFF2-40B4-BE49-F238E27FC236}">
                <a16:creationId xmlns:a16="http://schemas.microsoft.com/office/drawing/2014/main" id="{9786B1B0-921E-F97C-7D69-59631E5CB779}"/>
              </a:ext>
            </a:extLst>
          </p:cNvPr>
          <p:cNvSpPr>
            <a:spLocks noGrp="1"/>
          </p:cNvSpPr>
          <p:nvPr>
            <p:ph idx="124" hasCustomPrompt="1"/>
          </p:nvPr>
        </p:nvSpPr>
        <p:spPr>
          <a:xfrm>
            <a:off x="8759142"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4" name="Content Placeholder 2">
            <a:extLst>
              <a:ext uri="{FF2B5EF4-FFF2-40B4-BE49-F238E27FC236}">
                <a16:creationId xmlns:a16="http://schemas.microsoft.com/office/drawing/2014/main" id="{CC456581-973B-8BBC-F48E-3DF7960C03A3}"/>
              </a:ext>
            </a:extLst>
          </p:cNvPr>
          <p:cNvSpPr>
            <a:spLocks noGrp="1"/>
          </p:cNvSpPr>
          <p:nvPr>
            <p:ph idx="125" hasCustomPrompt="1"/>
          </p:nvPr>
        </p:nvSpPr>
        <p:spPr>
          <a:xfrm>
            <a:off x="8759142"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5" name="Content Placeholder 2">
            <a:extLst>
              <a:ext uri="{FF2B5EF4-FFF2-40B4-BE49-F238E27FC236}">
                <a16:creationId xmlns:a16="http://schemas.microsoft.com/office/drawing/2014/main" id="{81B19DE8-5184-994F-C1EB-CF11C93B3183}"/>
              </a:ext>
            </a:extLst>
          </p:cNvPr>
          <p:cNvSpPr>
            <a:spLocks noGrp="1"/>
          </p:cNvSpPr>
          <p:nvPr>
            <p:ph idx="126" hasCustomPrompt="1"/>
          </p:nvPr>
        </p:nvSpPr>
        <p:spPr>
          <a:xfrm>
            <a:off x="10194403"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6" name="Content Placeholder 2">
            <a:extLst>
              <a:ext uri="{FF2B5EF4-FFF2-40B4-BE49-F238E27FC236}">
                <a16:creationId xmlns:a16="http://schemas.microsoft.com/office/drawing/2014/main" id="{8FB40666-8A80-659B-701A-316BA159E057}"/>
              </a:ext>
            </a:extLst>
          </p:cNvPr>
          <p:cNvSpPr>
            <a:spLocks noGrp="1"/>
          </p:cNvSpPr>
          <p:nvPr>
            <p:ph idx="127" hasCustomPrompt="1"/>
          </p:nvPr>
        </p:nvSpPr>
        <p:spPr>
          <a:xfrm>
            <a:off x="10194403"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7" name="Content Placeholder 2">
            <a:extLst>
              <a:ext uri="{FF2B5EF4-FFF2-40B4-BE49-F238E27FC236}">
                <a16:creationId xmlns:a16="http://schemas.microsoft.com/office/drawing/2014/main" id="{C4DE9ECB-A820-2EBE-AEFB-4C702313113D}"/>
              </a:ext>
            </a:extLst>
          </p:cNvPr>
          <p:cNvSpPr>
            <a:spLocks noGrp="1"/>
          </p:cNvSpPr>
          <p:nvPr>
            <p:ph idx="128" hasCustomPrompt="1"/>
          </p:nvPr>
        </p:nvSpPr>
        <p:spPr>
          <a:xfrm>
            <a:off x="10194403"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8" name="Content Placeholder 2">
            <a:extLst>
              <a:ext uri="{FF2B5EF4-FFF2-40B4-BE49-F238E27FC236}">
                <a16:creationId xmlns:a16="http://schemas.microsoft.com/office/drawing/2014/main" id="{777747BF-160F-2FA5-1EBE-5D1C8921B646}"/>
              </a:ext>
            </a:extLst>
          </p:cNvPr>
          <p:cNvSpPr>
            <a:spLocks noGrp="1"/>
          </p:cNvSpPr>
          <p:nvPr>
            <p:ph idx="129" hasCustomPrompt="1"/>
          </p:nvPr>
        </p:nvSpPr>
        <p:spPr>
          <a:xfrm>
            <a:off x="10194403"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9" name="Content Placeholder 2">
            <a:extLst>
              <a:ext uri="{FF2B5EF4-FFF2-40B4-BE49-F238E27FC236}">
                <a16:creationId xmlns:a16="http://schemas.microsoft.com/office/drawing/2014/main" id="{B0064611-B1F2-BE63-1CA6-E11069D00EC3}"/>
              </a:ext>
            </a:extLst>
          </p:cNvPr>
          <p:cNvSpPr>
            <a:spLocks noGrp="1"/>
          </p:cNvSpPr>
          <p:nvPr>
            <p:ph idx="130" hasCustomPrompt="1"/>
          </p:nvPr>
        </p:nvSpPr>
        <p:spPr>
          <a:xfrm>
            <a:off x="10194403"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0" name="Content Placeholder 2">
            <a:extLst>
              <a:ext uri="{FF2B5EF4-FFF2-40B4-BE49-F238E27FC236}">
                <a16:creationId xmlns:a16="http://schemas.microsoft.com/office/drawing/2014/main" id="{C25DB7A9-11FE-3ABC-DF3C-7BA8E2822483}"/>
              </a:ext>
            </a:extLst>
          </p:cNvPr>
          <p:cNvSpPr>
            <a:spLocks noGrp="1"/>
          </p:cNvSpPr>
          <p:nvPr>
            <p:ph idx="131" hasCustomPrompt="1"/>
          </p:nvPr>
        </p:nvSpPr>
        <p:spPr>
          <a:xfrm>
            <a:off x="10194403"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81" name="Content Placeholder 2">
            <a:extLst>
              <a:ext uri="{FF2B5EF4-FFF2-40B4-BE49-F238E27FC236}">
                <a16:creationId xmlns:a16="http://schemas.microsoft.com/office/drawing/2014/main" id="{72007E2B-358E-0DB2-2283-2C4069D0384C}"/>
              </a:ext>
            </a:extLst>
          </p:cNvPr>
          <p:cNvSpPr>
            <a:spLocks noGrp="1"/>
          </p:cNvSpPr>
          <p:nvPr>
            <p:ph idx="132" hasCustomPrompt="1"/>
          </p:nvPr>
        </p:nvSpPr>
        <p:spPr>
          <a:xfrm>
            <a:off x="10194403"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2" name="Content Placeholder 2">
            <a:extLst>
              <a:ext uri="{FF2B5EF4-FFF2-40B4-BE49-F238E27FC236}">
                <a16:creationId xmlns:a16="http://schemas.microsoft.com/office/drawing/2014/main" id="{533785F0-2D86-EFEF-0FAB-B7C6B7D881FE}"/>
              </a:ext>
            </a:extLst>
          </p:cNvPr>
          <p:cNvSpPr>
            <a:spLocks noGrp="1"/>
          </p:cNvSpPr>
          <p:nvPr>
            <p:ph idx="133" hasCustomPrompt="1"/>
          </p:nvPr>
        </p:nvSpPr>
        <p:spPr>
          <a:xfrm>
            <a:off x="10194403"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3" name="Content Placeholder 2">
            <a:extLst>
              <a:ext uri="{FF2B5EF4-FFF2-40B4-BE49-F238E27FC236}">
                <a16:creationId xmlns:a16="http://schemas.microsoft.com/office/drawing/2014/main" id="{4F6181D3-5B7A-12F0-C2A4-4CA2C401F0F6}"/>
              </a:ext>
            </a:extLst>
          </p:cNvPr>
          <p:cNvSpPr>
            <a:spLocks noGrp="1"/>
          </p:cNvSpPr>
          <p:nvPr>
            <p:ph idx="134" hasCustomPrompt="1"/>
          </p:nvPr>
        </p:nvSpPr>
        <p:spPr>
          <a:xfrm>
            <a:off x="2971799" y="1402426"/>
            <a:ext cx="2759261"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84" name="Content Placeholder 2">
            <a:extLst>
              <a:ext uri="{FF2B5EF4-FFF2-40B4-BE49-F238E27FC236}">
                <a16:creationId xmlns:a16="http://schemas.microsoft.com/office/drawing/2014/main" id="{F6788FED-7D55-FFC3-D197-4E361F5BD9A9}"/>
              </a:ext>
            </a:extLst>
          </p:cNvPr>
          <p:cNvSpPr>
            <a:spLocks noGrp="1"/>
          </p:cNvSpPr>
          <p:nvPr>
            <p:ph idx="135" hasCustomPrompt="1"/>
          </p:nvPr>
        </p:nvSpPr>
        <p:spPr>
          <a:xfrm>
            <a:off x="5865470" y="1402426"/>
            <a:ext cx="2759261"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85" name="Content Placeholder 2">
            <a:extLst>
              <a:ext uri="{FF2B5EF4-FFF2-40B4-BE49-F238E27FC236}">
                <a16:creationId xmlns:a16="http://schemas.microsoft.com/office/drawing/2014/main" id="{F4C66096-5308-49BB-5D9C-76571F85E40D}"/>
              </a:ext>
            </a:extLst>
          </p:cNvPr>
          <p:cNvSpPr>
            <a:spLocks noGrp="1"/>
          </p:cNvSpPr>
          <p:nvPr>
            <p:ph idx="136" hasCustomPrompt="1"/>
          </p:nvPr>
        </p:nvSpPr>
        <p:spPr>
          <a:xfrm>
            <a:off x="8759141" y="1402426"/>
            <a:ext cx="2759261"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1125903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15" name="Content Placeholder 2">
            <a:extLst>
              <a:ext uri="{FF2B5EF4-FFF2-40B4-BE49-F238E27FC236}">
                <a16:creationId xmlns:a16="http://schemas.microsoft.com/office/drawing/2014/main" id="{D3F5B45D-A507-F467-3EAA-AC69563FABB3}"/>
              </a:ext>
            </a:extLst>
          </p:cNvPr>
          <p:cNvSpPr>
            <a:spLocks noGrp="1"/>
          </p:cNvSpPr>
          <p:nvPr>
            <p:ph idx="72" hasCustomPrompt="1"/>
          </p:nvPr>
        </p:nvSpPr>
        <p:spPr>
          <a:xfrm>
            <a:off x="5130113"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56EE55A-F7DF-3F01-6437-562D7023EE61}"/>
              </a:ext>
            </a:extLst>
          </p:cNvPr>
          <p:cNvSpPr>
            <a:spLocks noGrp="1"/>
          </p:cNvSpPr>
          <p:nvPr>
            <p:ph idx="73" hasCustomPrompt="1"/>
          </p:nvPr>
        </p:nvSpPr>
        <p:spPr>
          <a:xfrm>
            <a:off x="5130113"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9CFE179-A49B-F04E-1726-C616ED17FB61}"/>
              </a:ext>
            </a:extLst>
          </p:cNvPr>
          <p:cNvSpPr>
            <a:spLocks noGrp="1"/>
          </p:cNvSpPr>
          <p:nvPr>
            <p:ph idx="74" hasCustomPrompt="1"/>
          </p:nvPr>
        </p:nvSpPr>
        <p:spPr>
          <a:xfrm>
            <a:off x="5130113"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5D2FEF85-CBB3-79A7-C772-0D10621B2C77}"/>
              </a:ext>
            </a:extLst>
          </p:cNvPr>
          <p:cNvSpPr>
            <a:spLocks noGrp="1"/>
          </p:cNvSpPr>
          <p:nvPr>
            <p:ph idx="75" hasCustomPrompt="1"/>
          </p:nvPr>
        </p:nvSpPr>
        <p:spPr>
          <a:xfrm>
            <a:off x="5130113"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445A44B3-E707-06A4-9F66-85A28C822025}"/>
              </a:ext>
            </a:extLst>
          </p:cNvPr>
          <p:cNvSpPr>
            <a:spLocks noGrp="1"/>
          </p:cNvSpPr>
          <p:nvPr>
            <p:ph idx="76" hasCustomPrompt="1"/>
          </p:nvPr>
        </p:nvSpPr>
        <p:spPr>
          <a:xfrm>
            <a:off x="5130113"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825C5E6-750F-D40F-93C1-04358A9F5282}"/>
              </a:ext>
            </a:extLst>
          </p:cNvPr>
          <p:cNvSpPr>
            <a:spLocks noGrp="1"/>
          </p:cNvSpPr>
          <p:nvPr>
            <p:ph idx="77" hasCustomPrompt="1"/>
          </p:nvPr>
        </p:nvSpPr>
        <p:spPr>
          <a:xfrm>
            <a:off x="5130113"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7C3D04AE-B041-564F-A17C-71DB8949461F}"/>
              </a:ext>
            </a:extLst>
          </p:cNvPr>
          <p:cNvSpPr>
            <a:spLocks noGrp="1"/>
          </p:cNvSpPr>
          <p:nvPr>
            <p:ph idx="78" hasCustomPrompt="1"/>
          </p:nvPr>
        </p:nvSpPr>
        <p:spPr>
          <a:xfrm>
            <a:off x="5130113"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4596BDEB-F4C9-D0EF-C50E-6C4AB8BE82C3}"/>
              </a:ext>
            </a:extLst>
          </p:cNvPr>
          <p:cNvSpPr>
            <a:spLocks noGrp="1"/>
          </p:cNvSpPr>
          <p:nvPr>
            <p:ph idx="79" hasCustomPrompt="1"/>
          </p:nvPr>
        </p:nvSpPr>
        <p:spPr>
          <a:xfrm>
            <a:off x="731314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004237F0-3FB9-1003-A631-E2C75F1EF3E1}"/>
              </a:ext>
            </a:extLst>
          </p:cNvPr>
          <p:cNvSpPr>
            <a:spLocks noGrp="1"/>
          </p:cNvSpPr>
          <p:nvPr>
            <p:ph idx="80" hasCustomPrompt="1"/>
          </p:nvPr>
        </p:nvSpPr>
        <p:spPr>
          <a:xfrm>
            <a:off x="731314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779A5A5-0FAB-4B46-4AD9-5C56A9BB4752}"/>
              </a:ext>
            </a:extLst>
          </p:cNvPr>
          <p:cNvSpPr>
            <a:spLocks noGrp="1"/>
          </p:cNvSpPr>
          <p:nvPr>
            <p:ph idx="81" hasCustomPrompt="1"/>
          </p:nvPr>
        </p:nvSpPr>
        <p:spPr>
          <a:xfrm>
            <a:off x="731314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53352C1F-E2A7-1473-A0A1-6A9EE21D790D}"/>
              </a:ext>
            </a:extLst>
          </p:cNvPr>
          <p:cNvSpPr>
            <a:spLocks noGrp="1"/>
          </p:cNvSpPr>
          <p:nvPr>
            <p:ph idx="82" hasCustomPrompt="1"/>
          </p:nvPr>
        </p:nvSpPr>
        <p:spPr>
          <a:xfrm>
            <a:off x="731314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6F3252FE-042D-A6A3-BFB8-F03DFCED0862}"/>
              </a:ext>
            </a:extLst>
          </p:cNvPr>
          <p:cNvSpPr>
            <a:spLocks noGrp="1"/>
          </p:cNvSpPr>
          <p:nvPr>
            <p:ph idx="83" hasCustomPrompt="1"/>
          </p:nvPr>
        </p:nvSpPr>
        <p:spPr>
          <a:xfrm>
            <a:off x="731314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5EF7C3CF-8621-B6CE-55D7-C94C086FC15A}"/>
              </a:ext>
            </a:extLst>
          </p:cNvPr>
          <p:cNvSpPr>
            <a:spLocks noGrp="1"/>
          </p:cNvSpPr>
          <p:nvPr>
            <p:ph idx="84" hasCustomPrompt="1"/>
          </p:nvPr>
        </p:nvSpPr>
        <p:spPr>
          <a:xfrm>
            <a:off x="7313140"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4C3D93F4-9FDE-DF3F-BA68-4FC840FB0856}"/>
              </a:ext>
            </a:extLst>
          </p:cNvPr>
          <p:cNvSpPr>
            <a:spLocks noGrp="1"/>
          </p:cNvSpPr>
          <p:nvPr>
            <p:ph idx="85" hasCustomPrompt="1"/>
          </p:nvPr>
        </p:nvSpPr>
        <p:spPr>
          <a:xfrm>
            <a:off x="731314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8CF3A518-F92B-0EFA-E55B-B097535B6D78}"/>
              </a:ext>
            </a:extLst>
          </p:cNvPr>
          <p:cNvSpPr>
            <a:spLocks noGrp="1"/>
          </p:cNvSpPr>
          <p:nvPr>
            <p:ph idx="86" hasCustomPrompt="1"/>
          </p:nvPr>
        </p:nvSpPr>
        <p:spPr>
          <a:xfrm>
            <a:off x="9479692"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B227467-5441-20ED-648B-45A38261BABE}"/>
              </a:ext>
            </a:extLst>
          </p:cNvPr>
          <p:cNvSpPr>
            <a:spLocks noGrp="1"/>
          </p:cNvSpPr>
          <p:nvPr>
            <p:ph idx="87" hasCustomPrompt="1"/>
          </p:nvPr>
        </p:nvSpPr>
        <p:spPr>
          <a:xfrm>
            <a:off x="9479692"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4F4A17E-0301-E50E-4072-59D2B521BE09}"/>
              </a:ext>
            </a:extLst>
          </p:cNvPr>
          <p:cNvSpPr>
            <a:spLocks noGrp="1"/>
          </p:cNvSpPr>
          <p:nvPr>
            <p:ph idx="88" hasCustomPrompt="1"/>
          </p:nvPr>
        </p:nvSpPr>
        <p:spPr>
          <a:xfrm>
            <a:off x="9479692"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4E0CBF4-782B-E830-9133-B9FAD51657FE}"/>
              </a:ext>
            </a:extLst>
          </p:cNvPr>
          <p:cNvSpPr>
            <a:spLocks noGrp="1"/>
          </p:cNvSpPr>
          <p:nvPr>
            <p:ph idx="89" hasCustomPrompt="1"/>
          </p:nvPr>
        </p:nvSpPr>
        <p:spPr>
          <a:xfrm>
            <a:off x="9479692"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1FE25628-64A0-CB69-BAAC-267A30E133AA}"/>
              </a:ext>
            </a:extLst>
          </p:cNvPr>
          <p:cNvSpPr>
            <a:spLocks noGrp="1"/>
          </p:cNvSpPr>
          <p:nvPr>
            <p:ph idx="90" hasCustomPrompt="1"/>
          </p:nvPr>
        </p:nvSpPr>
        <p:spPr>
          <a:xfrm>
            <a:off x="9479692"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EC2E4C8E-00EB-85B3-507C-874FBE0D30EA}"/>
              </a:ext>
            </a:extLst>
          </p:cNvPr>
          <p:cNvSpPr>
            <a:spLocks noGrp="1"/>
          </p:cNvSpPr>
          <p:nvPr>
            <p:ph idx="91" hasCustomPrompt="1"/>
          </p:nvPr>
        </p:nvSpPr>
        <p:spPr>
          <a:xfrm>
            <a:off x="9479692"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F8864D19-E0C6-CA45-A414-6D5402B4BA75}"/>
              </a:ext>
            </a:extLst>
          </p:cNvPr>
          <p:cNvSpPr>
            <a:spLocks noGrp="1"/>
          </p:cNvSpPr>
          <p:nvPr>
            <p:ph idx="92" hasCustomPrompt="1"/>
          </p:nvPr>
        </p:nvSpPr>
        <p:spPr>
          <a:xfrm>
            <a:off x="9479692"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030A9543-FC10-7444-647A-27CCC2F6E6B6}"/>
              </a:ext>
            </a:extLst>
          </p:cNvPr>
          <p:cNvSpPr>
            <a:spLocks noGrp="1"/>
          </p:cNvSpPr>
          <p:nvPr>
            <p:ph idx="93" hasCustomPrompt="1"/>
          </p:nvPr>
        </p:nvSpPr>
        <p:spPr>
          <a:xfrm>
            <a:off x="297180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73AFAA96-5581-24B0-C424-64B78B5D9676}"/>
              </a:ext>
            </a:extLst>
          </p:cNvPr>
          <p:cNvSpPr>
            <a:spLocks noGrp="1"/>
          </p:cNvSpPr>
          <p:nvPr>
            <p:ph idx="94" hasCustomPrompt="1"/>
          </p:nvPr>
        </p:nvSpPr>
        <p:spPr>
          <a:xfrm>
            <a:off x="5130113"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D267A49D-BB74-8097-677E-DC9528217B9F}"/>
              </a:ext>
            </a:extLst>
          </p:cNvPr>
          <p:cNvSpPr>
            <a:spLocks noGrp="1"/>
          </p:cNvSpPr>
          <p:nvPr>
            <p:ph idx="95" hasCustomPrompt="1"/>
          </p:nvPr>
        </p:nvSpPr>
        <p:spPr>
          <a:xfrm>
            <a:off x="731314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B028F1C-838E-D98A-75DE-7BD5230A66AB}"/>
              </a:ext>
            </a:extLst>
          </p:cNvPr>
          <p:cNvSpPr>
            <a:spLocks noGrp="1"/>
          </p:cNvSpPr>
          <p:nvPr>
            <p:ph idx="96" hasCustomPrompt="1"/>
          </p:nvPr>
        </p:nvSpPr>
        <p:spPr>
          <a:xfrm>
            <a:off x="9479692"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3CA1E64E-542F-2AB0-393F-62984061AB13}"/>
              </a:ext>
            </a:extLst>
          </p:cNvPr>
          <p:cNvSpPr>
            <a:spLocks noGrp="1"/>
          </p:cNvSpPr>
          <p:nvPr>
            <p:ph idx="97" hasCustomPrompt="1"/>
          </p:nvPr>
        </p:nvSpPr>
        <p:spPr>
          <a:xfrm>
            <a:off x="2971799" y="1390851"/>
            <a:ext cx="4179137"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40C3BC1-B41D-690E-4181-D804A412C9D6}"/>
              </a:ext>
            </a:extLst>
          </p:cNvPr>
          <p:cNvSpPr>
            <a:spLocks noGrp="1"/>
          </p:cNvSpPr>
          <p:nvPr>
            <p:ph idx="98" hasCustomPrompt="1"/>
          </p:nvPr>
        </p:nvSpPr>
        <p:spPr>
          <a:xfrm>
            <a:off x="7323880" y="1390851"/>
            <a:ext cx="4179137"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3874688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8528716"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15" name="Content Placeholder 2">
            <a:extLst>
              <a:ext uri="{FF2B5EF4-FFF2-40B4-BE49-F238E27FC236}">
                <a16:creationId xmlns:a16="http://schemas.microsoft.com/office/drawing/2014/main" id="{D3F5B45D-A507-F467-3EAA-AC69563FABB3}"/>
              </a:ext>
            </a:extLst>
          </p:cNvPr>
          <p:cNvSpPr>
            <a:spLocks noGrp="1"/>
          </p:cNvSpPr>
          <p:nvPr>
            <p:ph idx="72" hasCustomPrompt="1"/>
          </p:nvPr>
        </p:nvSpPr>
        <p:spPr>
          <a:xfrm>
            <a:off x="5130113"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56EE55A-F7DF-3F01-6437-562D7023EE61}"/>
              </a:ext>
            </a:extLst>
          </p:cNvPr>
          <p:cNvSpPr>
            <a:spLocks noGrp="1"/>
          </p:cNvSpPr>
          <p:nvPr>
            <p:ph idx="73" hasCustomPrompt="1"/>
          </p:nvPr>
        </p:nvSpPr>
        <p:spPr>
          <a:xfrm>
            <a:off x="5130113"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9CFE179-A49B-F04E-1726-C616ED17FB61}"/>
              </a:ext>
            </a:extLst>
          </p:cNvPr>
          <p:cNvSpPr>
            <a:spLocks noGrp="1"/>
          </p:cNvSpPr>
          <p:nvPr>
            <p:ph idx="74" hasCustomPrompt="1"/>
          </p:nvPr>
        </p:nvSpPr>
        <p:spPr>
          <a:xfrm>
            <a:off x="5130113"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5D2FEF85-CBB3-79A7-C772-0D10621B2C77}"/>
              </a:ext>
            </a:extLst>
          </p:cNvPr>
          <p:cNvSpPr>
            <a:spLocks noGrp="1"/>
          </p:cNvSpPr>
          <p:nvPr>
            <p:ph idx="75" hasCustomPrompt="1"/>
          </p:nvPr>
        </p:nvSpPr>
        <p:spPr>
          <a:xfrm>
            <a:off x="5130113"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825C5E6-750F-D40F-93C1-04358A9F5282}"/>
              </a:ext>
            </a:extLst>
          </p:cNvPr>
          <p:cNvSpPr>
            <a:spLocks noGrp="1"/>
          </p:cNvSpPr>
          <p:nvPr>
            <p:ph idx="77" hasCustomPrompt="1"/>
          </p:nvPr>
        </p:nvSpPr>
        <p:spPr>
          <a:xfrm>
            <a:off x="5130113"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7C3D04AE-B041-564F-A17C-71DB8949461F}"/>
              </a:ext>
            </a:extLst>
          </p:cNvPr>
          <p:cNvSpPr>
            <a:spLocks noGrp="1"/>
          </p:cNvSpPr>
          <p:nvPr>
            <p:ph idx="78" hasCustomPrompt="1"/>
          </p:nvPr>
        </p:nvSpPr>
        <p:spPr>
          <a:xfrm>
            <a:off x="5130113"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4596BDEB-F4C9-D0EF-C50E-6C4AB8BE82C3}"/>
              </a:ext>
            </a:extLst>
          </p:cNvPr>
          <p:cNvSpPr>
            <a:spLocks noGrp="1"/>
          </p:cNvSpPr>
          <p:nvPr>
            <p:ph idx="79" hasCustomPrompt="1"/>
          </p:nvPr>
        </p:nvSpPr>
        <p:spPr>
          <a:xfrm>
            <a:off x="731314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004237F0-3FB9-1003-A631-E2C75F1EF3E1}"/>
              </a:ext>
            </a:extLst>
          </p:cNvPr>
          <p:cNvSpPr>
            <a:spLocks noGrp="1"/>
          </p:cNvSpPr>
          <p:nvPr>
            <p:ph idx="80" hasCustomPrompt="1"/>
          </p:nvPr>
        </p:nvSpPr>
        <p:spPr>
          <a:xfrm>
            <a:off x="731314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779A5A5-0FAB-4B46-4AD9-5C56A9BB4752}"/>
              </a:ext>
            </a:extLst>
          </p:cNvPr>
          <p:cNvSpPr>
            <a:spLocks noGrp="1"/>
          </p:cNvSpPr>
          <p:nvPr>
            <p:ph idx="81" hasCustomPrompt="1"/>
          </p:nvPr>
        </p:nvSpPr>
        <p:spPr>
          <a:xfrm>
            <a:off x="731314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53352C1F-E2A7-1473-A0A1-6A9EE21D790D}"/>
              </a:ext>
            </a:extLst>
          </p:cNvPr>
          <p:cNvSpPr>
            <a:spLocks noGrp="1"/>
          </p:cNvSpPr>
          <p:nvPr>
            <p:ph idx="82" hasCustomPrompt="1"/>
          </p:nvPr>
        </p:nvSpPr>
        <p:spPr>
          <a:xfrm>
            <a:off x="731314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5EF7C3CF-8621-B6CE-55D7-C94C086FC15A}"/>
              </a:ext>
            </a:extLst>
          </p:cNvPr>
          <p:cNvSpPr>
            <a:spLocks noGrp="1"/>
          </p:cNvSpPr>
          <p:nvPr>
            <p:ph idx="84" hasCustomPrompt="1"/>
          </p:nvPr>
        </p:nvSpPr>
        <p:spPr>
          <a:xfrm>
            <a:off x="7313140"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4C3D93F4-9FDE-DF3F-BA68-4FC840FB0856}"/>
              </a:ext>
            </a:extLst>
          </p:cNvPr>
          <p:cNvSpPr>
            <a:spLocks noGrp="1"/>
          </p:cNvSpPr>
          <p:nvPr>
            <p:ph idx="85" hasCustomPrompt="1"/>
          </p:nvPr>
        </p:nvSpPr>
        <p:spPr>
          <a:xfrm>
            <a:off x="731314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8CF3A518-F92B-0EFA-E55B-B097535B6D78}"/>
              </a:ext>
            </a:extLst>
          </p:cNvPr>
          <p:cNvSpPr>
            <a:spLocks noGrp="1"/>
          </p:cNvSpPr>
          <p:nvPr>
            <p:ph idx="86" hasCustomPrompt="1"/>
          </p:nvPr>
        </p:nvSpPr>
        <p:spPr>
          <a:xfrm>
            <a:off x="9479692"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B227467-5441-20ED-648B-45A38261BABE}"/>
              </a:ext>
            </a:extLst>
          </p:cNvPr>
          <p:cNvSpPr>
            <a:spLocks noGrp="1"/>
          </p:cNvSpPr>
          <p:nvPr>
            <p:ph idx="87" hasCustomPrompt="1"/>
          </p:nvPr>
        </p:nvSpPr>
        <p:spPr>
          <a:xfrm>
            <a:off x="9479692"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4F4A17E-0301-E50E-4072-59D2B521BE09}"/>
              </a:ext>
            </a:extLst>
          </p:cNvPr>
          <p:cNvSpPr>
            <a:spLocks noGrp="1"/>
          </p:cNvSpPr>
          <p:nvPr>
            <p:ph idx="88" hasCustomPrompt="1"/>
          </p:nvPr>
        </p:nvSpPr>
        <p:spPr>
          <a:xfrm>
            <a:off x="9479692"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4E0CBF4-782B-E830-9133-B9FAD51657FE}"/>
              </a:ext>
            </a:extLst>
          </p:cNvPr>
          <p:cNvSpPr>
            <a:spLocks noGrp="1"/>
          </p:cNvSpPr>
          <p:nvPr>
            <p:ph idx="89" hasCustomPrompt="1"/>
          </p:nvPr>
        </p:nvSpPr>
        <p:spPr>
          <a:xfrm>
            <a:off x="9479692"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EC2E4C8E-00EB-85B3-507C-874FBE0D30EA}"/>
              </a:ext>
            </a:extLst>
          </p:cNvPr>
          <p:cNvSpPr>
            <a:spLocks noGrp="1"/>
          </p:cNvSpPr>
          <p:nvPr>
            <p:ph idx="91" hasCustomPrompt="1"/>
          </p:nvPr>
        </p:nvSpPr>
        <p:spPr>
          <a:xfrm>
            <a:off x="9479692"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F8864D19-E0C6-CA45-A414-6D5402B4BA75}"/>
              </a:ext>
            </a:extLst>
          </p:cNvPr>
          <p:cNvSpPr>
            <a:spLocks noGrp="1"/>
          </p:cNvSpPr>
          <p:nvPr>
            <p:ph idx="92" hasCustomPrompt="1"/>
          </p:nvPr>
        </p:nvSpPr>
        <p:spPr>
          <a:xfrm>
            <a:off x="9479692"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030A9543-FC10-7444-647A-27CCC2F6E6B6}"/>
              </a:ext>
            </a:extLst>
          </p:cNvPr>
          <p:cNvSpPr>
            <a:spLocks noGrp="1"/>
          </p:cNvSpPr>
          <p:nvPr>
            <p:ph idx="93" hasCustomPrompt="1"/>
          </p:nvPr>
        </p:nvSpPr>
        <p:spPr>
          <a:xfrm>
            <a:off x="297180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73AFAA96-5581-24B0-C424-64B78B5D9676}"/>
              </a:ext>
            </a:extLst>
          </p:cNvPr>
          <p:cNvSpPr>
            <a:spLocks noGrp="1"/>
          </p:cNvSpPr>
          <p:nvPr>
            <p:ph idx="94" hasCustomPrompt="1"/>
          </p:nvPr>
        </p:nvSpPr>
        <p:spPr>
          <a:xfrm>
            <a:off x="5130113"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D267A49D-BB74-8097-677E-DC9528217B9F}"/>
              </a:ext>
            </a:extLst>
          </p:cNvPr>
          <p:cNvSpPr>
            <a:spLocks noGrp="1"/>
          </p:cNvSpPr>
          <p:nvPr>
            <p:ph idx="95" hasCustomPrompt="1"/>
          </p:nvPr>
        </p:nvSpPr>
        <p:spPr>
          <a:xfrm>
            <a:off x="731314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B028F1C-838E-D98A-75DE-7BD5230A66AB}"/>
              </a:ext>
            </a:extLst>
          </p:cNvPr>
          <p:cNvSpPr>
            <a:spLocks noGrp="1"/>
          </p:cNvSpPr>
          <p:nvPr>
            <p:ph idx="96" hasCustomPrompt="1"/>
          </p:nvPr>
        </p:nvSpPr>
        <p:spPr>
          <a:xfrm>
            <a:off x="9479692"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3CA1E64E-542F-2AB0-393F-62984061AB13}"/>
              </a:ext>
            </a:extLst>
          </p:cNvPr>
          <p:cNvSpPr>
            <a:spLocks noGrp="1"/>
          </p:cNvSpPr>
          <p:nvPr>
            <p:ph idx="97" hasCustomPrompt="1"/>
          </p:nvPr>
        </p:nvSpPr>
        <p:spPr>
          <a:xfrm>
            <a:off x="2971799" y="1390851"/>
            <a:ext cx="4179137"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40C3BC1-B41D-690E-4181-D804A412C9D6}"/>
              </a:ext>
            </a:extLst>
          </p:cNvPr>
          <p:cNvSpPr>
            <a:spLocks noGrp="1"/>
          </p:cNvSpPr>
          <p:nvPr>
            <p:ph idx="98" hasCustomPrompt="1"/>
          </p:nvPr>
        </p:nvSpPr>
        <p:spPr>
          <a:xfrm>
            <a:off x="7323880" y="1390851"/>
            <a:ext cx="4179137"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3155822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196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4198E395-51D9-CF48-8F0F-3997E9986EAD}"/>
              </a:ext>
            </a:extLst>
          </p:cNvPr>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sz="2400" dirty="0"/>
          </a:p>
        </p:txBody>
      </p:sp>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168" y="192024"/>
            <a:ext cx="4025900" cy="457200"/>
          </a:xfrm>
          <a:prstGeom prst="rect">
            <a:avLst/>
          </a:prstGeom>
        </p:spPr>
      </p:pic>
      <p:pic>
        <p:nvPicPr>
          <p:cNvPr id="6" name="Picture 5">
            <a:extLst>
              <a:ext uri="{FF2B5EF4-FFF2-40B4-BE49-F238E27FC236}">
                <a16:creationId xmlns:a16="http://schemas.microsoft.com/office/drawing/2014/main" id="{8D86C211-B98C-A949-9398-4C59127D1B8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64435" y="173736"/>
            <a:ext cx="1703833" cy="594360"/>
          </a:xfrm>
          <a:prstGeom prst="rect">
            <a:avLst/>
          </a:prstGeom>
        </p:spPr>
      </p:pic>
      <p:pic>
        <p:nvPicPr>
          <p:cNvPr id="7" name="Picture 6">
            <a:extLst>
              <a:ext uri="{FF2B5EF4-FFF2-40B4-BE49-F238E27FC236}">
                <a16:creationId xmlns:a16="http://schemas.microsoft.com/office/drawing/2014/main" id="{A3746892-13D8-AE4B-BA5A-CA74ABB5BFF5}"/>
              </a:ext>
            </a:extLst>
          </p:cNvPr>
          <p:cNvPicPr>
            <a:picLocks noChangeAspect="1"/>
          </p:cNvPicPr>
          <p:nvPr userDrawn="1"/>
        </p:nvPicPr>
        <p:blipFill>
          <a:blip r:embed="rId4">
            <a:alphaModFix amt="70000"/>
            <a:duotone>
              <a:prstClr val="black"/>
              <a:srgbClr val="4B9CD3">
                <a:tint val="45000"/>
                <a:satMod val="400000"/>
              </a:srgbClr>
            </a:duotone>
            <a:extLst>
              <a:ext uri="{BEBA8EAE-BF5A-486C-A8C5-ECC9F3942E4B}">
                <a14:imgProps xmlns:a14="http://schemas.microsoft.com/office/drawing/2010/main">
                  <a14:imgLayer r:embed="rId5">
                    <a14:imgEffect>
                      <a14:sharpenSoften amount="72000"/>
                    </a14:imgEffect>
                    <a14:imgEffect>
                      <a14:colorTemperature colorTemp="11200"/>
                    </a14:imgEffect>
                    <a14:imgEffect>
                      <a14:saturation sat="33000"/>
                    </a14:imgEffect>
                    <a14:imgEffect>
                      <a14:brightnessContrast bright="10000" contrast="-1000"/>
                    </a14:imgEffect>
                  </a14:imgLayer>
                </a14:imgProps>
              </a:ext>
            </a:extLst>
          </a:blip>
          <a:stretch>
            <a:fillRect/>
          </a:stretch>
        </p:blipFill>
        <p:spPr>
          <a:xfrm>
            <a:off x="-13804" y="5579992"/>
            <a:ext cx="12207240" cy="1132894"/>
          </a:xfrm>
          <a:prstGeom prst="rect">
            <a:avLst/>
          </a:prstGeom>
        </p:spPr>
      </p:pic>
    </p:spTree>
    <p:extLst>
      <p:ext uri="{BB962C8B-B14F-4D97-AF65-F5344CB8AC3E}">
        <p14:creationId xmlns:p14="http://schemas.microsoft.com/office/powerpoint/2010/main" val="3233853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320"/>
            <a:ext cx="10515600" cy="548640"/>
          </a:xfrm>
        </p:spPr>
        <p:txBody>
          <a:bodyPr>
            <a:normAutofit/>
          </a:bodyPr>
          <a:lstStyle>
            <a:lvl1pPr marL="0" indent="0" algn="l">
              <a:lnSpc>
                <a:spcPct val="100000"/>
              </a:lnSpc>
              <a:tabLst>
                <a:tab pos="1019175" algn="l"/>
              </a:tabLst>
              <a:defRPr sz="2800" b="1" i="0" baseline="0">
                <a:solidFill>
                  <a:srgbClr val="4B9CD3"/>
                </a:solidFill>
                <a:latin typeface="+mn-lt"/>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39189" y="1825625"/>
            <a:ext cx="10515600" cy="4351338"/>
          </a:xfrm>
        </p:spPr>
        <p:txBody>
          <a:bodyPr/>
          <a:lstStyle>
            <a:lvl1pPr>
              <a:defRPr b="1" i="0">
                <a:latin typeface="+mn-lt"/>
                <a:cs typeface="Arial" panose="020B0604020202020204" pitchFamily="34" charset="0"/>
              </a:defRPr>
            </a:lvl1pPr>
            <a:lvl2pPr>
              <a:defRPr b="1" i="0">
                <a:latin typeface="+mn-lt"/>
                <a:cs typeface="Arial" panose="020B0604020202020204" pitchFamily="34" charset="0"/>
              </a:defRPr>
            </a:lvl2pPr>
            <a:lvl3pPr>
              <a:defRPr b="1" i="0">
                <a:latin typeface="+mn-lt"/>
                <a:cs typeface="Arial" panose="020B0604020202020204" pitchFamily="34" charset="0"/>
              </a:defRPr>
            </a:lvl3pPr>
            <a:lvl4pPr>
              <a:defRPr b="1" i="0">
                <a:latin typeface="+mn-lt"/>
                <a:cs typeface="Arial" panose="020B0604020202020204" pitchFamily="34" charset="0"/>
              </a:defRPr>
            </a:lvl4pPr>
            <a:lvl5pPr>
              <a:defRPr b="1" i="0">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87346D53-BB2D-A844-BB7F-34A5DB26A94D}"/>
              </a:ext>
            </a:extLst>
          </p:cNvPr>
          <p:cNvSpPr>
            <a:spLocks noGrp="1"/>
          </p:cNvSpPr>
          <p:nvPr>
            <p:ph type="dt" sz="half" idx="2"/>
          </p:nvPr>
        </p:nvSpPr>
        <p:spPr>
          <a:xfrm>
            <a:off x="2286000" y="6356350"/>
            <a:ext cx="9381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8" name="Footer Placeholder 4">
            <a:extLst>
              <a:ext uri="{FF2B5EF4-FFF2-40B4-BE49-F238E27FC236}">
                <a16:creationId xmlns:a16="http://schemas.microsoft.com/office/drawing/2014/main" id="{DBF3A2D6-92B5-BA45-BCE4-CE93C663EF22}"/>
              </a:ext>
            </a:extLst>
          </p:cNvPr>
          <p:cNvSpPr>
            <a:spLocks noGrp="1"/>
          </p:cNvSpPr>
          <p:nvPr>
            <p:ph type="ftr" sz="quarter" idx="3"/>
          </p:nvPr>
        </p:nvSpPr>
        <p:spPr>
          <a:xfrm>
            <a:off x="3352800" y="6356350"/>
            <a:ext cx="3810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9" name="Slide Number Placeholder 5">
            <a:extLst>
              <a:ext uri="{FF2B5EF4-FFF2-40B4-BE49-F238E27FC236}">
                <a16:creationId xmlns:a16="http://schemas.microsoft.com/office/drawing/2014/main" id="{9F2262F8-F1F9-314B-816A-C32127FF6227}"/>
              </a:ext>
            </a:extLst>
          </p:cNvPr>
          <p:cNvSpPr>
            <a:spLocks noGrp="1"/>
          </p:cNvSpPr>
          <p:nvPr>
            <p:ph type="sldNum" sz="quarter" idx="4"/>
          </p:nvPr>
        </p:nvSpPr>
        <p:spPr>
          <a:xfrm>
            <a:off x="0" y="6290635"/>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cxnSp>
        <p:nvCxnSpPr>
          <p:cNvPr id="17" name="Straight Connector 16">
            <a:extLst>
              <a:ext uri="{FF2B5EF4-FFF2-40B4-BE49-F238E27FC236}">
                <a16:creationId xmlns:a16="http://schemas.microsoft.com/office/drawing/2014/main" id="{CD7C8228-38F2-D14B-A9E8-96FC9A78A7DD}"/>
              </a:ext>
            </a:extLst>
          </p:cNvPr>
          <p:cNvCxnSpPr>
            <a:cxnSpLocks/>
          </p:cNvCxnSpPr>
          <p:nvPr userDrawn="1"/>
        </p:nvCxnSpPr>
        <p:spPr bwMode="auto">
          <a:xfrm>
            <a:off x="0" y="804672"/>
            <a:ext cx="12192000" cy="0"/>
          </a:xfrm>
          <a:prstGeom prst="line">
            <a:avLst/>
          </a:prstGeom>
          <a:solidFill>
            <a:schemeClr val="accent1"/>
          </a:solidFill>
          <a:ln w="25400" cap="flat" cmpd="sng" algn="ctr">
            <a:solidFill>
              <a:srgbClr val="6699C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35260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4B9CD3"/>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Date Placeholder 3">
            <a:extLst>
              <a:ext uri="{FF2B5EF4-FFF2-40B4-BE49-F238E27FC236}">
                <a16:creationId xmlns:a16="http://schemas.microsoft.com/office/drawing/2014/main" id="{2C7A4AC2-E283-B943-BE14-B2307E6CAD69}"/>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8" name="Footer Placeholder 4">
            <a:extLst>
              <a:ext uri="{FF2B5EF4-FFF2-40B4-BE49-F238E27FC236}">
                <a16:creationId xmlns:a16="http://schemas.microsoft.com/office/drawing/2014/main" id="{6207C3B6-CEC4-204B-A401-D7C70647C758}"/>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9" name="Slide Number Placeholder 5">
            <a:extLst>
              <a:ext uri="{FF2B5EF4-FFF2-40B4-BE49-F238E27FC236}">
                <a16:creationId xmlns:a16="http://schemas.microsoft.com/office/drawing/2014/main" id="{1596B22F-783B-BD4B-8B38-3D07EA435E0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Tree>
    <p:extLst>
      <p:ext uri="{BB962C8B-B14F-4D97-AF65-F5344CB8AC3E}">
        <p14:creationId xmlns:p14="http://schemas.microsoft.com/office/powerpoint/2010/main" val="1796560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4B9CD3"/>
                </a:solidFill>
                <a:latin typeface="+mn-lt"/>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44C45ACC-BFF7-2E4D-9696-AF49FADD1543}"/>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9" name="Footer Placeholder 4">
            <a:extLst>
              <a:ext uri="{FF2B5EF4-FFF2-40B4-BE49-F238E27FC236}">
                <a16:creationId xmlns:a16="http://schemas.microsoft.com/office/drawing/2014/main" id="{37CF5088-F718-6643-B690-BE3F2C98FA8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10" name="Slide Number Placeholder 5">
            <a:extLst>
              <a:ext uri="{FF2B5EF4-FFF2-40B4-BE49-F238E27FC236}">
                <a16:creationId xmlns:a16="http://schemas.microsoft.com/office/drawing/2014/main" id="{7379E373-12E2-CD4D-9BFD-330C73686E06}"/>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Tree>
    <p:extLst>
      <p:ext uri="{BB962C8B-B14F-4D97-AF65-F5344CB8AC3E}">
        <p14:creationId xmlns:p14="http://schemas.microsoft.com/office/powerpoint/2010/main" val="4063381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4B9CD3"/>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Date Placeholder 3">
            <a:extLst>
              <a:ext uri="{FF2B5EF4-FFF2-40B4-BE49-F238E27FC236}">
                <a16:creationId xmlns:a16="http://schemas.microsoft.com/office/drawing/2014/main" id="{43FAC088-B232-AD44-BF73-18B5B7F8D75E}"/>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7" name="Footer Placeholder 4">
            <a:extLst>
              <a:ext uri="{FF2B5EF4-FFF2-40B4-BE49-F238E27FC236}">
                <a16:creationId xmlns:a16="http://schemas.microsoft.com/office/drawing/2014/main" id="{82D29CA8-7ACA-C048-B601-94DD111ADE4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8" name="Slide Number Placeholder 5">
            <a:extLst>
              <a:ext uri="{FF2B5EF4-FFF2-40B4-BE49-F238E27FC236}">
                <a16:creationId xmlns:a16="http://schemas.microsoft.com/office/drawing/2014/main" id="{2CAD1054-ED6B-B94B-8A82-75CF3C1A456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Tree>
    <p:extLst>
      <p:ext uri="{BB962C8B-B14F-4D97-AF65-F5344CB8AC3E}">
        <p14:creationId xmlns:p14="http://schemas.microsoft.com/office/powerpoint/2010/main" val="2975761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5DCB86C-350A-8C44-B2EF-4C649A6BC65D}"/>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9" name="Footer Placeholder 4">
            <a:extLst>
              <a:ext uri="{FF2B5EF4-FFF2-40B4-BE49-F238E27FC236}">
                <a16:creationId xmlns:a16="http://schemas.microsoft.com/office/drawing/2014/main" id="{7E93F3F2-E6B3-E84C-8BD9-247FA79B0FAF}"/>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10" name="Slide Number Placeholder 5">
            <a:extLst>
              <a:ext uri="{FF2B5EF4-FFF2-40B4-BE49-F238E27FC236}">
                <a16:creationId xmlns:a16="http://schemas.microsoft.com/office/drawing/2014/main" id="{1BB1F0C1-A70C-6E43-A972-C57EE9AF402A}"/>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Tree>
    <p:extLst>
      <p:ext uri="{BB962C8B-B14F-4D97-AF65-F5344CB8AC3E}">
        <p14:creationId xmlns:p14="http://schemas.microsoft.com/office/powerpoint/2010/main" val="3395299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93838"/>
          </a:xfrm>
        </p:spPr>
        <p:txBody>
          <a:bodyPr anchor="b">
            <a:noAutofit/>
          </a:bodyPr>
          <a:lstStyle>
            <a:lvl1pPr>
              <a:defRPr sz="4000" b="0" i="0">
                <a:solidFill>
                  <a:srgbClr val="4B9CD3"/>
                </a:solidFill>
                <a:latin typeface="+mn-lt"/>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951038"/>
            <a:ext cx="3932237" cy="3917950"/>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a16="http://schemas.microsoft.com/office/drawing/2014/main" id="{88742A4D-0341-E04F-A24A-5B0167AA7E8C}"/>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9" name="Footer Placeholder 4">
            <a:extLst>
              <a:ext uri="{FF2B5EF4-FFF2-40B4-BE49-F238E27FC236}">
                <a16:creationId xmlns:a16="http://schemas.microsoft.com/office/drawing/2014/main" id="{9CA75AA4-5886-4E4B-921F-23D8F165C147}"/>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10" name="Slide Number Placeholder 5">
            <a:extLst>
              <a:ext uri="{FF2B5EF4-FFF2-40B4-BE49-F238E27FC236}">
                <a16:creationId xmlns:a16="http://schemas.microsoft.com/office/drawing/2014/main" id="{B214684B-BEE2-7A4C-B95B-9A2F4B24B92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Tree>
    <p:extLst>
      <p:ext uri="{BB962C8B-B14F-4D97-AF65-F5344CB8AC3E}">
        <p14:creationId xmlns:p14="http://schemas.microsoft.com/office/powerpoint/2010/main" val="2627113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524000"/>
          </a:xfrm>
        </p:spPr>
        <p:txBody>
          <a:bodyPr anchor="b">
            <a:normAutofit/>
          </a:bodyPr>
          <a:lstStyle>
            <a:lvl1pPr>
              <a:defRPr sz="4000" b="0" i="0">
                <a:solidFill>
                  <a:srgbClr val="4B9CD3"/>
                </a:solidFill>
                <a:latin typeface="+mn-lt"/>
                <a:cs typeface="Times New Roman" panose="02020603050405020304" pitchFamily="18" charset="0"/>
              </a:defRPr>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a16="http://schemas.microsoft.com/office/drawing/2014/main" id="{E5D14827-294E-604F-BB5E-3DD2F9DBE3D1}"/>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9" name="Footer Placeholder 4">
            <a:extLst>
              <a:ext uri="{FF2B5EF4-FFF2-40B4-BE49-F238E27FC236}">
                <a16:creationId xmlns:a16="http://schemas.microsoft.com/office/drawing/2014/main" id="{25301BE5-236D-894B-8754-461F63DE91D3}"/>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10" name="Slide Number Placeholder 5">
            <a:extLst>
              <a:ext uri="{FF2B5EF4-FFF2-40B4-BE49-F238E27FC236}">
                <a16:creationId xmlns:a16="http://schemas.microsoft.com/office/drawing/2014/main" id="{798CD80B-B445-8847-832F-67AC58E6BE72}"/>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Tree>
    <p:extLst>
      <p:ext uri="{BB962C8B-B14F-4D97-AF65-F5344CB8AC3E}">
        <p14:creationId xmlns:p14="http://schemas.microsoft.com/office/powerpoint/2010/main" val="1235598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rgbClr val="4B9CD3"/>
                </a:solidFill>
                <a:latin typeface="+mn-lt"/>
              </a:defRPr>
            </a:lvl1pPr>
          </a:lstStyle>
          <a:p>
            <a:r>
              <a:rPr lang="en-US" dirty="0"/>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dirty="0"/>
          </a:p>
        </p:txBody>
      </p:sp>
    </p:spTree>
    <p:extLst>
      <p:ext uri="{BB962C8B-B14F-4D97-AF65-F5344CB8AC3E}">
        <p14:creationId xmlns:p14="http://schemas.microsoft.com/office/powerpoint/2010/main" val="413561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45955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395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548390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58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40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6404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895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29421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61371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285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9307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3473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288514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421249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37619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23256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28640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75253"/>
            <a:ext cx="2912920" cy="646429"/>
          </a:xfrm>
          <a:prstGeom prst="rect">
            <a:avLst/>
          </a:prstGeom>
        </p:spPr>
      </p:pic>
      <p:sp>
        <p:nvSpPr>
          <p:cNvPr id="4" name="Text Placeholder 4">
            <a:extLst>
              <a:ext uri="{FF2B5EF4-FFF2-40B4-BE49-F238E27FC236}">
                <a16:creationId xmlns:a16="http://schemas.microsoft.com/office/drawing/2014/main" id="{9A39D25A-230C-6642-61C6-E898235EE15B}"/>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4084714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6D1DE8D4-CF62-E9F9-D362-5CCB15FA234F}"/>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90487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4">
            <a:extLst>
              <a:ext uri="{FF2B5EF4-FFF2-40B4-BE49-F238E27FC236}">
                <a16:creationId xmlns:a16="http://schemas.microsoft.com/office/drawing/2014/main" id="{111F7B5E-A7E3-7D7F-F379-86A035980644}"/>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752067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2" name="Text Placeholder 4">
            <a:extLst>
              <a:ext uri="{FF2B5EF4-FFF2-40B4-BE49-F238E27FC236}">
                <a16:creationId xmlns:a16="http://schemas.microsoft.com/office/drawing/2014/main" id="{0D828879-4298-1C0C-F1AD-0390D988A1C4}"/>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943789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47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8985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25FB620-70D3-7603-D107-7E353D09BCAF}"/>
              </a:ext>
            </a:extLst>
          </p:cNvPr>
          <p:cNvSpPr>
            <a:spLocks noGrp="1"/>
          </p:cNvSpPr>
          <p:nvPr>
            <p:ph type="dt" sz="half" idx="10"/>
          </p:nvPr>
        </p:nvSpPr>
        <p:spPr/>
        <p:txBody>
          <a:bodyPr/>
          <a:lstStyle>
            <a:lvl1pPr>
              <a:defRPr/>
            </a:lvl1pPr>
          </a:lstStyle>
          <a:p>
            <a:pPr>
              <a:defRPr/>
            </a:pPr>
            <a:fld id="{758AF198-60F8-4E40-B2B5-E1E61B2DC842}" type="datetimeFigureOut">
              <a:rPr lang="en-US"/>
              <a:pPr>
                <a:defRPr/>
              </a:pPr>
              <a:t>4/11/2024</a:t>
            </a:fld>
            <a:endParaRPr lang="en-US"/>
          </a:p>
        </p:txBody>
      </p:sp>
      <p:sp>
        <p:nvSpPr>
          <p:cNvPr id="5" name="Footer Placeholder 4">
            <a:extLst>
              <a:ext uri="{FF2B5EF4-FFF2-40B4-BE49-F238E27FC236}">
                <a16:creationId xmlns:a16="http://schemas.microsoft.com/office/drawing/2014/main" id="{23D72B6A-1BDB-EC7F-961F-F8FB0B80BE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2AFB63-D2A5-CAE2-74F9-54AA1BFE2151}"/>
              </a:ext>
            </a:extLst>
          </p:cNvPr>
          <p:cNvSpPr>
            <a:spLocks noGrp="1"/>
          </p:cNvSpPr>
          <p:nvPr>
            <p:ph type="sldNum" sz="quarter" idx="12"/>
          </p:nvPr>
        </p:nvSpPr>
        <p:spPr/>
        <p:txBody>
          <a:bodyPr/>
          <a:lstStyle>
            <a:lvl1pPr>
              <a:defRPr/>
            </a:lvl1pPr>
          </a:lstStyle>
          <a:p>
            <a:pPr>
              <a:defRPr/>
            </a:pPr>
            <a:fld id="{90E5728D-EADE-5C44-A41A-D460F31BE6A2}" type="slidenum">
              <a:rPr lang="en-US" altLang="en-US"/>
              <a:pPr>
                <a:defRPr/>
              </a:pPr>
              <a:t>‹#›</a:t>
            </a:fld>
            <a:endParaRPr lang="en-US" altLang="en-US"/>
          </a:p>
        </p:txBody>
      </p:sp>
    </p:spTree>
    <p:extLst>
      <p:ext uri="{BB962C8B-B14F-4D97-AF65-F5344CB8AC3E}">
        <p14:creationId xmlns:p14="http://schemas.microsoft.com/office/powerpoint/2010/main" val="1441299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BD4B-64D6-0AA6-B297-2EB56076CA72}"/>
              </a:ext>
            </a:extLst>
          </p:cNvPr>
          <p:cNvSpPr>
            <a:spLocks noGrp="1"/>
          </p:cNvSpPr>
          <p:nvPr>
            <p:ph type="dt" sz="half" idx="10"/>
          </p:nvPr>
        </p:nvSpPr>
        <p:spPr/>
        <p:txBody>
          <a:bodyPr/>
          <a:lstStyle>
            <a:lvl1pPr>
              <a:defRPr/>
            </a:lvl1pPr>
          </a:lstStyle>
          <a:p>
            <a:pPr>
              <a:defRPr/>
            </a:pPr>
            <a:fld id="{700D6127-E918-8F4F-A3B3-0B6D7513CD7A}" type="datetimeFigureOut">
              <a:rPr lang="en-US"/>
              <a:pPr>
                <a:defRPr/>
              </a:pPr>
              <a:t>4/11/2024</a:t>
            </a:fld>
            <a:endParaRPr lang="en-US"/>
          </a:p>
        </p:txBody>
      </p:sp>
      <p:sp>
        <p:nvSpPr>
          <p:cNvPr id="5" name="Footer Placeholder 4">
            <a:extLst>
              <a:ext uri="{FF2B5EF4-FFF2-40B4-BE49-F238E27FC236}">
                <a16:creationId xmlns:a16="http://schemas.microsoft.com/office/drawing/2014/main" id="{237BC0F4-85B4-3F8A-A0C1-B07F0E1E1BF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825F33-0710-972B-67FE-CC7A64D6FD74}"/>
              </a:ext>
            </a:extLst>
          </p:cNvPr>
          <p:cNvSpPr>
            <a:spLocks noGrp="1"/>
          </p:cNvSpPr>
          <p:nvPr>
            <p:ph type="sldNum" sz="quarter" idx="12"/>
          </p:nvPr>
        </p:nvSpPr>
        <p:spPr/>
        <p:txBody>
          <a:bodyPr/>
          <a:lstStyle>
            <a:lvl1pPr>
              <a:defRPr/>
            </a:lvl1pPr>
          </a:lstStyle>
          <a:p>
            <a:pPr>
              <a:defRPr/>
            </a:pPr>
            <a:fld id="{52B90246-C26A-6543-B234-AE8167D56F4C}" type="slidenum">
              <a:rPr lang="en-US" altLang="en-US"/>
              <a:pPr>
                <a:defRPr/>
              </a:pPr>
              <a:t>‹#›</a:t>
            </a:fld>
            <a:endParaRPr lang="en-US" altLang="en-US"/>
          </a:p>
        </p:txBody>
      </p:sp>
    </p:spTree>
    <p:extLst>
      <p:ext uri="{BB962C8B-B14F-4D97-AF65-F5344CB8AC3E}">
        <p14:creationId xmlns:p14="http://schemas.microsoft.com/office/powerpoint/2010/main" val="1015432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3CE6D2-E886-257C-0F6A-42E0C72F8176}"/>
              </a:ext>
            </a:extLst>
          </p:cNvPr>
          <p:cNvSpPr>
            <a:spLocks noGrp="1"/>
          </p:cNvSpPr>
          <p:nvPr>
            <p:ph type="dt" sz="half" idx="10"/>
          </p:nvPr>
        </p:nvSpPr>
        <p:spPr/>
        <p:txBody>
          <a:bodyPr/>
          <a:lstStyle>
            <a:lvl1pPr>
              <a:defRPr/>
            </a:lvl1pPr>
          </a:lstStyle>
          <a:p>
            <a:pPr>
              <a:defRPr/>
            </a:pPr>
            <a:fld id="{439C0362-B117-B549-A881-0C89B792F58F}" type="datetimeFigureOut">
              <a:rPr lang="en-US"/>
              <a:pPr>
                <a:defRPr/>
              </a:pPr>
              <a:t>4/11/2024</a:t>
            </a:fld>
            <a:endParaRPr lang="en-US"/>
          </a:p>
        </p:txBody>
      </p:sp>
      <p:sp>
        <p:nvSpPr>
          <p:cNvPr id="5" name="Footer Placeholder 4">
            <a:extLst>
              <a:ext uri="{FF2B5EF4-FFF2-40B4-BE49-F238E27FC236}">
                <a16:creationId xmlns:a16="http://schemas.microsoft.com/office/drawing/2014/main" id="{9AAC2894-185B-49DF-0F9F-349868926C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B74B2E-5D7F-A685-9ABE-D06A4EF82622}"/>
              </a:ext>
            </a:extLst>
          </p:cNvPr>
          <p:cNvSpPr>
            <a:spLocks noGrp="1"/>
          </p:cNvSpPr>
          <p:nvPr>
            <p:ph type="sldNum" sz="quarter" idx="12"/>
          </p:nvPr>
        </p:nvSpPr>
        <p:spPr/>
        <p:txBody>
          <a:bodyPr/>
          <a:lstStyle>
            <a:lvl1pPr>
              <a:defRPr/>
            </a:lvl1pPr>
          </a:lstStyle>
          <a:p>
            <a:pPr>
              <a:defRPr/>
            </a:pPr>
            <a:fld id="{AF470E4C-ABF4-554F-8FCC-2E86AFFE970D}" type="slidenum">
              <a:rPr lang="en-US" altLang="en-US"/>
              <a:pPr>
                <a:defRPr/>
              </a:pPr>
              <a:t>‹#›</a:t>
            </a:fld>
            <a:endParaRPr lang="en-US" altLang="en-US"/>
          </a:p>
        </p:txBody>
      </p:sp>
    </p:spTree>
    <p:extLst>
      <p:ext uri="{BB962C8B-B14F-4D97-AF65-F5344CB8AC3E}">
        <p14:creationId xmlns:p14="http://schemas.microsoft.com/office/powerpoint/2010/main" val="327388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943FA52-F253-9A9A-C427-241922765B5D}"/>
              </a:ext>
            </a:extLst>
          </p:cNvPr>
          <p:cNvSpPr>
            <a:spLocks noGrp="1"/>
          </p:cNvSpPr>
          <p:nvPr>
            <p:ph type="dt" sz="half" idx="10"/>
          </p:nvPr>
        </p:nvSpPr>
        <p:spPr/>
        <p:txBody>
          <a:bodyPr/>
          <a:lstStyle>
            <a:lvl1pPr>
              <a:defRPr/>
            </a:lvl1pPr>
          </a:lstStyle>
          <a:p>
            <a:pPr>
              <a:defRPr/>
            </a:pPr>
            <a:fld id="{CB0E82F3-8CC4-F84D-A501-F12FCA2023E0}" type="datetimeFigureOut">
              <a:rPr lang="en-US"/>
              <a:pPr>
                <a:defRPr/>
              </a:pPr>
              <a:t>4/11/2024</a:t>
            </a:fld>
            <a:endParaRPr lang="en-US"/>
          </a:p>
        </p:txBody>
      </p:sp>
      <p:sp>
        <p:nvSpPr>
          <p:cNvPr id="6" name="Footer Placeholder 4">
            <a:extLst>
              <a:ext uri="{FF2B5EF4-FFF2-40B4-BE49-F238E27FC236}">
                <a16:creationId xmlns:a16="http://schemas.microsoft.com/office/drawing/2014/main" id="{44197FA3-07BF-89CE-5794-8F13E6A782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22FDC5-901A-FC6B-D008-4B2BA6768CF1}"/>
              </a:ext>
            </a:extLst>
          </p:cNvPr>
          <p:cNvSpPr>
            <a:spLocks noGrp="1"/>
          </p:cNvSpPr>
          <p:nvPr>
            <p:ph type="sldNum" sz="quarter" idx="12"/>
          </p:nvPr>
        </p:nvSpPr>
        <p:spPr/>
        <p:txBody>
          <a:bodyPr/>
          <a:lstStyle>
            <a:lvl1pPr>
              <a:defRPr/>
            </a:lvl1pPr>
          </a:lstStyle>
          <a:p>
            <a:pPr>
              <a:defRPr/>
            </a:pPr>
            <a:fld id="{16582CFD-FB5C-C54D-BC12-EF4D6E4951F3}" type="slidenum">
              <a:rPr lang="en-US" altLang="en-US"/>
              <a:pPr>
                <a:defRPr/>
              </a:pPr>
              <a:t>‹#›</a:t>
            </a:fld>
            <a:endParaRPr lang="en-US" altLang="en-US"/>
          </a:p>
        </p:txBody>
      </p:sp>
    </p:spTree>
    <p:extLst>
      <p:ext uri="{BB962C8B-B14F-4D97-AF65-F5344CB8AC3E}">
        <p14:creationId xmlns:p14="http://schemas.microsoft.com/office/powerpoint/2010/main" val="3118643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ADC194A-6815-9BEB-CD2C-25C7DC3B4347}"/>
              </a:ext>
            </a:extLst>
          </p:cNvPr>
          <p:cNvSpPr>
            <a:spLocks noGrp="1"/>
          </p:cNvSpPr>
          <p:nvPr>
            <p:ph type="dt" sz="half" idx="10"/>
          </p:nvPr>
        </p:nvSpPr>
        <p:spPr/>
        <p:txBody>
          <a:bodyPr/>
          <a:lstStyle>
            <a:lvl1pPr>
              <a:defRPr/>
            </a:lvl1pPr>
          </a:lstStyle>
          <a:p>
            <a:pPr>
              <a:defRPr/>
            </a:pPr>
            <a:fld id="{BC4D9E54-4FD1-3449-B4E8-8F37DAD41A53}" type="datetimeFigureOut">
              <a:rPr lang="en-US"/>
              <a:pPr>
                <a:defRPr/>
              </a:pPr>
              <a:t>4/11/2024</a:t>
            </a:fld>
            <a:endParaRPr lang="en-US"/>
          </a:p>
        </p:txBody>
      </p:sp>
      <p:sp>
        <p:nvSpPr>
          <p:cNvPr id="8" name="Footer Placeholder 4">
            <a:extLst>
              <a:ext uri="{FF2B5EF4-FFF2-40B4-BE49-F238E27FC236}">
                <a16:creationId xmlns:a16="http://schemas.microsoft.com/office/drawing/2014/main" id="{F57D512B-5EA1-2A5D-7B56-F7D82727A51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0222E70-2FD4-1320-63FD-116761E65D68}"/>
              </a:ext>
            </a:extLst>
          </p:cNvPr>
          <p:cNvSpPr>
            <a:spLocks noGrp="1"/>
          </p:cNvSpPr>
          <p:nvPr>
            <p:ph type="sldNum" sz="quarter" idx="12"/>
          </p:nvPr>
        </p:nvSpPr>
        <p:spPr/>
        <p:txBody>
          <a:bodyPr/>
          <a:lstStyle>
            <a:lvl1pPr>
              <a:defRPr/>
            </a:lvl1pPr>
          </a:lstStyle>
          <a:p>
            <a:pPr>
              <a:defRPr/>
            </a:pPr>
            <a:fld id="{24C6D25A-28CC-F442-932A-F38446B6C304}" type="slidenum">
              <a:rPr lang="en-US" altLang="en-US"/>
              <a:pPr>
                <a:defRPr/>
              </a:pPr>
              <a:t>‹#›</a:t>
            </a:fld>
            <a:endParaRPr lang="en-US" altLang="en-US"/>
          </a:p>
        </p:txBody>
      </p:sp>
    </p:spTree>
    <p:extLst>
      <p:ext uri="{BB962C8B-B14F-4D97-AF65-F5344CB8AC3E}">
        <p14:creationId xmlns:p14="http://schemas.microsoft.com/office/powerpoint/2010/main" val="1262972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74AE58F-74CD-B359-ECB0-49A01D42D9CB}"/>
              </a:ext>
            </a:extLst>
          </p:cNvPr>
          <p:cNvSpPr>
            <a:spLocks noGrp="1"/>
          </p:cNvSpPr>
          <p:nvPr>
            <p:ph type="dt" sz="half" idx="10"/>
          </p:nvPr>
        </p:nvSpPr>
        <p:spPr/>
        <p:txBody>
          <a:bodyPr/>
          <a:lstStyle>
            <a:lvl1pPr>
              <a:defRPr/>
            </a:lvl1pPr>
          </a:lstStyle>
          <a:p>
            <a:pPr>
              <a:defRPr/>
            </a:pPr>
            <a:fld id="{058B2414-ED72-A340-935F-A8DDE2ED411B}" type="datetimeFigureOut">
              <a:rPr lang="en-US"/>
              <a:pPr>
                <a:defRPr/>
              </a:pPr>
              <a:t>4/11/2024</a:t>
            </a:fld>
            <a:endParaRPr lang="en-US"/>
          </a:p>
        </p:txBody>
      </p:sp>
      <p:sp>
        <p:nvSpPr>
          <p:cNvPr id="4" name="Footer Placeholder 4">
            <a:extLst>
              <a:ext uri="{FF2B5EF4-FFF2-40B4-BE49-F238E27FC236}">
                <a16:creationId xmlns:a16="http://schemas.microsoft.com/office/drawing/2014/main" id="{37F98F24-AEB1-CE9D-B230-3354BCEFEED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5AC1D0A-307D-A7D8-F8D2-D7EF681D12E0}"/>
              </a:ext>
            </a:extLst>
          </p:cNvPr>
          <p:cNvSpPr>
            <a:spLocks noGrp="1"/>
          </p:cNvSpPr>
          <p:nvPr>
            <p:ph type="sldNum" sz="quarter" idx="12"/>
          </p:nvPr>
        </p:nvSpPr>
        <p:spPr/>
        <p:txBody>
          <a:bodyPr/>
          <a:lstStyle>
            <a:lvl1pPr>
              <a:defRPr/>
            </a:lvl1pPr>
          </a:lstStyle>
          <a:p>
            <a:pPr>
              <a:defRPr/>
            </a:pPr>
            <a:fld id="{55B8460E-F325-F843-A1FE-05846A74D4F7}" type="slidenum">
              <a:rPr lang="en-US" altLang="en-US"/>
              <a:pPr>
                <a:defRPr/>
              </a:pPr>
              <a:t>‹#›</a:t>
            </a:fld>
            <a:endParaRPr lang="en-US" altLang="en-US"/>
          </a:p>
        </p:txBody>
      </p:sp>
    </p:spTree>
    <p:extLst>
      <p:ext uri="{BB962C8B-B14F-4D97-AF65-F5344CB8AC3E}">
        <p14:creationId xmlns:p14="http://schemas.microsoft.com/office/powerpoint/2010/main" val="530268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660F25-858F-9705-EA0D-D0F55892CF6B}"/>
              </a:ext>
            </a:extLst>
          </p:cNvPr>
          <p:cNvSpPr>
            <a:spLocks noGrp="1"/>
          </p:cNvSpPr>
          <p:nvPr>
            <p:ph type="dt" sz="half" idx="10"/>
          </p:nvPr>
        </p:nvSpPr>
        <p:spPr/>
        <p:txBody>
          <a:bodyPr/>
          <a:lstStyle>
            <a:lvl1pPr>
              <a:defRPr/>
            </a:lvl1pPr>
          </a:lstStyle>
          <a:p>
            <a:pPr>
              <a:defRPr/>
            </a:pPr>
            <a:fld id="{6F419A65-98D0-7F49-93AB-3A48DA312928}" type="datetimeFigureOut">
              <a:rPr lang="en-US"/>
              <a:pPr>
                <a:defRPr/>
              </a:pPr>
              <a:t>4/11/2024</a:t>
            </a:fld>
            <a:endParaRPr lang="en-US"/>
          </a:p>
        </p:txBody>
      </p:sp>
      <p:sp>
        <p:nvSpPr>
          <p:cNvPr id="3" name="Footer Placeholder 4">
            <a:extLst>
              <a:ext uri="{FF2B5EF4-FFF2-40B4-BE49-F238E27FC236}">
                <a16:creationId xmlns:a16="http://schemas.microsoft.com/office/drawing/2014/main" id="{20A234A9-FF56-EDD9-484D-DF30A547F3D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997FC10-16DE-B427-1EC4-865718E01E28}"/>
              </a:ext>
            </a:extLst>
          </p:cNvPr>
          <p:cNvSpPr>
            <a:spLocks noGrp="1"/>
          </p:cNvSpPr>
          <p:nvPr>
            <p:ph type="sldNum" sz="quarter" idx="12"/>
          </p:nvPr>
        </p:nvSpPr>
        <p:spPr/>
        <p:txBody>
          <a:bodyPr/>
          <a:lstStyle>
            <a:lvl1pPr>
              <a:defRPr/>
            </a:lvl1pPr>
          </a:lstStyle>
          <a:p>
            <a:pPr>
              <a:defRPr/>
            </a:pPr>
            <a:fld id="{C26298CD-C2CD-0647-AF8A-CF50D0E0E293}" type="slidenum">
              <a:rPr lang="en-US" altLang="en-US"/>
              <a:pPr>
                <a:defRPr/>
              </a:pPr>
              <a:t>‹#›</a:t>
            </a:fld>
            <a:endParaRPr lang="en-US" altLang="en-US"/>
          </a:p>
        </p:txBody>
      </p:sp>
    </p:spTree>
    <p:extLst>
      <p:ext uri="{BB962C8B-B14F-4D97-AF65-F5344CB8AC3E}">
        <p14:creationId xmlns:p14="http://schemas.microsoft.com/office/powerpoint/2010/main" val="2055808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85029A-C543-4FC9-90AD-531D67FA56F3}"/>
              </a:ext>
            </a:extLst>
          </p:cNvPr>
          <p:cNvSpPr>
            <a:spLocks noGrp="1"/>
          </p:cNvSpPr>
          <p:nvPr>
            <p:ph type="dt" sz="half" idx="10"/>
          </p:nvPr>
        </p:nvSpPr>
        <p:spPr/>
        <p:txBody>
          <a:bodyPr/>
          <a:lstStyle>
            <a:lvl1pPr>
              <a:defRPr/>
            </a:lvl1pPr>
          </a:lstStyle>
          <a:p>
            <a:pPr>
              <a:defRPr/>
            </a:pPr>
            <a:fld id="{BDDE40CC-2FA2-DB4C-A450-F464E85B5A23}" type="datetimeFigureOut">
              <a:rPr lang="en-US"/>
              <a:pPr>
                <a:defRPr/>
              </a:pPr>
              <a:t>4/11/2024</a:t>
            </a:fld>
            <a:endParaRPr lang="en-US"/>
          </a:p>
        </p:txBody>
      </p:sp>
      <p:sp>
        <p:nvSpPr>
          <p:cNvPr id="6" name="Footer Placeholder 4">
            <a:extLst>
              <a:ext uri="{FF2B5EF4-FFF2-40B4-BE49-F238E27FC236}">
                <a16:creationId xmlns:a16="http://schemas.microsoft.com/office/drawing/2014/main" id="{CBC2270D-640E-CECC-744A-B327328FC8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F62CAE-76A6-5737-B654-D7CC7636A4D3}"/>
              </a:ext>
            </a:extLst>
          </p:cNvPr>
          <p:cNvSpPr>
            <a:spLocks noGrp="1"/>
          </p:cNvSpPr>
          <p:nvPr>
            <p:ph type="sldNum" sz="quarter" idx="12"/>
          </p:nvPr>
        </p:nvSpPr>
        <p:spPr/>
        <p:txBody>
          <a:bodyPr/>
          <a:lstStyle>
            <a:lvl1pPr>
              <a:defRPr/>
            </a:lvl1pPr>
          </a:lstStyle>
          <a:p>
            <a:pPr>
              <a:defRPr/>
            </a:pPr>
            <a:fld id="{97617998-CB73-4545-A0D1-1CB249211EE3}" type="slidenum">
              <a:rPr lang="en-US" altLang="en-US"/>
              <a:pPr>
                <a:defRPr/>
              </a:pPr>
              <a:t>‹#›</a:t>
            </a:fld>
            <a:endParaRPr lang="en-US" altLang="en-US"/>
          </a:p>
        </p:txBody>
      </p:sp>
    </p:spTree>
    <p:extLst>
      <p:ext uri="{BB962C8B-B14F-4D97-AF65-F5344CB8AC3E}">
        <p14:creationId xmlns:p14="http://schemas.microsoft.com/office/powerpoint/2010/main" val="2374947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5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2469AC6-C349-120A-C582-2035BCCCF82D}"/>
              </a:ext>
            </a:extLst>
          </p:cNvPr>
          <p:cNvSpPr>
            <a:spLocks noGrp="1"/>
          </p:cNvSpPr>
          <p:nvPr>
            <p:ph type="dt" sz="half" idx="10"/>
          </p:nvPr>
        </p:nvSpPr>
        <p:spPr/>
        <p:txBody>
          <a:bodyPr/>
          <a:lstStyle>
            <a:lvl1pPr>
              <a:defRPr/>
            </a:lvl1pPr>
          </a:lstStyle>
          <a:p>
            <a:pPr>
              <a:defRPr/>
            </a:pPr>
            <a:fld id="{76E29821-DCFC-7647-A7F4-8E92D81B79E1}" type="datetimeFigureOut">
              <a:rPr lang="en-US"/>
              <a:pPr>
                <a:defRPr/>
              </a:pPr>
              <a:t>4/11/2024</a:t>
            </a:fld>
            <a:endParaRPr lang="en-US"/>
          </a:p>
        </p:txBody>
      </p:sp>
      <p:sp>
        <p:nvSpPr>
          <p:cNvPr id="6" name="Footer Placeholder 4">
            <a:extLst>
              <a:ext uri="{FF2B5EF4-FFF2-40B4-BE49-F238E27FC236}">
                <a16:creationId xmlns:a16="http://schemas.microsoft.com/office/drawing/2014/main" id="{DE9176AC-5397-BC20-2F56-96303E3925A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7C5623-FD9A-BF57-43F4-5B6C1856B3FD}"/>
              </a:ext>
            </a:extLst>
          </p:cNvPr>
          <p:cNvSpPr>
            <a:spLocks noGrp="1"/>
          </p:cNvSpPr>
          <p:nvPr>
            <p:ph type="sldNum" sz="quarter" idx="12"/>
          </p:nvPr>
        </p:nvSpPr>
        <p:spPr/>
        <p:txBody>
          <a:bodyPr/>
          <a:lstStyle>
            <a:lvl1pPr>
              <a:defRPr/>
            </a:lvl1pPr>
          </a:lstStyle>
          <a:p>
            <a:pPr>
              <a:defRPr/>
            </a:pPr>
            <a:fld id="{7910F2E2-F407-1D47-8E3E-9CA052F990E6}" type="slidenum">
              <a:rPr lang="en-US" altLang="en-US"/>
              <a:pPr>
                <a:defRPr/>
              </a:pPr>
              <a:t>‹#›</a:t>
            </a:fld>
            <a:endParaRPr lang="en-US" altLang="en-US"/>
          </a:p>
        </p:txBody>
      </p:sp>
    </p:spTree>
    <p:extLst>
      <p:ext uri="{BB962C8B-B14F-4D97-AF65-F5344CB8AC3E}">
        <p14:creationId xmlns:p14="http://schemas.microsoft.com/office/powerpoint/2010/main" val="864278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835996-99B7-0B6F-437C-12B036AD2C34}"/>
              </a:ext>
            </a:extLst>
          </p:cNvPr>
          <p:cNvSpPr>
            <a:spLocks noGrp="1"/>
          </p:cNvSpPr>
          <p:nvPr>
            <p:ph type="dt" sz="half" idx="10"/>
          </p:nvPr>
        </p:nvSpPr>
        <p:spPr/>
        <p:txBody>
          <a:bodyPr/>
          <a:lstStyle>
            <a:lvl1pPr>
              <a:defRPr/>
            </a:lvl1pPr>
          </a:lstStyle>
          <a:p>
            <a:pPr>
              <a:defRPr/>
            </a:pPr>
            <a:fld id="{0FBC1EE6-B1C6-6D4F-9951-7AB59A9CBEE9}" type="datetimeFigureOut">
              <a:rPr lang="en-US"/>
              <a:pPr>
                <a:defRPr/>
              </a:pPr>
              <a:t>4/11/2024</a:t>
            </a:fld>
            <a:endParaRPr lang="en-US"/>
          </a:p>
        </p:txBody>
      </p:sp>
      <p:sp>
        <p:nvSpPr>
          <p:cNvPr id="5" name="Footer Placeholder 4">
            <a:extLst>
              <a:ext uri="{FF2B5EF4-FFF2-40B4-BE49-F238E27FC236}">
                <a16:creationId xmlns:a16="http://schemas.microsoft.com/office/drawing/2014/main" id="{6A0CE5A3-B4C4-32F5-248A-685E428C29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C5E27D-5699-B020-61F2-2C9CA5FF0411}"/>
              </a:ext>
            </a:extLst>
          </p:cNvPr>
          <p:cNvSpPr>
            <a:spLocks noGrp="1"/>
          </p:cNvSpPr>
          <p:nvPr>
            <p:ph type="sldNum" sz="quarter" idx="12"/>
          </p:nvPr>
        </p:nvSpPr>
        <p:spPr/>
        <p:txBody>
          <a:bodyPr/>
          <a:lstStyle>
            <a:lvl1pPr>
              <a:defRPr/>
            </a:lvl1pPr>
          </a:lstStyle>
          <a:p>
            <a:pPr>
              <a:defRPr/>
            </a:pPr>
            <a:fld id="{FA81251D-DDC8-A446-AC79-A438FA1A812F}" type="slidenum">
              <a:rPr lang="en-US" altLang="en-US"/>
              <a:pPr>
                <a:defRPr/>
              </a:pPr>
              <a:t>‹#›</a:t>
            </a:fld>
            <a:endParaRPr lang="en-US" altLang="en-US"/>
          </a:p>
        </p:txBody>
      </p:sp>
    </p:spTree>
    <p:extLst>
      <p:ext uri="{BB962C8B-B14F-4D97-AF65-F5344CB8AC3E}">
        <p14:creationId xmlns:p14="http://schemas.microsoft.com/office/powerpoint/2010/main" val="3287049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B5391-C45C-6885-40F7-F64118D4EC94}"/>
              </a:ext>
            </a:extLst>
          </p:cNvPr>
          <p:cNvSpPr>
            <a:spLocks noGrp="1"/>
          </p:cNvSpPr>
          <p:nvPr>
            <p:ph type="dt" sz="half" idx="10"/>
          </p:nvPr>
        </p:nvSpPr>
        <p:spPr/>
        <p:txBody>
          <a:bodyPr/>
          <a:lstStyle>
            <a:lvl1pPr>
              <a:defRPr/>
            </a:lvl1pPr>
          </a:lstStyle>
          <a:p>
            <a:pPr>
              <a:defRPr/>
            </a:pPr>
            <a:fld id="{DB58D98A-9E01-A14A-A4FF-9333E7F9AD3D}" type="datetimeFigureOut">
              <a:rPr lang="en-US"/>
              <a:pPr>
                <a:defRPr/>
              </a:pPr>
              <a:t>4/11/2024</a:t>
            </a:fld>
            <a:endParaRPr lang="en-US"/>
          </a:p>
        </p:txBody>
      </p:sp>
      <p:sp>
        <p:nvSpPr>
          <p:cNvPr id="5" name="Footer Placeholder 4">
            <a:extLst>
              <a:ext uri="{FF2B5EF4-FFF2-40B4-BE49-F238E27FC236}">
                <a16:creationId xmlns:a16="http://schemas.microsoft.com/office/drawing/2014/main" id="{744BD103-0790-26FB-BA21-66DEEC5336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04AB4A-DC19-3D7E-65AC-7988E53436E4}"/>
              </a:ext>
            </a:extLst>
          </p:cNvPr>
          <p:cNvSpPr>
            <a:spLocks noGrp="1"/>
          </p:cNvSpPr>
          <p:nvPr>
            <p:ph type="sldNum" sz="quarter" idx="12"/>
          </p:nvPr>
        </p:nvSpPr>
        <p:spPr/>
        <p:txBody>
          <a:bodyPr/>
          <a:lstStyle>
            <a:lvl1pPr>
              <a:defRPr/>
            </a:lvl1pPr>
          </a:lstStyle>
          <a:p>
            <a:pPr>
              <a:defRPr/>
            </a:pPr>
            <a:fld id="{4E7BF328-C092-DC4F-9BEA-D09DF216CB69}" type="slidenum">
              <a:rPr lang="en-US" altLang="en-US"/>
              <a:pPr>
                <a:defRPr/>
              </a:pPr>
              <a:t>‹#›</a:t>
            </a:fld>
            <a:endParaRPr lang="en-US" altLang="en-US"/>
          </a:p>
        </p:txBody>
      </p:sp>
    </p:spTree>
    <p:extLst>
      <p:ext uri="{BB962C8B-B14F-4D97-AF65-F5344CB8AC3E}">
        <p14:creationId xmlns:p14="http://schemas.microsoft.com/office/powerpoint/2010/main" val="2238016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DA29861-7FEC-FD53-8227-C5852273F95D}"/>
              </a:ext>
            </a:extLst>
          </p:cNvPr>
          <p:cNvSpPr>
            <a:spLocks noGrp="1"/>
          </p:cNvSpPr>
          <p:nvPr>
            <p:ph type="dt" sz="half" idx="10"/>
          </p:nvPr>
        </p:nvSpPr>
        <p:spPr/>
        <p:txBody>
          <a:bodyPr/>
          <a:lstStyle>
            <a:lvl1pPr>
              <a:defRPr/>
            </a:lvl1pPr>
          </a:lstStyle>
          <a:p>
            <a:pPr>
              <a:defRPr/>
            </a:pPr>
            <a:fld id="{724E49FB-B017-B547-8713-8F0C10433224}" type="datetimeFigureOut">
              <a:rPr lang="en-US"/>
              <a:pPr>
                <a:defRPr/>
              </a:pPr>
              <a:t>4/11/2024</a:t>
            </a:fld>
            <a:endParaRPr lang="en-US"/>
          </a:p>
        </p:txBody>
      </p:sp>
      <p:sp>
        <p:nvSpPr>
          <p:cNvPr id="5" name="Footer Placeholder 4">
            <a:extLst>
              <a:ext uri="{FF2B5EF4-FFF2-40B4-BE49-F238E27FC236}">
                <a16:creationId xmlns:a16="http://schemas.microsoft.com/office/drawing/2014/main" id="{E26E4677-15E6-BBB5-CE30-C437D88F02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1898BA-0B07-7B1C-B3B1-530189868F0D}"/>
              </a:ext>
            </a:extLst>
          </p:cNvPr>
          <p:cNvSpPr>
            <a:spLocks noGrp="1"/>
          </p:cNvSpPr>
          <p:nvPr>
            <p:ph type="sldNum" sz="quarter" idx="12"/>
          </p:nvPr>
        </p:nvSpPr>
        <p:spPr/>
        <p:txBody>
          <a:bodyPr/>
          <a:lstStyle>
            <a:lvl1pPr>
              <a:defRPr/>
            </a:lvl1pPr>
          </a:lstStyle>
          <a:p>
            <a:pPr>
              <a:defRPr/>
            </a:pPr>
            <a:fld id="{67561C8F-DB3B-0649-B475-4C1E07541EA7}" type="slidenum">
              <a:rPr lang="en-US" altLang="en-US"/>
              <a:pPr>
                <a:defRPr/>
              </a:pPr>
              <a:t>‹#›</a:t>
            </a:fld>
            <a:endParaRPr lang="en-US" altLang="en-US"/>
          </a:p>
        </p:txBody>
      </p:sp>
    </p:spTree>
    <p:extLst>
      <p:ext uri="{BB962C8B-B14F-4D97-AF65-F5344CB8AC3E}">
        <p14:creationId xmlns:p14="http://schemas.microsoft.com/office/powerpoint/2010/main" val="3553643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77CE0-3B06-2F82-D48F-3FEBA5F10F4C}"/>
              </a:ext>
            </a:extLst>
          </p:cNvPr>
          <p:cNvSpPr>
            <a:spLocks noGrp="1"/>
          </p:cNvSpPr>
          <p:nvPr>
            <p:ph type="dt" sz="half" idx="10"/>
          </p:nvPr>
        </p:nvSpPr>
        <p:spPr/>
        <p:txBody>
          <a:bodyPr/>
          <a:lstStyle>
            <a:lvl1pPr>
              <a:defRPr/>
            </a:lvl1pPr>
          </a:lstStyle>
          <a:p>
            <a:pPr>
              <a:defRPr/>
            </a:pPr>
            <a:fld id="{79D41D14-DBB1-8748-9E3D-7F4C7F14BE6F}" type="datetimeFigureOut">
              <a:rPr lang="en-US"/>
              <a:pPr>
                <a:defRPr/>
              </a:pPr>
              <a:t>4/11/2024</a:t>
            </a:fld>
            <a:endParaRPr lang="en-US"/>
          </a:p>
        </p:txBody>
      </p:sp>
      <p:sp>
        <p:nvSpPr>
          <p:cNvPr id="5" name="Footer Placeholder 4">
            <a:extLst>
              <a:ext uri="{FF2B5EF4-FFF2-40B4-BE49-F238E27FC236}">
                <a16:creationId xmlns:a16="http://schemas.microsoft.com/office/drawing/2014/main" id="{1CE8F8CC-B7CD-26F8-2E46-8D2B842806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777FA6-50F7-6812-58D1-A425C45ECD84}"/>
              </a:ext>
            </a:extLst>
          </p:cNvPr>
          <p:cNvSpPr>
            <a:spLocks noGrp="1"/>
          </p:cNvSpPr>
          <p:nvPr>
            <p:ph type="sldNum" sz="quarter" idx="12"/>
          </p:nvPr>
        </p:nvSpPr>
        <p:spPr/>
        <p:txBody>
          <a:bodyPr/>
          <a:lstStyle>
            <a:lvl1pPr>
              <a:defRPr/>
            </a:lvl1pPr>
          </a:lstStyle>
          <a:p>
            <a:pPr>
              <a:defRPr/>
            </a:pPr>
            <a:fld id="{AE9821D5-804A-FA4D-89D2-60FE09FC899F}" type="slidenum">
              <a:rPr lang="en-US" altLang="en-US"/>
              <a:pPr>
                <a:defRPr/>
              </a:pPr>
              <a:t>‹#›</a:t>
            </a:fld>
            <a:endParaRPr lang="en-US" altLang="en-US"/>
          </a:p>
        </p:txBody>
      </p:sp>
    </p:spTree>
    <p:extLst>
      <p:ext uri="{BB962C8B-B14F-4D97-AF65-F5344CB8AC3E}">
        <p14:creationId xmlns:p14="http://schemas.microsoft.com/office/powerpoint/2010/main" val="1270902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FCE88B-3469-4B20-4B0D-41AA66DA2A4C}"/>
              </a:ext>
            </a:extLst>
          </p:cNvPr>
          <p:cNvSpPr>
            <a:spLocks noGrp="1"/>
          </p:cNvSpPr>
          <p:nvPr>
            <p:ph type="dt" sz="half" idx="10"/>
          </p:nvPr>
        </p:nvSpPr>
        <p:spPr/>
        <p:txBody>
          <a:bodyPr/>
          <a:lstStyle>
            <a:lvl1pPr>
              <a:defRPr/>
            </a:lvl1pPr>
          </a:lstStyle>
          <a:p>
            <a:pPr>
              <a:defRPr/>
            </a:pPr>
            <a:fld id="{50472BC2-ED6C-544E-84FE-35E725F9E723}" type="datetimeFigureOut">
              <a:rPr lang="en-US"/>
              <a:pPr>
                <a:defRPr/>
              </a:pPr>
              <a:t>4/11/2024</a:t>
            </a:fld>
            <a:endParaRPr lang="en-US"/>
          </a:p>
        </p:txBody>
      </p:sp>
      <p:sp>
        <p:nvSpPr>
          <p:cNvPr id="5" name="Footer Placeholder 4">
            <a:extLst>
              <a:ext uri="{FF2B5EF4-FFF2-40B4-BE49-F238E27FC236}">
                <a16:creationId xmlns:a16="http://schemas.microsoft.com/office/drawing/2014/main" id="{81D19CCB-EE65-48F8-F8E6-7AACDB27E2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8FDA23-F044-DEA9-47D6-536ACC194B0E}"/>
              </a:ext>
            </a:extLst>
          </p:cNvPr>
          <p:cNvSpPr>
            <a:spLocks noGrp="1"/>
          </p:cNvSpPr>
          <p:nvPr>
            <p:ph type="sldNum" sz="quarter" idx="12"/>
          </p:nvPr>
        </p:nvSpPr>
        <p:spPr/>
        <p:txBody>
          <a:bodyPr/>
          <a:lstStyle>
            <a:lvl1pPr>
              <a:defRPr/>
            </a:lvl1pPr>
          </a:lstStyle>
          <a:p>
            <a:pPr>
              <a:defRPr/>
            </a:pPr>
            <a:fld id="{31EEE02F-A65B-9642-8198-D426513E8A10}" type="slidenum">
              <a:rPr lang="en-US" altLang="en-US"/>
              <a:pPr>
                <a:defRPr/>
              </a:pPr>
              <a:t>‹#›</a:t>
            </a:fld>
            <a:endParaRPr lang="en-US" altLang="en-US"/>
          </a:p>
        </p:txBody>
      </p:sp>
    </p:spTree>
    <p:extLst>
      <p:ext uri="{BB962C8B-B14F-4D97-AF65-F5344CB8AC3E}">
        <p14:creationId xmlns:p14="http://schemas.microsoft.com/office/powerpoint/2010/main" val="681461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261D3FD-502B-6C6C-396B-B39CACDEA83A}"/>
              </a:ext>
            </a:extLst>
          </p:cNvPr>
          <p:cNvSpPr>
            <a:spLocks noGrp="1"/>
          </p:cNvSpPr>
          <p:nvPr>
            <p:ph type="dt" sz="half" idx="10"/>
          </p:nvPr>
        </p:nvSpPr>
        <p:spPr/>
        <p:txBody>
          <a:bodyPr/>
          <a:lstStyle>
            <a:lvl1pPr>
              <a:defRPr/>
            </a:lvl1pPr>
          </a:lstStyle>
          <a:p>
            <a:pPr>
              <a:defRPr/>
            </a:pPr>
            <a:fld id="{EE052DB3-29A9-7B41-BCFE-A2AC499B629D}" type="datetimeFigureOut">
              <a:rPr lang="en-US"/>
              <a:pPr>
                <a:defRPr/>
              </a:pPr>
              <a:t>4/11/2024</a:t>
            </a:fld>
            <a:endParaRPr lang="en-US"/>
          </a:p>
        </p:txBody>
      </p:sp>
      <p:sp>
        <p:nvSpPr>
          <p:cNvPr id="6" name="Footer Placeholder 4">
            <a:extLst>
              <a:ext uri="{FF2B5EF4-FFF2-40B4-BE49-F238E27FC236}">
                <a16:creationId xmlns:a16="http://schemas.microsoft.com/office/drawing/2014/main" id="{D9C5DB4B-D213-224E-6D69-667757E746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74B55-0295-2E51-4992-171DDB5D907B}"/>
              </a:ext>
            </a:extLst>
          </p:cNvPr>
          <p:cNvSpPr>
            <a:spLocks noGrp="1"/>
          </p:cNvSpPr>
          <p:nvPr>
            <p:ph type="sldNum" sz="quarter" idx="12"/>
          </p:nvPr>
        </p:nvSpPr>
        <p:spPr/>
        <p:txBody>
          <a:bodyPr/>
          <a:lstStyle>
            <a:lvl1pPr>
              <a:defRPr/>
            </a:lvl1pPr>
          </a:lstStyle>
          <a:p>
            <a:pPr>
              <a:defRPr/>
            </a:pPr>
            <a:fld id="{B7706B67-FC53-6748-B5E0-307B99CD7B9F}" type="slidenum">
              <a:rPr lang="en-US" altLang="en-US"/>
              <a:pPr>
                <a:defRPr/>
              </a:pPr>
              <a:t>‹#›</a:t>
            </a:fld>
            <a:endParaRPr lang="en-US" altLang="en-US"/>
          </a:p>
        </p:txBody>
      </p:sp>
    </p:spTree>
    <p:extLst>
      <p:ext uri="{BB962C8B-B14F-4D97-AF65-F5344CB8AC3E}">
        <p14:creationId xmlns:p14="http://schemas.microsoft.com/office/powerpoint/2010/main" val="4113304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BC9D842-3AF8-CEE6-4802-A4D9CE1CC042}"/>
              </a:ext>
            </a:extLst>
          </p:cNvPr>
          <p:cNvSpPr>
            <a:spLocks noGrp="1"/>
          </p:cNvSpPr>
          <p:nvPr>
            <p:ph type="dt" sz="half" idx="10"/>
          </p:nvPr>
        </p:nvSpPr>
        <p:spPr/>
        <p:txBody>
          <a:bodyPr/>
          <a:lstStyle>
            <a:lvl1pPr>
              <a:defRPr/>
            </a:lvl1pPr>
          </a:lstStyle>
          <a:p>
            <a:pPr>
              <a:defRPr/>
            </a:pPr>
            <a:fld id="{951D6475-2999-BE4B-983E-A64228F70532}" type="datetimeFigureOut">
              <a:rPr lang="en-US"/>
              <a:pPr>
                <a:defRPr/>
              </a:pPr>
              <a:t>4/11/2024</a:t>
            </a:fld>
            <a:endParaRPr lang="en-US"/>
          </a:p>
        </p:txBody>
      </p:sp>
      <p:sp>
        <p:nvSpPr>
          <p:cNvPr id="8" name="Footer Placeholder 4">
            <a:extLst>
              <a:ext uri="{FF2B5EF4-FFF2-40B4-BE49-F238E27FC236}">
                <a16:creationId xmlns:a16="http://schemas.microsoft.com/office/drawing/2014/main" id="{EA0140FC-D70F-ACA6-6925-ADFDF52D700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8EBD9A4-CA2B-8AF5-5505-6B97E38E0EC5}"/>
              </a:ext>
            </a:extLst>
          </p:cNvPr>
          <p:cNvSpPr>
            <a:spLocks noGrp="1"/>
          </p:cNvSpPr>
          <p:nvPr>
            <p:ph type="sldNum" sz="quarter" idx="12"/>
          </p:nvPr>
        </p:nvSpPr>
        <p:spPr/>
        <p:txBody>
          <a:bodyPr/>
          <a:lstStyle>
            <a:lvl1pPr>
              <a:defRPr/>
            </a:lvl1pPr>
          </a:lstStyle>
          <a:p>
            <a:pPr>
              <a:defRPr/>
            </a:pPr>
            <a:fld id="{87B82510-5757-DD43-AC86-306E9E1B9B04}" type="slidenum">
              <a:rPr lang="en-US" altLang="en-US"/>
              <a:pPr>
                <a:defRPr/>
              </a:pPr>
              <a:t>‹#›</a:t>
            </a:fld>
            <a:endParaRPr lang="en-US" altLang="en-US"/>
          </a:p>
        </p:txBody>
      </p:sp>
    </p:spTree>
    <p:extLst>
      <p:ext uri="{BB962C8B-B14F-4D97-AF65-F5344CB8AC3E}">
        <p14:creationId xmlns:p14="http://schemas.microsoft.com/office/powerpoint/2010/main" val="3618558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805CE6B-D680-70A1-08F1-56083183B1F2}"/>
              </a:ext>
            </a:extLst>
          </p:cNvPr>
          <p:cNvSpPr>
            <a:spLocks noGrp="1"/>
          </p:cNvSpPr>
          <p:nvPr>
            <p:ph type="dt" sz="half" idx="10"/>
          </p:nvPr>
        </p:nvSpPr>
        <p:spPr/>
        <p:txBody>
          <a:bodyPr/>
          <a:lstStyle>
            <a:lvl1pPr>
              <a:defRPr/>
            </a:lvl1pPr>
          </a:lstStyle>
          <a:p>
            <a:pPr>
              <a:defRPr/>
            </a:pPr>
            <a:fld id="{C2E3BC07-8E60-E74A-92C6-46C3C08332BB}" type="datetimeFigureOut">
              <a:rPr lang="en-US"/>
              <a:pPr>
                <a:defRPr/>
              </a:pPr>
              <a:t>4/11/2024</a:t>
            </a:fld>
            <a:endParaRPr lang="en-US"/>
          </a:p>
        </p:txBody>
      </p:sp>
      <p:sp>
        <p:nvSpPr>
          <p:cNvPr id="4" name="Footer Placeholder 4">
            <a:extLst>
              <a:ext uri="{FF2B5EF4-FFF2-40B4-BE49-F238E27FC236}">
                <a16:creationId xmlns:a16="http://schemas.microsoft.com/office/drawing/2014/main" id="{F02D42AB-D7C6-ABDA-348B-41FCCBBDBAD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B2D09EB-569F-F0FA-C184-E0FB0A7181C7}"/>
              </a:ext>
            </a:extLst>
          </p:cNvPr>
          <p:cNvSpPr>
            <a:spLocks noGrp="1"/>
          </p:cNvSpPr>
          <p:nvPr>
            <p:ph type="sldNum" sz="quarter" idx="12"/>
          </p:nvPr>
        </p:nvSpPr>
        <p:spPr/>
        <p:txBody>
          <a:bodyPr/>
          <a:lstStyle>
            <a:lvl1pPr>
              <a:defRPr/>
            </a:lvl1pPr>
          </a:lstStyle>
          <a:p>
            <a:pPr>
              <a:defRPr/>
            </a:pPr>
            <a:fld id="{095EF24A-75CA-B646-BF45-676C1783D174}" type="slidenum">
              <a:rPr lang="en-US" altLang="en-US"/>
              <a:pPr>
                <a:defRPr/>
              </a:pPr>
              <a:t>‹#›</a:t>
            </a:fld>
            <a:endParaRPr lang="en-US" altLang="en-US"/>
          </a:p>
        </p:txBody>
      </p:sp>
    </p:spTree>
    <p:extLst>
      <p:ext uri="{BB962C8B-B14F-4D97-AF65-F5344CB8AC3E}">
        <p14:creationId xmlns:p14="http://schemas.microsoft.com/office/powerpoint/2010/main" val="1373013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8AA0EA9-2EA0-2427-286E-69D9B3E93008}"/>
              </a:ext>
            </a:extLst>
          </p:cNvPr>
          <p:cNvSpPr>
            <a:spLocks noGrp="1"/>
          </p:cNvSpPr>
          <p:nvPr>
            <p:ph type="dt" sz="half" idx="10"/>
          </p:nvPr>
        </p:nvSpPr>
        <p:spPr/>
        <p:txBody>
          <a:bodyPr/>
          <a:lstStyle>
            <a:lvl1pPr>
              <a:defRPr/>
            </a:lvl1pPr>
          </a:lstStyle>
          <a:p>
            <a:pPr>
              <a:defRPr/>
            </a:pPr>
            <a:fld id="{7E73B0D5-26E3-2149-8DB7-6A0FF1982916}" type="datetimeFigureOut">
              <a:rPr lang="en-US"/>
              <a:pPr>
                <a:defRPr/>
              </a:pPr>
              <a:t>4/11/2024</a:t>
            </a:fld>
            <a:endParaRPr lang="en-US"/>
          </a:p>
        </p:txBody>
      </p:sp>
      <p:sp>
        <p:nvSpPr>
          <p:cNvPr id="3" name="Footer Placeholder 4">
            <a:extLst>
              <a:ext uri="{FF2B5EF4-FFF2-40B4-BE49-F238E27FC236}">
                <a16:creationId xmlns:a16="http://schemas.microsoft.com/office/drawing/2014/main" id="{B6534F6C-B544-DC96-B957-50D09BEB759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270B2EF-491A-DF98-506A-47F9FABD1B03}"/>
              </a:ext>
            </a:extLst>
          </p:cNvPr>
          <p:cNvSpPr>
            <a:spLocks noGrp="1"/>
          </p:cNvSpPr>
          <p:nvPr>
            <p:ph type="sldNum" sz="quarter" idx="12"/>
          </p:nvPr>
        </p:nvSpPr>
        <p:spPr/>
        <p:txBody>
          <a:bodyPr/>
          <a:lstStyle>
            <a:lvl1pPr>
              <a:defRPr/>
            </a:lvl1pPr>
          </a:lstStyle>
          <a:p>
            <a:pPr>
              <a:defRPr/>
            </a:pPr>
            <a:fld id="{CB1D587C-773F-D54D-BFCB-0867A2A1A02C}" type="slidenum">
              <a:rPr lang="en-US" altLang="en-US"/>
              <a:pPr>
                <a:defRPr/>
              </a:pPr>
              <a:t>‹#›</a:t>
            </a:fld>
            <a:endParaRPr lang="en-US" altLang="en-US"/>
          </a:p>
        </p:txBody>
      </p:sp>
    </p:spTree>
    <p:extLst>
      <p:ext uri="{BB962C8B-B14F-4D97-AF65-F5344CB8AC3E}">
        <p14:creationId xmlns:p14="http://schemas.microsoft.com/office/powerpoint/2010/main" val="108471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1E73DB-1AB8-40F8-153E-C9513D281A1C}"/>
              </a:ext>
            </a:extLst>
          </p:cNvPr>
          <p:cNvSpPr>
            <a:spLocks noGrp="1"/>
          </p:cNvSpPr>
          <p:nvPr>
            <p:ph type="dt" sz="half" idx="10"/>
          </p:nvPr>
        </p:nvSpPr>
        <p:spPr/>
        <p:txBody>
          <a:bodyPr/>
          <a:lstStyle>
            <a:lvl1pPr>
              <a:defRPr/>
            </a:lvl1pPr>
          </a:lstStyle>
          <a:p>
            <a:pPr>
              <a:defRPr/>
            </a:pPr>
            <a:fld id="{7575930C-D3D2-6F4D-9BF7-B98B1E400910}" type="datetimeFigureOut">
              <a:rPr lang="en-US"/>
              <a:pPr>
                <a:defRPr/>
              </a:pPr>
              <a:t>4/11/2024</a:t>
            </a:fld>
            <a:endParaRPr lang="en-US"/>
          </a:p>
        </p:txBody>
      </p:sp>
      <p:sp>
        <p:nvSpPr>
          <p:cNvPr id="6" name="Footer Placeholder 4">
            <a:extLst>
              <a:ext uri="{FF2B5EF4-FFF2-40B4-BE49-F238E27FC236}">
                <a16:creationId xmlns:a16="http://schemas.microsoft.com/office/drawing/2014/main" id="{91B3E180-ED71-29FD-CBE0-D2E425B549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B559E1-1B02-AA65-5D3A-22379B08C83A}"/>
              </a:ext>
            </a:extLst>
          </p:cNvPr>
          <p:cNvSpPr>
            <a:spLocks noGrp="1"/>
          </p:cNvSpPr>
          <p:nvPr>
            <p:ph type="sldNum" sz="quarter" idx="12"/>
          </p:nvPr>
        </p:nvSpPr>
        <p:spPr/>
        <p:txBody>
          <a:bodyPr/>
          <a:lstStyle>
            <a:lvl1pPr>
              <a:defRPr/>
            </a:lvl1pPr>
          </a:lstStyle>
          <a:p>
            <a:pPr>
              <a:defRPr/>
            </a:pPr>
            <a:fld id="{A20A5024-9BDD-7240-9471-29ED819531A3}" type="slidenum">
              <a:rPr lang="en-US" altLang="en-US"/>
              <a:pPr>
                <a:defRPr/>
              </a:pPr>
              <a:t>‹#›</a:t>
            </a:fld>
            <a:endParaRPr lang="en-US" altLang="en-US"/>
          </a:p>
        </p:txBody>
      </p:sp>
    </p:spTree>
    <p:extLst>
      <p:ext uri="{BB962C8B-B14F-4D97-AF65-F5344CB8AC3E}">
        <p14:creationId xmlns:p14="http://schemas.microsoft.com/office/powerpoint/2010/main" val="201289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5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2DD65D9-0EE3-EC41-0F62-7F654CBC2AE4}"/>
              </a:ext>
            </a:extLst>
          </p:cNvPr>
          <p:cNvSpPr>
            <a:spLocks noGrp="1"/>
          </p:cNvSpPr>
          <p:nvPr>
            <p:ph type="dt" sz="half" idx="10"/>
          </p:nvPr>
        </p:nvSpPr>
        <p:spPr/>
        <p:txBody>
          <a:bodyPr/>
          <a:lstStyle>
            <a:lvl1pPr>
              <a:defRPr/>
            </a:lvl1pPr>
          </a:lstStyle>
          <a:p>
            <a:pPr>
              <a:defRPr/>
            </a:pPr>
            <a:fld id="{32698B87-B8F6-134C-B08C-0B135E4E0E07}" type="datetimeFigureOut">
              <a:rPr lang="en-US"/>
              <a:pPr>
                <a:defRPr/>
              </a:pPr>
              <a:t>4/11/2024</a:t>
            </a:fld>
            <a:endParaRPr lang="en-US"/>
          </a:p>
        </p:txBody>
      </p:sp>
      <p:sp>
        <p:nvSpPr>
          <p:cNvPr id="6" name="Footer Placeholder 4">
            <a:extLst>
              <a:ext uri="{FF2B5EF4-FFF2-40B4-BE49-F238E27FC236}">
                <a16:creationId xmlns:a16="http://schemas.microsoft.com/office/drawing/2014/main" id="{2F75C6E1-2506-9B3C-D6D5-A8B9BEDA1B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43496B6-3857-D0B9-0953-CFE60CB63256}"/>
              </a:ext>
            </a:extLst>
          </p:cNvPr>
          <p:cNvSpPr>
            <a:spLocks noGrp="1"/>
          </p:cNvSpPr>
          <p:nvPr>
            <p:ph type="sldNum" sz="quarter" idx="12"/>
          </p:nvPr>
        </p:nvSpPr>
        <p:spPr/>
        <p:txBody>
          <a:bodyPr/>
          <a:lstStyle>
            <a:lvl1pPr>
              <a:defRPr/>
            </a:lvl1pPr>
          </a:lstStyle>
          <a:p>
            <a:pPr>
              <a:defRPr/>
            </a:pPr>
            <a:fld id="{65C98DB5-BE10-874F-8F29-0448F515B63B}" type="slidenum">
              <a:rPr lang="en-US" altLang="en-US"/>
              <a:pPr>
                <a:defRPr/>
              </a:pPr>
              <a:t>‹#›</a:t>
            </a:fld>
            <a:endParaRPr lang="en-US" altLang="en-US"/>
          </a:p>
        </p:txBody>
      </p:sp>
    </p:spTree>
    <p:extLst>
      <p:ext uri="{BB962C8B-B14F-4D97-AF65-F5344CB8AC3E}">
        <p14:creationId xmlns:p14="http://schemas.microsoft.com/office/powerpoint/2010/main" val="375890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CED32-1D47-AC55-A9F5-3FCDB65EE8AB}"/>
              </a:ext>
            </a:extLst>
          </p:cNvPr>
          <p:cNvSpPr>
            <a:spLocks noGrp="1"/>
          </p:cNvSpPr>
          <p:nvPr>
            <p:ph type="dt" sz="half" idx="10"/>
          </p:nvPr>
        </p:nvSpPr>
        <p:spPr/>
        <p:txBody>
          <a:bodyPr/>
          <a:lstStyle>
            <a:lvl1pPr>
              <a:defRPr/>
            </a:lvl1pPr>
          </a:lstStyle>
          <a:p>
            <a:pPr>
              <a:defRPr/>
            </a:pPr>
            <a:fld id="{A3301B20-03CF-D54C-AE9A-DF6E4632A258}" type="datetimeFigureOut">
              <a:rPr lang="en-US"/>
              <a:pPr>
                <a:defRPr/>
              </a:pPr>
              <a:t>4/11/2024</a:t>
            </a:fld>
            <a:endParaRPr lang="en-US"/>
          </a:p>
        </p:txBody>
      </p:sp>
      <p:sp>
        <p:nvSpPr>
          <p:cNvPr id="5" name="Footer Placeholder 4">
            <a:extLst>
              <a:ext uri="{FF2B5EF4-FFF2-40B4-BE49-F238E27FC236}">
                <a16:creationId xmlns:a16="http://schemas.microsoft.com/office/drawing/2014/main" id="{E2600157-3996-AB9D-23CC-F0A801C444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DB120C-43A2-E912-4E76-98AD4A4DEBC6}"/>
              </a:ext>
            </a:extLst>
          </p:cNvPr>
          <p:cNvSpPr>
            <a:spLocks noGrp="1"/>
          </p:cNvSpPr>
          <p:nvPr>
            <p:ph type="sldNum" sz="quarter" idx="12"/>
          </p:nvPr>
        </p:nvSpPr>
        <p:spPr/>
        <p:txBody>
          <a:bodyPr/>
          <a:lstStyle>
            <a:lvl1pPr>
              <a:defRPr/>
            </a:lvl1pPr>
          </a:lstStyle>
          <a:p>
            <a:pPr>
              <a:defRPr/>
            </a:pPr>
            <a:fld id="{A8BCA797-6BD8-A147-9A91-A6A8DE7B7D29}" type="slidenum">
              <a:rPr lang="en-US" altLang="en-US"/>
              <a:pPr>
                <a:defRPr/>
              </a:pPr>
              <a:t>‹#›</a:t>
            </a:fld>
            <a:endParaRPr lang="en-US" altLang="en-US"/>
          </a:p>
        </p:txBody>
      </p:sp>
    </p:spTree>
    <p:extLst>
      <p:ext uri="{BB962C8B-B14F-4D97-AF65-F5344CB8AC3E}">
        <p14:creationId xmlns:p14="http://schemas.microsoft.com/office/powerpoint/2010/main" val="882800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0CA74-EC8B-FA13-FF8A-E92C82A043DA}"/>
              </a:ext>
            </a:extLst>
          </p:cNvPr>
          <p:cNvSpPr>
            <a:spLocks noGrp="1"/>
          </p:cNvSpPr>
          <p:nvPr>
            <p:ph type="dt" sz="half" idx="10"/>
          </p:nvPr>
        </p:nvSpPr>
        <p:spPr/>
        <p:txBody>
          <a:bodyPr/>
          <a:lstStyle>
            <a:lvl1pPr>
              <a:defRPr/>
            </a:lvl1pPr>
          </a:lstStyle>
          <a:p>
            <a:pPr>
              <a:defRPr/>
            </a:pPr>
            <a:fld id="{C80170EE-8BD3-5F42-8199-959BE4736D97}" type="datetimeFigureOut">
              <a:rPr lang="en-US"/>
              <a:pPr>
                <a:defRPr/>
              </a:pPr>
              <a:t>4/11/2024</a:t>
            </a:fld>
            <a:endParaRPr lang="en-US"/>
          </a:p>
        </p:txBody>
      </p:sp>
      <p:sp>
        <p:nvSpPr>
          <p:cNvPr id="5" name="Footer Placeholder 4">
            <a:extLst>
              <a:ext uri="{FF2B5EF4-FFF2-40B4-BE49-F238E27FC236}">
                <a16:creationId xmlns:a16="http://schemas.microsoft.com/office/drawing/2014/main" id="{59500EBB-067F-691F-A0E7-3BD5873CA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1CE337-DF91-A384-E730-A700F1A6D3F9}"/>
              </a:ext>
            </a:extLst>
          </p:cNvPr>
          <p:cNvSpPr>
            <a:spLocks noGrp="1"/>
          </p:cNvSpPr>
          <p:nvPr>
            <p:ph type="sldNum" sz="quarter" idx="12"/>
          </p:nvPr>
        </p:nvSpPr>
        <p:spPr/>
        <p:txBody>
          <a:bodyPr/>
          <a:lstStyle>
            <a:lvl1pPr>
              <a:defRPr/>
            </a:lvl1pPr>
          </a:lstStyle>
          <a:p>
            <a:pPr>
              <a:defRPr/>
            </a:pPr>
            <a:fld id="{175A3F95-E382-9240-9567-113DC849401D}" type="slidenum">
              <a:rPr lang="en-US" altLang="en-US"/>
              <a:pPr>
                <a:defRPr/>
              </a:pPr>
              <a:t>‹#›</a:t>
            </a:fld>
            <a:endParaRPr lang="en-US" altLang="en-US"/>
          </a:p>
        </p:txBody>
      </p:sp>
    </p:spTree>
    <p:extLst>
      <p:ext uri="{BB962C8B-B14F-4D97-AF65-F5344CB8AC3E}">
        <p14:creationId xmlns:p14="http://schemas.microsoft.com/office/powerpoint/2010/main" val="4028688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8079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777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930300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79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741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4718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83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90924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12170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7910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30757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83566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765463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353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spc="0">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custDataLst>
      <p:tags r:id="rId1"/>
    </p:custDataLst>
    <p:extLst>
      <p:ext uri="{BB962C8B-B14F-4D97-AF65-F5344CB8AC3E}">
        <p14:creationId xmlns:p14="http://schemas.microsoft.com/office/powerpoint/2010/main" val="19928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6" name="Footer Placeholder 4"/>
          <p:cNvSpPr>
            <a:spLocks noGrp="1"/>
          </p:cNvSpPr>
          <p:nvPr>
            <p:ph type="ftr" sz="quarter" idx="3"/>
          </p:nvPr>
        </p:nvSpPr>
        <p:spPr>
          <a:xfrm>
            <a:off x="1026597" y="6457702"/>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8"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7" name="Text Placeholder 2"/>
          <p:cNvSpPr>
            <a:spLocks noGrp="1"/>
          </p:cNvSpPr>
          <p:nvPr>
            <p:ph idx="1"/>
          </p:nvPr>
        </p:nvSpPr>
        <p:spPr>
          <a:xfrm>
            <a:off x="609600" y="1780032"/>
            <a:ext cx="10972801" cy="401893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812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9" y="1048512"/>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9" name="Content Placeholder 8"/>
          <p:cNvSpPr>
            <a:spLocks noGrp="1"/>
          </p:cNvSpPr>
          <p:nvPr>
            <p:ph sz="quarter" idx="13"/>
          </p:nvPr>
        </p:nvSpPr>
        <p:spPr>
          <a:xfrm>
            <a:off x="609600" y="1780032"/>
            <a:ext cx="10972801" cy="403656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7"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8409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868">
          <p15:clr>
            <a:srgbClr val="FBAE40"/>
          </p15:clr>
        </p15:guide>
        <p15:guide id="2" pos="2880">
          <p15:clr>
            <a:srgbClr val="FBAE40"/>
          </p15:clr>
        </p15:guide>
        <p15:guide id="4" pos="432">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Title Content Reference">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769600" cy="1143000"/>
          </a:xfrm>
        </p:spPr>
        <p:txBody>
          <a:bodyPr anchor="ctr"/>
          <a:lstStyle>
            <a:lvl1pPr>
              <a:defRPr>
                <a:latin typeface="Corbel" pitchFamily="34" charset="0"/>
              </a:defRPr>
            </a:lvl1pPr>
          </a:lstStyle>
          <a:p>
            <a:r>
              <a:rPr kumimoji="0" lang="en-US" dirty="0"/>
              <a:t>Click to edit Master title style</a:t>
            </a:r>
          </a:p>
        </p:txBody>
      </p:sp>
      <p:sp>
        <p:nvSpPr>
          <p:cNvPr id="4" name="Date Placeholder 3"/>
          <p:cNvSpPr>
            <a:spLocks noGrp="1"/>
          </p:cNvSpPr>
          <p:nvPr>
            <p:ph type="dt" sz="half" idx="10"/>
          </p:nvPr>
        </p:nvSpPr>
        <p:spPr/>
        <p:txBody>
          <a:bodyPr/>
          <a:lstStyle>
            <a:lvl1pPr>
              <a:defRPr>
                <a:latin typeface="Corbel" pitchFamily="34" charset="0"/>
              </a:defRPr>
            </a:lvl1p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lvl1pPr>
              <a:defRPr>
                <a:latin typeface="Corbe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orbel" pitchFamily="34" charset="0"/>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2800" y="1447800"/>
            <a:ext cx="10769600" cy="4572000"/>
          </a:xfrm>
        </p:spPr>
        <p:txBody>
          <a:bodyPr vert="horz">
            <a:normAutofit/>
          </a:bodyPr>
          <a:lstStyle>
            <a:lvl1pPr marL="274273" indent="-274273">
              <a:buFont typeface="Arial" panose="020B0604020202020204" pitchFamily="34" charset="0"/>
              <a:buChar char="•"/>
              <a:defRPr sz="3200">
                <a:solidFill>
                  <a:schemeClr val="tx1"/>
                </a:solidFill>
                <a:latin typeface="Corbel" pitchFamily="34" charset="0"/>
              </a:defRPr>
            </a:lvl1pPr>
            <a:lvl2pPr marL="776151" indent="-257132">
              <a:buClrTx/>
              <a:buFont typeface="Corbel" panose="020B0503020204020204" pitchFamily="34" charset="0"/>
              <a:buChar char="‐"/>
              <a:defRPr sz="2800">
                <a:solidFill>
                  <a:schemeClr val="tx1"/>
                </a:solidFill>
                <a:latin typeface="Corbel" pitchFamily="34" charset="0"/>
              </a:defRPr>
            </a:lvl2pPr>
            <a:lvl3pPr marL="1201529" indent="-341257">
              <a:buFont typeface="Arial" panose="020B0604020202020204" pitchFamily="34" charset="0"/>
              <a:buChar char="•"/>
              <a:defRPr sz="2400">
                <a:solidFill>
                  <a:schemeClr val="tx1"/>
                </a:solidFill>
                <a:latin typeface="Corbel" pitchFamily="34" charset="0"/>
              </a:defRPr>
            </a:lvl3pPr>
            <a:lvl4pPr marL="1596745" indent="-219037">
              <a:buFont typeface="Corbel" panose="020B0503020204020204" pitchFamily="34" charset="0"/>
              <a:buChar char="‐"/>
              <a:defRPr sz="2400">
                <a:solidFill>
                  <a:schemeClr val="tx1"/>
                </a:solidFill>
                <a:latin typeface="Corbel" pitchFamily="34" charset="0"/>
              </a:defRPr>
            </a:lvl4pPr>
            <a:lvl5pPr marL="2060211" indent="-231737">
              <a:buClrTx/>
              <a:buFont typeface="Corbel" panose="020B0503020204020204" pitchFamily="34" charset="0"/>
              <a:buChar char="»"/>
              <a:defRPr sz="2000">
                <a:solidFill>
                  <a:schemeClr val="tx1"/>
                </a:solidFill>
                <a:latin typeface="Corbel" pitchFamily="34" charset="0"/>
              </a:defRPr>
            </a:lvl5pPr>
          </a:lstStyle>
          <a:p>
            <a:pPr lvl="0" eaLnBrk="1" latinLnBrk="0" hangingPunct="1"/>
            <a:r>
              <a:rPr lang="en-US" dirty="0"/>
              <a:t>Click to edit Master text styles</a:t>
            </a:r>
          </a:p>
          <a:p>
            <a:pPr lvl="1" eaLnBrk="1" latinLnBrk="0" hangingPunct="1"/>
            <a:r>
              <a:rPr lang="en-US" dirty="0"/>
              <a:t> 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ext Placeholder 6"/>
          <p:cNvSpPr>
            <a:spLocks noGrp="1"/>
          </p:cNvSpPr>
          <p:nvPr>
            <p:ph type="body" sz="quarter" idx="13"/>
          </p:nvPr>
        </p:nvSpPr>
        <p:spPr>
          <a:xfrm>
            <a:off x="7823200" y="6248400"/>
            <a:ext cx="3962400" cy="457200"/>
          </a:xfrm>
        </p:spPr>
        <p:txBody>
          <a:bodyPr>
            <a:normAutofit/>
          </a:bodyPr>
          <a:lstStyle>
            <a:lvl1pPr marL="0" indent="0">
              <a:buNone/>
              <a:defRPr sz="1467">
                <a:latin typeface="Corbel" panose="020B0503020204020204" pitchFamily="34" charset="0"/>
              </a:defRPr>
            </a:lvl1pPr>
          </a:lstStyle>
          <a:p>
            <a:pPr lvl="0"/>
            <a:endParaRPr lang="en-US" dirty="0"/>
          </a:p>
        </p:txBody>
      </p:sp>
    </p:spTree>
    <p:extLst>
      <p:ext uri="{BB962C8B-B14F-4D97-AF65-F5344CB8AC3E}">
        <p14:creationId xmlns:p14="http://schemas.microsoft.com/office/powerpoint/2010/main" val="4210659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Leadership 1ppl">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655320" y="1036401"/>
            <a:ext cx="10881360" cy="68021"/>
          </a:xfrm>
          <a:prstGeom prst="rect">
            <a:avLst/>
          </a:prstGeom>
        </p:spPr>
      </p:pic>
      <p:sp>
        <p:nvSpPr>
          <p:cNvPr id="10" name="Content Placeholder 2"/>
          <p:cNvSpPr>
            <a:spLocks noGrp="1"/>
          </p:cNvSpPr>
          <p:nvPr>
            <p:ph sz="half" idx="10" hasCustomPrompt="1"/>
          </p:nvPr>
        </p:nvSpPr>
        <p:spPr>
          <a:xfrm>
            <a:off x="2508557" y="1375986"/>
            <a:ext cx="1078887" cy="1324651"/>
          </a:xfrm>
        </p:spPr>
        <p:txBody>
          <a:bodyPr/>
          <a:lstStyle>
            <a:lvl1pPr marL="0" indent="0">
              <a:buNone/>
              <a:defRPr sz="2400">
                <a:solidFill>
                  <a:srgbClr val="203864"/>
                </a:solidFill>
              </a:defRPr>
            </a:lvl1pPr>
          </a:lstStyle>
          <a:p>
            <a:pPr lvl="0"/>
            <a:r>
              <a:rPr lang="en-US" dirty="0"/>
              <a:t>Image</a:t>
            </a:r>
          </a:p>
        </p:txBody>
      </p:sp>
      <p:sp>
        <p:nvSpPr>
          <p:cNvPr id="14" name="Text Placeholder 21"/>
          <p:cNvSpPr>
            <a:spLocks noGrp="1"/>
          </p:cNvSpPr>
          <p:nvPr>
            <p:ph type="body" sz="quarter" idx="12"/>
          </p:nvPr>
        </p:nvSpPr>
        <p:spPr>
          <a:xfrm>
            <a:off x="1376363"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5" name="Text Placeholder 21"/>
          <p:cNvSpPr>
            <a:spLocks noGrp="1"/>
          </p:cNvSpPr>
          <p:nvPr>
            <p:ph type="body" sz="quarter" idx="14"/>
          </p:nvPr>
        </p:nvSpPr>
        <p:spPr>
          <a:xfrm>
            <a:off x="655320" y="3607405"/>
            <a:ext cx="4773930" cy="33337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6"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 name="Slide Number Placeholder 1">
            <a:extLst>
              <a:ext uri="{FF2B5EF4-FFF2-40B4-BE49-F238E27FC236}">
                <a16:creationId xmlns:a16="http://schemas.microsoft.com/office/drawing/2014/main" id="{C92C00E9-65F3-4D50-A45C-E3394D67F14D}"/>
              </a:ext>
            </a:extLst>
          </p:cNvPr>
          <p:cNvSpPr>
            <a:spLocks noGrp="1"/>
          </p:cNvSpPr>
          <p:nvPr>
            <p:ph type="sldNum" sz="quarter" idx="17"/>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3210995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p:nvPr>
        </p:nvSpPr>
        <p:spPr>
          <a:xfrm>
            <a:off x="719667" y="1604435"/>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450080" y="6605285"/>
            <a:ext cx="1368965"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509907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solidFill>
                  <a:srgbClr val="FFFFFF"/>
                </a:solidFill>
              </a:rPr>
              <a:pPr/>
              <a:t>‹#›</a:t>
            </a:fld>
            <a:endParaRPr lang="en-US" dirty="0">
              <a:solidFill>
                <a:srgbClr val="FFFFFF"/>
              </a:solidFill>
            </a:endParaRPr>
          </a:p>
        </p:txBody>
      </p:sp>
      <p:sp>
        <p:nvSpPr>
          <p:cNvPr id="7" name="Text Placeholder 2">
            <a:extLst>
              <a:ext uri="{FF2B5EF4-FFF2-40B4-BE49-F238E27FC236}">
                <a16:creationId xmlns:a16="http://schemas.microsoft.com/office/drawing/2014/main" id="{8E976BD2-BC06-9643-BD7F-88AF2672515E}"/>
              </a:ext>
            </a:extLst>
          </p:cNvPr>
          <p:cNvSpPr>
            <a:spLocks noGrp="1"/>
          </p:cNvSpPr>
          <p:nvPr>
            <p:ph type="body" sz="quarter" idx="10"/>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Tree>
    <p:extLst>
      <p:ext uri="{BB962C8B-B14F-4D97-AF65-F5344CB8AC3E}">
        <p14:creationId xmlns:p14="http://schemas.microsoft.com/office/powerpoint/2010/main" val="296323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lvl1pPr>
              <a:defRPr>
                <a:solidFill>
                  <a:srgbClr val="000000"/>
                </a:solidFill>
              </a:defRPr>
            </a:lvl1pPr>
          </a:lstStyle>
          <a:p>
            <a:r>
              <a:rPr lang="en-US" dirty="0"/>
              <a:t>Click to edit Master title style</a:t>
            </a:r>
            <a:endParaRPr lang="en-GB" dirty="0"/>
          </a:p>
        </p:txBody>
      </p:sp>
      <p:sp>
        <p:nvSpPr>
          <p:cNvPr id="14" name="Text Placeholder 13"/>
          <p:cNvSpPr>
            <a:spLocks noGrp="1"/>
          </p:cNvSpPr>
          <p:nvPr>
            <p:ph type="body" sz="quarter" idx="13" hasCustomPrompt="1"/>
          </p:nvPr>
        </p:nvSpPr>
        <p:spPr>
          <a:xfrm>
            <a:off x="529168" y="6311905"/>
            <a:ext cx="5465232" cy="390525"/>
          </a:xfrm>
        </p:spPr>
        <p:txBody>
          <a:bodyPr lIns="0" tIns="0" rIns="0" bIns="0" anchor="b">
            <a:noAutofit/>
          </a:bodyPr>
          <a:lstStyle>
            <a:lvl1pPr marL="0" indent="0" algn="l">
              <a:spcBef>
                <a:spcPts val="0"/>
              </a:spcBef>
              <a:spcAft>
                <a:spcPts val="0"/>
              </a:spcAft>
              <a:buNone/>
              <a:defRPr sz="1000" b="0">
                <a:solidFill>
                  <a:srgbClr val="000000"/>
                </a:solidFill>
                <a:latin typeface="+mn-lt"/>
              </a:defRPr>
            </a:lvl1pPr>
          </a:lstStyle>
          <a:p>
            <a:pPr lvl="0"/>
            <a:r>
              <a:rPr lang="en-US" dirty="0"/>
              <a:t>Footnotes</a:t>
            </a:r>
            <a:endParaRPr lang="en-GB" dirty="0"/>
          </a:p>
        </p:txBody>
      </p:sp>
      <p:sp>
        <p:nvSpPr>
          <p:cNvPr id="6" name="Text Placeholder 13"/>
          <p:cNvSpPr>
            <a:spLocks noGrp="1"/>
          </p:cNvSpPr>
          <p:nvPr>
            <p:ph type="body" sz="quarter" idx="14" hasCustomPrompt="1"/>
          </p:nvPr>
        </p:nvSpPr>
        <p:spPr>
          <a:xfrm>
            <a:off x="6197601" y="6311905"/>
            <a:ext cx="5465232" cy="390525"/>
          </a:xfrm>
        </p:spPr>
        <p:txBody>
          <a:bodyPr lIns="0" tIns="0" rIns="0" bIns="0" anchor="b">
            <a:noAutofit/>
          </a:bodyPr>
          <a:lstStyle>
            <a:lvl1pPr marL="0" indent="0" algn="r">
              <a:spcBef>
                <a:spcPts val="0"/>
              </a:spcBef>
              <a:spcAft>
                <a:spcPts val="0"/>
              </a:spcAft>
              <a:buNone/>
              <a:defRPr sz="1000" b="0">
                <a:solidFill>
                  <a:srgbClr val="000000"/>
                </a:solidFill>
                <a:latin typeface="+mn-lt"/>
              </a:defRPr>
            </a:lvl1pPr>
          </a:lstStyle>
          <a:p>
            <a:pPr lvl="0"/>
            <a:r>
              <a:rPr lang="en-US" dirty="0"/>
              <a:t>References</a:t>
            </a:r>
            <a:endParaRPr lang="en-GB" dirty="0"/>
          </a:p>
        </p:txBody>
      </p:sp>
    </p:spTree>
    <p:extLst>
      <p:ext uri="{BB962C8B-B14F-4D97-AF65-F5344CB8AC3E}">
        <p14:creationId xmlns:p14="http://schemas.microsoft.com/office/powerpoint/2010/main" val="2620978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484723" y="6"/>
            <a:ext cx="205316" cy="1691217"/>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5" name="Rectangle 4"/>
          <p:cNvSpPr/>
          <p:nvPr/>
        </p:nvSpPr>
        <p:spPr>
          <a:xfrm>
            <a:off x="484723" y="1691219"/>
            <a:ext cx="205316" cy="1805516"/>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6" name="Rectangle 5"/>
          <p:cNvSpPr/>
          <p:nvPr/>
        </p:nvSpPr>
        <p:spPr>
          <a:xfrm>
            <a:off x="484723" y="3496733"/>
            <a:ext cx="205316" cy="254846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7" name="Rectangle 6"/>
          <p:cNvSpPr/>
          <p:nvPr/>
        </p:nvSpPr>
        <p:spPr>
          <a:xfrm>
            <a:off x="8521701" y="6252639"/>
            <a:ext cx="3088217" cy="6053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pic>
        <p:nvPicPr>
          <p:cNvPr id="8" name="Picture 13"/>
          <p:cNvPicPr>
            <a:picLocks noChangeAspect="1"/>
          </p:cNvPicPr>
          <p:nvPr/>
        </p:nvPicPr>
        <p:blipFill>
          <a:blip r:embed="rId2"/>
          <a:srcRect/>
          <a:stretch>
            <a:fillRect/>
          </a:stretch>
        </p:blipFill>
        <p:spPr bwMode="auto">
          <a:xfrm>
            <a:off x="484729" y="459319"/>
            <a:ext cx="4652433" cy="1703916"/>
          </a:xfrm>
          <a:prstGeom prst="rect">
            <a:avLst/>
          </a:prstGeom>
          <a:noFill/>
          <a:ln w="9525">
            <a:noFill/>
            <a:miter lim="800000"/>
            <a:headEnd/>
            <a:tailEnd/>
          </a:ln>
        </p:spPr>
      </p:pic>
      <p:sp>
        <p:nvSpPr>
          <p:cNvPr id="2" name="Title 1"/>
          <p:cNvSpPr>
            <a:spLocks noGrp="1"/>
          </p:cNvSpPr>
          <p:nvPr>
            <p:ph type="ctrTitle"/>
          </p:nvPr>
        </p:nvSpPr>
        <p:spPr>
          <a:xfrm>
            <a:off x="1945895" y="2194902"/>
            <a:ext cx="9266239" cy="1470025"/>
          </a:xfrm>
        </p:spPr>
        <p:txBody>
          <a:bodyPr>
            <a:normAutofit/>
          </a:bodyPr>
          <a:lstStyle>
            <a:lvl1pPr algn="l">
              <a:defRPr sz="4000" b="1" i="0">
                <a:latin typeface="+mj-lt"/>
                <a:cs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946147" y="4292605"/>
            <a:ext cx="9265987" cy="1752601"/>
          </a:xfrm>
        </p:spPr>
        <p:txBody>
          <a:bodyPr>
            <a:normAutofit/>
          </a:bodyPr>
          <a:lstStyle>
            <a:lvl1pPr marL="0" indent="0" algn="l">
              <a:buNone/>
              <a:defRPr sz="1800" b="0" i="0">
                <a:solidFill>
                  <a:srgbClr val="000000"/>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2517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5" name="Rectangle 4"/>
          <p:cNvSpPr/>
          <p:nvPr/>
        </p:nvSpPr>
        <p:spPr>
          <a:xfrm>
            <a:off x="484723" y="971557"/>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6" name="Rectangle 5"/>
          <p:cNvSpPr/>
          <p:nvPr/>
        </p:nvSpPr>
        <p:spPr>
          <a:xfrm>
            <a:off x="484723"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2" name="Title 1"/>
          <p:cNvSpPr>
            <a:spLocks noGrp="1"/>
          </p:cNvSpPr>
          <p:nvPr>
            <p:ph type="title"/>
          </p:nvPr>
        </p:nvSpPr>
        <p:spPr>
          <a:xfrm>
            <a:off x="1020851" y="297663"/>
            <a:ext cx="10239828" cy="782663"/>
          </a:xfrm>
        </p:spPr>
        <p:txBody>
          <a:bodyPr/>
          <a:lstStyle>
            <a:lvl1pPr algn="l">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1020851" y="1202969"/>
            <a:ext cx="1023982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149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6" name="Rectangle 5"/>
          <p:cNvSpPr/>
          <p:nvPr/>
        </p:nvSpPr>
        <p:spPr>
          <a:xfrm>
            <a:off x="484723" y="971557"/>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7" name="Rectangle 6"/>
          <p:cNvSpPr/>
          <p:nvPr/>
        </p:nvSpPr>
        <p:spPr>
          <a:xfrm>
            <a:off x="484723"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2" name="Title 1"/>
          <p:cNvSpPr>
            <a:spLocks noGrp="1"/>
          </p:cNvSpPr>
          <p:nvPr>
            <p:ph type="title"/>
          </p:nvPr>
        </p:nvSpPr>
        <p:spPr>
          <a:xfrm>
            <a:off x="1013578" y="330706"/>
            <a:ext cx="10198707" cy="751937"/>
          </a:xfrm>
        </p:spPr>
        <p:txBody>
          <a:bodyPr/>
          <a:lstStyle>
            <a:lvl1pPr>
              <a:defRPr>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1013579" y="1223453"/>
            <a:ext cx="494937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23453"/>
            <a:ext cx="501468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8255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3907" y="256040"/>
            <a:ext cx="10196285" cy="811232"/>
          </a:xfrm>
        </p:spPr>
        <p:txBody>
          <a:bodyPr/>
          <a:lstStyle>
            <a:lvl1pPr>
              <a:defRPr>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1003907" y="1429009"/>
            <a:ext cx="4992611"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03907" y="2068769"/>
            <a:ext cx="499261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9009"/>
            <a:ext cx="5006824"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769"/>
            <a:ext cx="500682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060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43381"/>
            <a:ext cx="10196285" cy="948411"/>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533048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209221"/>
            <a:ext cx="10196285" cy="1859783"/>
          </a:xfrm>
        </p:spPr>
        <p:txBody>
          <a:bodyPr anchor="t">
            <a:no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479241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402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36545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152981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205291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3913">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98299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3913">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p:txBody>
          <a:bodyPr/>
          <a:lstStyle>
            <a:lvl1pPr>
              <a:defRPr sz="3200">
                <a:solidFill>
                  <a:srgbClr val="433F3F"/>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2" y="1365252"/>
            <a:ext cx="11459633" cy="4986867"/>
          </a:xfrm>
        </p:spPr>
        <p:txBody>
          <a:bodyPr/>
          <a:lstStyle>
            <a:lvl1pPr marL="228594" indent="-228594">
              <a:spcBef>
                <a:spcPts val="1200"/>
              </a:spcBef>
              <a:buClr>
                <a:schemeClr val="tx1"/>
              </a:buClr>
              <a:defRPr sz="2400">
                <a:solidFill>
                  <a:srgbClr val="433F3F"/>
                </a:solidFill>
              </a:defRPr>
            </a:lvl1pPr>
            <a:lvl3pPr>
              <a:buClr>
                <a:schemeClr val="tx1"/>
              </a:buClr>
              <a:defRPr sz="2000">
                <a:solidFill>
                  <a:srgbClr val="433F3F"/>
                </a:solidFill>
              </a:defRPr>
            </a:lvl3pPr>
            <a:lvl4pPr marL="685783">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9" y="1"/>
            <a:ext cx="2905913" cy="256545"/>
          </a:xfrm>
          <a:prstGeom prst="rect">
            <a:avLst/>
          </a:prstGeom>
          <a:noFill/>
        </p:spPr>
        <p:txBody>
          <a:bodyPr wrap="square" rtlCol="0">
            <a:spAutoFit/>
          </a:bodyPr>
          <a:lstStyle/>
          <a:p>
            <a:pPr marL="0" marR="0" lvl="0" indent="0" algn="r" defTabSz="1218864" rtl="0" eaLnBrk="1" fontAlgn="auto" latinLnBrk="0" hangingPunct="1">
              <a:lnSpc>
                <a:spcPct val="100000"/>
              </a:lnSpc>
              <a:spcBef>
                <a:spcPts val="0"/>
              </a:spcBef>
              <a:spcAft>
                <a:spcPts val="0"/>
              </a:spcAft>
              <a:buClrTx/>
              <a:buSzTx/>
              <a:buFontTx/>
              <a:buNone/>
              <a:tabLst/>
              <a:defRPr/>
            </a:pPr>
            <a:r>
              <a:rPr lang="en-US" sz="1067" dirty="0">
                <a:solidFill>
                  <a:srgbClr val="433F3F"/>
                </a:solidFill>
              </a:rPr>
              <a:t>CheckMate 901</a:t>
            </a:r>
          </a:p>
        </p:txBody>
      </p:sp>
    </p:spTree>
    <p:extLst>
      <p:ext uri="{BB962C8B-B14F-4D97-AF65-F5344CB8AC3E}">
        <p14:creationId xmlns:p14="http://schemas.microsoft.com/office/powerpoint/2010/main" val="4134242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1629" y="1122363"/>
            <a:ext cx="9608742"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291629" y="3602038"/>
            <a:ext cx="960874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34ED7CB-E35F-9C48-BAF1-8AA8EEFEFD1A}"/>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2615611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1_Title Slide-No Presenter">
    <p:spTree>
      <p:nvGrpSpPr>
        <p:cNvPr id="1" name=""/>
        <p:cNvGrpSpPr/>
        <p:nvPr/>
      </p:nvGrpSpPr>
      <p:grpSpPr>
        <a:xfrm>
          <a:off x="0" y="0"/>
          <a:ext cx="0" cy="0"/>
          <a:chOff x="0" y="0"/>
          <a:chExt cx="0" cy="0"/>
        </a:xfrm>
      </p:grpSpPr>
      <p:sp>
        <p:nvSpPr>
          <p:cNvPr id="2" name="Title 1"/>
          <p:cNvSpPr>
            <a:spLocks noGrp="1"/>
          </p:cNvSpPr>
          <p:nvPr>
            <p:ph type="ctrTitle"/>
          </p:nvPr>
        </p:nvSpPr>
        <p:spPr>
          <a:xfrm>
            <a:off x="1291629" y="1122363"/>
            <a:ext cx="9608742"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291629" y="3602038"/>
            <a:ext cx="960874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A40FBCB8-B387-8644-B29D-360E10DB2177}"/>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2209067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92158"/>
            <a:ext cx="10515600" cy="657442"/>
          </a:xfrm>
        </p:spPr>
        <p:txBody>
          <a:bodyPr/>
          <a:lstStyle/>
          <a:p>
            <a:r>
              <a:rPr lang="en-US" dirty="0"/>
              <a:t>Click to edit Master title style</a:t>
            </a:r>
          </a:p>
        </p:txBody>
      </p:sp>
      <p:sp>
        <p:nvSpPr>
          <p:cNvPr id="3" name="Content Placeholder 2"/>
          <p:cNvSpPr>
            <a:spLocks noGrp="1"/>
          </p:cNvSpPr>
          <p:nvPr>
            <p:ph idx="1"/>
          </p:nvPr>
        </p:nvSpPr>
        <p:spPr>
          <a:xfrm>
            <a:off x="838200" y="1522597"/>
            <a:ext cx="10515600" cy="4264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7DC35CA-FFC9-9D4D-BD5B-70F18E22CEA0}"/>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228399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mall body">
    <p:spTree>
      <p:nvGrpSpPr>
        <p:cNvPr id="1" name=""/>
        <p:cNvGrpSpPr/>
        <p:nvPr/>
      </p:nvGrpSpPr>
      <p:grpSpPr>
        <a:xfrm>
          <a:off x="0" y="0"/>
          <a:ext cx="0" cy="0"/>
          <a:chOff x="0" y="0"/>
          <a:chExt cx="0" cy="0"/>
        </a:xfrm>
      </p:grpSpPr>
      <p:sp>
        <p:nvSpPr>
          <p:cNvPr id="4" name="Title 1"/>
          <p:cNvSpPr>
            <a:spLocks noGrp="1"/>
          </p:cNvSpPr>
          <p:nvPr>
            <p:ph type="title"/>
          </p:nvPr>
        </p:nvSpPr>
        <p:spPr>
          <a:xfrm>
            <a:off x="360790" y="492157"/>
            <a:ext cx="11470420" cy="657442"/>
          </a:xfrm>
        </p:spPr>
        <p:txBody>
          <a:bodyPr/>
          <a:lstStyle/>
          <a:p>
            <a:r>
              <a:rPr lang="en-US" dirty="0"/>
              <a:t>Click to edit Master title style</a:t>
            </a:r>
          </a:p>
        </p:txBody>
      </p:sp>
      <p:sp>
        <p:nvSpPr>
          <p:cNvPr id="5" name="Content Placeholder 2"/>
          <p:cNvSpPr>
            <a:spLocks noGrp="1"/>
          </p:cNvSpPr>
          <p:nvPr>
            <p:ph idx="1"/>
          </p:nvPr>
        </p:nvSpPr>
        <p:spPr>
          <a:xfrm>
            <a:off x="360790" y="1522597"/>
            <a:ext cx="11470420" cy="4264592"/>
          </a:xfrm>
        </p:spPr>
        <p:txBody>
          <a:bodyPr>
            <a:normAutofit/>
          </a:bodyPr>
          <a:lstStyle>
            <a:lvl1pPr>
              <a:lnSpc>
                <a:spcPct val="100000"/>
              </a:lnSpc>
              <a:defRPr sz="20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BB31FEA8-A643-D043-9FCF-E682BF8B1B32}"/>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2316414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346359" y="492158"/>
            <a:ext cx="11007441" cy="657442"/>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3A8DDA48-6780-FF49-A170-2B322CF1C3A9}"/>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214293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4728" y="1544245"/>
            <a:ext cx="6128544" cy="4242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98728" y="1544245"/>
            <a:ext cx="6128544" cy="4242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364728" y="492158"/>
            <a:ext cx="11462544" cy="657442"/>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9B07E314-990D-7347-9DEB-0BD09106D79A}"/>
              </a:ext>
            </a:extLst>
          </p:cNvPr>
          <p:cNvSpPr>
            <a:spLocks noGrp="1"/>
          </p:cNvSpPr>
          <p:nvPr>
            <p:ph type="ftr" sz="quarter" idx="10"/>
          </p:nvPr>
        </p:nvSpPr>
        <p:spPr/>
        <p:txBody>
          <a:bodyPr/>
          <a:lstStyle/>
          <a:p>
            <a:r>
              <a:rPr lang="en-US" dirty="0"/>
              <a:t>PRESENTED BY:</a:t>
            </a:r>
            <a:r>
              <a:rPr lang="en-US" sz="1400" b="0" dirty="0"/>
              <a:t> Insert Name  </a:t>
            </a:r>
          </a:p>
        </p:txBody>
      </p:sp>
    </p:spTree>
    <p:extLst>
      <p:ext uri="{BB962C8B-B14F-4D97-AF65-F5344CB8AC3E}">
        <p14:creationId xmlns:p14="http://schemas.microsoft.com/office/powerpoint/2010/main" val="149513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AFF9711-F2C9-884A-9AC3-9C84FD278C02}"/>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133328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1BCA6F-555F-BD4A-88E5-30D267622B34}"/>
              </a:ext>
            </a:extLst>
          </p:cNvPr>
          <p:cNvSpPr>
            <a:spLocks noGrp="1"/>
          </p:cNvSpPr>
          <p:nvPr>
            <p:ph type="ftr" sz="quarter" idx="10"/>
          </p:nvPr>
        </p:nvSpPr>
        <p:spPr/>
        <p:txBody>
          <a:bodyPr/>
          <a:lstStyle/>
          <a:p>
            <a:r>
              <a:rPr lang="en-US" dirty="0"/>
              <a:t>PRESENTED BY:</a:t>
            </a:r>
            <a:r>
              <a:rPr lang="en-US" sz="1400" b="0" dirty="0"/>
              <a:t> Insert Name  </a:t>
            </a:r>
          </a:p>
        </p:txBody>
      </p:sp>
    </p:spTree>
    <p:extLst>
      <p:ext uri="{BB962C8B-B14F-4D97-AF65-F5344CB8AC3E}">
        <p14:creationId xmlns:p14="http://schemas.microsoft.com/office/powerpoint/2010/main" val="176383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0"/>
            <a:ext cx="12204192" cy="3779520"/>
          </a:xfrm>
          <a:solidFill>
            <a:schemeClr val="bg1">
              <a:lumMod val="75000"/>
            </a:schemeClr>
          </a:solidFill>
          <a:effectLst/>
        </p:spPr>
        <p:txBody>
          <a:bodyPr anchor="ctr" anchorCtr="1">
            <a:noAutofit/>
          </a:bodyPr>
          <a:lstStyle>
            <a:lvl1pPr>
              <a:defRPr sz="1800"/>
            </a:lvl1pPr>
          </a:lstStyle>
          <a:p>
            <a:r>
              <a:rPr lang="en-US" dirty="0"/>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endParaRPr lang="en-US" sz="1400"/>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451"/>
              </a:spcBef>
              <a:buNone/>
              <a:defRPr sz="1400" b="0">
                <a:solidFill>
                  <a:schemeClr val="accent6"/>
                </a:solidFill>
                <a:latin typeface="+mj-lt"/>
                <a:cs typeface="Arial" pitchFamily="34" charset="0"/>
              </a:defRPr>
            </a:lvl1pPr>
            <a:lvl2pPr marL="342875"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2"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dirty="0"/>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00"/>
              </a:spcAft>
              <a:buNone/>
              <a:defRPr sz="1300" b="1">
                <a:solidFill>
                  <a:schemeClr val="tx1"/>
                </a:solidFill>
                <a:latin typeface="+mj-lt"/>
                <a:cs typeface="Arial" pitchFamily="34" charset="0"/>
              </a:defRPr>
            </a:lvl1pPr>
            <a:lvl2pPr marL="0" indent="0">
              <a:lnSpc>
                <a:spcPct val="100000"/>
              </a:lnSpc>
              <a:spcBef>
                <a:spcPts val="0"/>
              </a:spcBef>
              <a:spcAft>
                <a:spcPts val="0"/>
              </a:spcAft>
              <a:buNone/>
              <a:defRPr sz="1200">
                <a:solidFill>
                  <a:schemeClr val="accent6"/>
                </a:solidFill>
                <a:latin typeface="+mj-lt"/>
                <a:cs typeface="Arial" pitchFamily="34" charset="0"/>
              </a:defRPr>
            </a:lvl2pPr>
          </a:lstStyle>
          <a:p>
            <a:pPr lvl="0"/>
            <a:r>
              <a:rPr lang="en-US" dirty="0"/>
              <a:t>Edit Master text styles</a:t>
            </a:r>
          </a:p>
          <a:p>
            <a:pPr lvl="1"/>
            <a:r>
              <a:rPr lang="en-US" dirty="0"/>
              <a:t>Second level</a:t>
            </a:r>
          </a:p>
        </p:txBody>
      </p:sp>
      <p:sp>
        <p:nvSpPr>
          <p:cNvPr id="2" name="Title 1"/>
          <p:cNvSpPr>
            <a:spLocks noGrp="1"/>
          </p:cNvSpPr>
          <p:nvPr>
            <p:ph type="ctrTitle"/>
          </p:nvPr>
        </p:nvSpPr>
        <p:spPr>
          <a:xfrm>
            <a:off x="4023360" y="4023360"/>
            <a:ext cx="7620000" cy="853440"/>
          </a:xfrm>
          <a:effectLst/>
        </p:spPr>
        <p:txBody>
          <a:bodyPr lIns="0" tIns="0" rIns="0" bIns="0" anchor="t" anchorCtr="0">
            <a:noAutofit/>
          </a:bodyPr>
          <a:lstStyle>
            <a:lvl1pPr algn="l">
              <a:lnSpc>
                <a:spcPct val="90000"/>
              </a:lnSpc>
              <a:defRPr sz="2200" b="1">
                <a:latin typeface="+mj-lt"/>
                <a:cs typeface="Arial" pitchFamily="34" charset="0"/>
              </a:defRPr>
            </a:lvl1pPr>
          </a:lstStyle>
          <a:p>
            <a:r>
              <a:rPr lang="en-US" dirty="0"/>
              <a:t>Click to edit Master title style</a:t>
            </a:r>
          </a:p>
        </p:txBody>
      </p: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7"/>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53930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CFA378-AA46-F442-9D96-CE949087E9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 y="-17879"/>
            <a:ext cx="12198096" cy="1380823"/>
          </a:xfrm>
          <a:prstGeom prst="rect">
            <a:avLst/>
          </a:prstGeom>
        </p:spPr>
      </p:pic>
      <p:sp>
        <p:nvSpPr>
          <p:cNvPr id="8" name="TextBox 7">
            <a:extLst>
              <a:ext uri="{FF2B5EF4-FFF2-40B4-BE49-F238E27FC236}">
                <a16:creationId xmlns:a16="http://schemas.microsoft.com/office/drawing/2014/main" id="{5D50E3CF-766A-3049-A86C-231B62D46DCA}"/>
              </a:ext>
            </a:extLst>
          </p:cNvPr>
          <p:cNvSpPr txBox="1"/>
          <p:nvPr userDrawn="1"/>
        </p:nvSpPr>
        <p:spPr>
          <a:xfrm>
            <a:off x="727529" y="349366"/>
            <a:ext cx="6408847" cy="646331"/>
          </a:xfrm>
          <a:prstGeom prst="rect">
            <a:avLst/>
          </a:prstGeom>
          <a:noFill/>
        </p:spPr>
        <p:txBody>
          <a:bodyPr wrap="square" rtlCol="0">
            <a:spAutoFit/>
          </a:bodyPr>
          <a:lstStyle/>
          <a:p>
            <a:r>
              <a:rPr lang="en-US" sz="3600" dirty="0">
                <a:solidFill>
                  <a:schemeClr val="bg1"/>
                </a:solidFill>
              </a:rPr>
              <a:t>CANCER CONSORTIUM</a:t>
            </a:r>
          </a:p>
        </p:txBody>
      </p:sp>
      <p:pic>
        <p:nvPicPr>
          <p:cNvPr id="9" name="Picture 8">
            <a:extLst>
              <a:ext uri="{FF2B5EF4-FFF2-40B4-BE49-F238E27FC236}">
                <a16:creationId xmlns:a16="http://schemas.microsoft.com/office/drawing/2014/main" id="{E72D68A2-0829-BA4C-B0EE-1F6C7A675A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8" y="5660168"/>
            <a:ext cx="12198096" cy="1219810"/>
          </a:xfrm>
          <a:prstGeom prst="rect">
            <a:avLst/>
          </a:prstGeom>
        </p:spPr>
      </p:pic>
      <p:sp>
        <p:nvSpPr>
          <p:cNvPr id="14" name="Title 1"/>
          <p:cNvSpPr>
            <a:spLocks noGrp="1"/>
          </p:cNvSpPr>
          <p:nvPr>
            <p:ph type="title" hasCustomPrompt="1"/>
          </p:nvPr>
        </p:nvSpPr>
        <p:spPr>
          <a:xfrm>
            <a:off x="831851" y="1808855"/>
            <a:ext cx="10515600" cy="1193838"/>
          </a:xfrm>
        </p:spPr>
        <p:txBody>
          <a:bodyPr anchor="ctr" anchorCtr="0">
            <a:normAutofit/>
          </a:bodyPr>
          <a:lstStyle>
            <a:lvl1pPr algn="ctr">
              <a:defRPr sz="3200" b="1" baseline="0">
                <a:solidFill>
                  <a:srgbClr val="203864"/>
                </a:solidFill>
                <a:latin typeface="+mn-lt"/>
              </a:defRPr>
            </a:lvl1pPr>
          </a:lstStyle>
          <a:p>
            <a:r>
              <a:rPr lang="en-US" dirty="0"/>
              <a:t>[Talk Title]</a:t>
            </a:r>
          </a:p>
        </p:txBody>
      </p:sp>
      <p:sp>
        <p:nvSpPr>
          <p:cNvPr id="3" name="Text Placeholder 2"/>
          <p:cNvSpPr>
            <a:spLocks noGrp="1"/>
          </p:cNvSpPr>
          <p:nvPr>
            <p:ph type="body" sz="quarter" idx="10" hasCustomPrompt="1"/>
          </p:nvPr>
        </p:nvSpPr>
        <p:spPr>
          <a:xfrm>
            <a:off x="831851" y="3439078"/>
            <a:ext cx="10515600" cy="2047321"/>
          </a:xfrm>
        </p:spPr>
        <p:txBody>
          <a:bodyPr>
            <a:normAutofit/>
          </a:bodyPr>
          <a:lstStyle>
            <a:lvl1pPr marL="0" indent="0">
              <a:spcBef>
                <a:spcPts val="0"/>
              </a:spcBef>
              <a:buNone/>
              <a:defRPr sz="2400" baseline="0">
                <a:solidFill>
                  <a:srgbClr val="203864"/>
                </a:solidFill>
              </a:defRPr>
            </a:lvl1pPr>
          </a:lstStyle>
          <a:p>
            <a:pPr lvl="0"/>
            <a:r>
              <a:rPr lang="en-US" dirty="0"/>
              <a:t>Program Co-Leaders: 			Name 1</a:t>
            </a:r>
          </a:p>
          <a:p>
            <a:pPr lvl="0"/>
            <a:r>
              <a:rPr lang="en-US" dirty="0"/>
              <a:t>					Name 2</a:t>
            </a:r>
          </a:p>
          <a:p>
            <a:pPr lvl="0"/>
            <a:endParaRPr lang="en-US" dirty="0"/>
          </a:p>
          <a:p>
            <a:pPr lvl="0"/>
            <a:r>
              <a:rPr lang="en-US" dirty="0"/>
              <a:t>Program Associate Leaders: 		Name 1</a:t>
            </a:r>
          </a:p>
          <a:p>
            <a:pPr lvl="0"/>
            <a:r>
              <a:rPr lang="en-US" dirty="0"/>
              <a:t>					Name 2</a:t>
            </a:r>
          </a:p>
        </p:txBody>
      </p:sp>
    </p:spTree>
    <p:extLst>
      <p:ext uri="{BB962C8B-B14F-4D97-AF65-F5344CB8AC3E}">
        <p14:creationId xmlns:p14="http://schemas.microsoft.com/office/powerpoint/2010/main" val="3911674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eadership 2ppl">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cxnSp>
        <p:nvCxnSpPr>
          <p:cNvPr id="5" name="Straight Connector 4"/>
          <p:cNvCxnSpPr/>
          <p:nvPr userDrawn="1"/>
        </p:nvCxnSpPr>
        <p:spPr>
          <a:xfrm>
            <a:off x="6096000" y="1375986"/>
            <a:ext cx="0" cy="4796214"/>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10" hasCustomPrompt="1"/>
          </p:nvPr>
        </p:nvSpPr>
        <p:spPr>
          <a:xfrm>
            <a:off x="2508557" y="1375986"/>
            <a:ext cx="1078887" cy="1324651"/>
          </a:xfrm>
        </p:spPr>
        <p:txBody>
          <a:bodyPr>
            <a:normAutofit/>
          </a:bodyPr>
          <a:lstStyle>
            <a:lvl1pPr marL="0" indent="0">
              <a:buNone/>
              <a:defRPr sz="2400">
                <a:solidFill>
                  <a:srgbClr val="203864"/>
                </a:solidFill>
              </a:defRPr>
            </a:lvl1pPr>
          </a:lstStyle>
          <a:p>
            <a:pPr lvl="0"/>
            <a:r>
              <a:rPr lang="en-US" dirty="0"/>
              <a:t>Image</a:t>
            </a:r>
          </a:p>
        </p:txBody>
      </p:sp>
      <p:sp>
        <p:nvSpPr>
          <p:cNvPr id="12" name="Content Placeholder 2"/>
          <p:cNvSpPr>
            <a:spLocks noGrp="1"/>
          </p:cNvSpPr>
          <p:nvPr>
            <p:ph sz="half" idx="11" hasCustomPrompt="1"/>
          </p:nvPr>
        </p:nvSpPr>
        <p:spPr>
          <a:xfrm>
            <a:off x="8604557" y="1375986"/>
            <a:ext cx="1078887" cy="1324651"/>
          </a:xfrm>
        </p:spPr>
        <p:txBody>
          <a:bodyPr/>
          <a:lstStyle>
            <a:lvl1pPr marL="0" indent="0">
              <a:buNone/>
              <a:defRPr sz="2400">
                <a:solidFill>
                  <a:srgbClr val="203864"/>
                </a:solidFill>
              </a:defRPr>
            </a:lvl1pPr>
          </a:lstStyle>
          <a:p>
            <a:pPr lvl="0"/>
            <a:r>
              <a:rPr lang="en-US" dirty="0"/>
              <a:t>Image</a:t>
            </a:r>
          </a:p>
        </p:txBody>
      </p:sp>
      <p:sp>
        <p:nvSpPr>
          <p:cNvPr id="22" name="Text Placeholder 21"/>
          <p:cNvSpPr>
            <a:spLocks noGrp="1"/>
          </p:cNvSpPr>
          <p:nvPr>
            <p:ph type="body" sz="quarter" idx="12"/>
          </p:nvPr>
        </p:nvSpPr>
        <p:spPr>
          <a:xfrm>
            <a:off x="1376363"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3" name="Text Placeholder 21"/>
          <p:cNvSpPr>
            <a:spLocks noGrp="1"/>
          </p:cNvSpPr>
          <p:nvPr>
            <p:ph type="body" sz="quarter" idx="13"/>
          </p:nvPr>
        </p:nvSpPr>
        <p:spPr>
          <a:xfrm>
            <a:off x="7472364"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6" name="Text Placeholder 21"/>
          <p:cNvSpPr>
            <a:spLocks noGrp="1"/>
          </p:cNvSpPr>
          <p:nvPr>
            <p:ph type="body" sz="quarter" idx="14"/>
          </p:nvPr>
        </p:nvSpPr>
        <p:spPr>
          <a:xfrm>
            <a:off x="655320" y="3607405"/>
            <a:ext cx="4773930" cy="33337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8" name="Text Placeholder 21"/>
          <p:cNvSpPr>
            <a:spLocks noGrp="1"/>
          </p:cNvSpPr>
          <p:nvPr>
            <p:ph type="body" sz="quarter" idx="15"/>
          </p:nvPr>
        </p:nvSpPr>
        <p:spPr>
          <a:xfrm>
            <a:off x="6751319" y="3607404"/>
            <a:ext cx="4773930" cy="33337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9" name="Text Placeholder 21"/>
          <p:cNvSpPr>
            <a:spLocks noGrp="1"/>
          </p:cNvSpPr>
          <p:nvPr>
            <p:ph type="body" sz="quarter" idx="16"/>
          </p:nvPr>
        </p:nvSpPr>
        <p:spPr>
          <a:xfrm>
            <a:off x="0" y="0"/>
            <a:ext cx="12192000" cy="1036401"/>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4014232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eadership 1ppl">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10" name="Content Placeholder 2"/>
          <p:cNvSpPr>
            <a:spLocks noGrp="1"/>
          </p:cNvSpPr>
          <p:nvPr>
            <p:ph sz="half" idx="10" hasCustomPrompt="1"/>
          </p:nvPr>
        </p:nvSpPr>
        <p:spPr>
          <a:xfrm>
            <a:off x="2508557" y="1375986"/>
            <a:ext cx="1078887" cy="1324651"/>
          </a:xfrm>
        </p:spPr>
        <p:txBody>
          <a:bodyPr/>
          <a:lstStyle>
            <a:lvl1pPr marL="0" indent="0">
              <a:buNone/>
              <a:defRPr sz="2400">
                <a:solidFill>
                  <a:srgbClr val="203864"/>
                </a:solidFill>
              </a:defRPr>
            </a:lvl1pPr>
          </a:lstStyle>
          <a:p>
            <a:pPr lvl="0"/>
            <a:r>
              <a:rPr lang="en-US" dirty="0"/>
              <a:t>Image</a:t>
            </a:r>
          </a:p>
        </p:txBody>
      </p:sp>
      <p:sp>
        <p:nvSpPr>
          <p:cNvPr id="14" name="Text Placeholder 21"/>
          <p:cNvSpPr>
            <a:spLocks noGrp="1"/>
          </p:cNvSpPr>
          <p:nvPr>
            <p:ph type="body" sz="quarter" idx="12"/>
          </p:nvPr>
        </p:nvSpPr>
        <p:spPr>
          <a:xfrm>
            <a:off x="1376363"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5" name="Text Placeholder 21"/>
          <p:cNvSpPr>
            <a:spLocks noGrp="1"/>
          </p:cNvSpPr>
          <p:nvPr>
            <p:ph type="body" sz="quarter" idx="14"/>
          </p:nvPr>
        </p:nvSpPr>
        <p:spPr>
          <a:xfrm>
            <a:off x="655320" y="3607405"/>
            <a:ext cx="4773930" cy="33337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6" name="Text Placeholder 21"/>
          <p:cNvSpPr>
            <a:spLocks noGrp="1"/>
          </p:cNvSpPr>
          <p:nvPr>
            <p:ph type="body" sz="quarter" idx="16"/>
          </p:nvPr>
        </p:nvSpPr>
        <p:spPr>
          <a:xfrm>
            <a:off x="0" y="0"/>
            <a:ext cx="12192000" cy="1036401"/>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 name="Slide Number Placeholder 1">
            <a:extLst>
              <a:ext uri="{FF2B5EF4-FFF2-40B4-BE49-F238E27FC236}">
                <a16:creationId xmlns:a16="http://schemas.microsoft.com/office/drawing/2014/main" id="{C92C00E9-65F3-4D50-A45C-E3394D67F14D}"/>
              </a:ext>
            </a:extLst>
          </p:cNvPr>
          <p:cNvSpPr>
            <a:spLocks noGrp="1"/>
          </p:cNvSpPr>
          <p:nvPr>
            <p:ph type="sldNum" sz="quarter" idx="17"/>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299364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eadership 3ppl">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cxnSp>
        <p:nvCxnSpPr>
          <p:cNvPr id="5" name="Straight Connector 4"/>
          <p:cNvCxnSpPr/>
          <p:nvPr userDrawn="1"/>
        </p:nvCxnSpPr>
        <p:spPr>
          <a:xfrm>
            <a:off x="4064000" y="1375986"/>
            <a:ext cx="0" cy="4796214"/>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128000" y="1375986"/>
            <a:ext cx="0" cy="4796214"/>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21" name="Content Placeholder 2"/>
          <p:cNvSpPr>
            <a:spLocks noGrp="1"/>
          </p:cNvSpPr>
          <p:nvPr>
            <p:ph sz="half" idx="10"/>
          </p:nvPr>
        </p:nvSpPr>
        <p:spPr>
          <a:xfrm>
            <a:off x="1517957" y="1375986"/>
            <a:ext cx="1078887" cy="1324651"/>
          </a:xfrm>
        </p:spPr>
        <p:txBody>
          <a:bodyPr>
            <a:normAutofit/>
          </a:bodyPr>
          <a:lstStyle>
            <a:lvl1pPr marL="0" indent="0">
              <a:buNone/>
              <a:defRPr sz="2400">
                <a:solidFill>
                  <a:srgbClr val="203864"/>
                </a:solidFill>
              </a:defRPr>
            </a:lvl1pPr>
          </a:lstStyle>
          <a:p>
            <a:pPr lvl="0"/>
            <a:endParaRPr lang="en-US" dirty="0"/>
          </a:p>
        </p:txBody>
      </p:sp>
      <p:sp>
        <p:nvSpPr>
          <p:cNvPr id="22" name="Content Placeholder 2"/>
          <p:cNvSpPr>
            <a:spLocks noGrp="1"/>
          </p:cNvSpPr>
          <p:nvPr>
            <p:ph sz="half" idx="11"/>
          </p:nvPr>
        </p:nvSpPr>
        <p:spPr>
          <a:xfrm>
            <a:off x="9538007" y="1375986"/>
            <a:ext cx="1078887" cy="1324651"/>
          </a:xfrm>
        </p:spPr>
        <p:txBody>
          <a:bodyPr>
            <a:normAutofit/>
          </a:bodyPr>
          <a:lstStyle>
            <a:lvl1pPr marL="0" indent="0">
              <a:buNone/>
              <a:defRPr sz="2400"/>
            </a:lvl1pPr>
          </a:lstStyle>
          <a:p>
            <a:pPr lvl="0"/>
            <a:endParaRPr lang="en-US" dirty="0"/>
          </a:p>
        </p:txBody>
      </p:sp>
      <p:sp>
        <p:nvSpPr>
          <p:cNvPr id="23" name="Text Placeholder 21"/>
          <p:cNvSpPr>
            <a:spLocks noGrp="1"/>
          </p:cNvSpPr>
          <p:nvPr>
            <p:ph type="body" sz="quarter" idx="12"/>
          </p:nvPr>
        </p:nvSpPr>
        <p:spPr>
          <a:xfrm>
            <a:off x="385763"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4" name="Text Placeholder 21"/>
          <p:cNvSpPr>
            <a:spLocks noGrp="1"/>
          </p:cNvSpPr>
          <p:nvPr>
            <p:ph type="body" sz="quarter" idx="13"/>
          </p:nvPr>
        </p:nvSpPr>
        <p:spPr>
          <a:xfrm>
            <a:off x="8405814"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5" name="Text Placeholder 21"/>
          <p:cNvSpPr>
            <a:spLocks noGrp="1"/>
          </p:cNvSpPr>
          <p:nvPr>
            <p:ph type="body" sz="quarter" idx="14"/>
          </p:nvPr>
        </p:nvSpPr>
        <p:spPr>
          <a:xfrm>
            <a:off x="385762" y="3607405"/>
            <a:ext cx="3343275" cy="267909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7" name="Text Placeholder 21"/>
          <p:cNvSpPr>
            <a:spLocks noGrp="1"/>
          </p:cNvSpPr>
          <p:nvPr>
            <p:ph type="body" sz="quarter" idx="16"/>
          </p:nvPr>
        </p:nvSpPr>
        <p:spPr>
          <a:xfrm>
            <a:off x="0" y="0"/>
            <a:ext cx="12192000" cy="1036401"/>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8" name="Text Placeholder 21"/>
          <p:cNvSpPr>
            <a:spLocks noGrp="1"/>
          </p:cNvSpPr>
          <p:nvPr>
            <p:ph type="body" sz="quarter" idx="17"/>
          </p:nvPr>
        </p:nvSpPr>
        <p:spPr>
          <a:xfrm>
            <a:off x="4449761" y="3607404"/>
            <a:ext cx="3343275" cy="267909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9" name="Text Placeholder 21"/>
          <p:cNvSpPr>
            <a:spLocks noGrp="1"/>
          </p:cNvSpPr>
          <p:nvPr>
            <p:ph type="body" sz="quarter" idx="18"/>
          </p:nvPr>
        </p:nvSpPr>
        <p:spPr>
          <a:xfrm>
            <a:off x="8405812" y="3493105"/>
            <a:ext cx="3343275" cy="267909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30" name="Content Placeholder 2"/>
          <p:cNvSpPr>
            <a:spLocks noGrp="1"/>
          </p:cNvSpPr>
          <p:nvPr>
            <p:ph sz="half" idx="19"/>
          </p:nvPr>
        </p:nvSpPr>
        <p:spPr>
          <a:xfrm>
            <a:off x="5581956" y="1375986"/>
            <a:ext cx="1078887" cy="1324651"/>
          </a:xfrm>
        </p:spPr>
        <p:txBody>
          <a:bodyPr>
            <a:normAutofit/>
          </a:bodyPr>
          <a:lstStyle>
            <a:lvl1pPr marL="0" indent="0">
              <a:buNone/>
              <a:defRPr sz="2400">
                <a:solidFill>
                  <a:srgbClr val="203864"/>
                </a:solidFill>
              </a:defRPr>
            </a:lvl1pPr>
          </a:lstStyle>
          <a:p>
            <a:pPr lvl="0"/>
            <a:endParaRPr lang="en-US" dirty="0"/>
          </a:p>
        </p:txBody>
      </p:sp>
      <p:sp>
        <p:nvSpPr>
          <p:cNvPr id="31" name="Text Placeholder 21"/>
          <p:cNvSpPr>
            <a:spLocks noGrp="1"/>
          </p:cNvSpPr>
          <p:nvPr>
            <p:ph type="body" sz="quarter" idx="20"/>
          </p:nvPr>
        </p:nvSpPr>
        <p:spPr>
          <a:xfrm>
            <a:off x="4449762"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447621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3" name="Text Placeholder 2"/>
          <p:cNvSpPr>
            <a:spLocks noGrp="1"/>
          </p:cNvSpPr>
          <p:nvPr>
            <p:ph type="body" sz="quarter" idx="10"/>
          </p:nvPr>
        </p:nvSpPr>
        <p:spPr>
          <a:xfrm>
            <a:off x="655320" y="1428750"/>
            <a:ext cx="10881359" cy="5029200"/>
          </a:xfrm>
        </p:spPr>
        <p:txBody>
          <a:bodyPr>
            <a:noAutofit/>
          </a:bodyPr>
          <a:lstStyle>
            <a:lvl1pPr marL="228600" indent="-228600">
              <a:buFont typeface="Wingdings" panose="05000000000000000000" pitchFamily="2" charset="2"/>
              <a:buChar char="§"/>
              <a:defRPr sz="2800">
                <a:solidFill>
                  <a:srgbClr val="203864"/>
                </a:solidFill>
                <a:latin typeface="+mn-lt"/>
              </a:defRPr>
            </a:lvl1pPr>
            <a:lvl2pPr marL="685800" indent="-228600">
              <a:buFont typeface="Wingdings" panose="05000000000000000000" pitchFamily="2" charset="2"/>
              <a:buChar char="§"/>
              <a:defRPr sz="2800">
                <a:solidFill>
                  <a:srgbClr val="203864"/>
                </a:solidFill>
                <a:latin typeface="+mn-lt"/>
              </a:defRPr>
            </a:lvl2pPr>
            <a:lvl3pPr marL="1143000" indent="-228600">
              <a:buFont typeface="Wingdings" panose="05000000000000000000" pitchFamily="2" charset="2"/>
              <a:buChar char="§"/>
              <a:defRPr sz="2800">
                <a:solidFill>
                  <a:srgbClr val="203864"/>
                </a:solidFill>
                <a:latin typeface="+mn-lt"/>
              </a:defRPr>
            </a:lvl3pPr>
            <a:lvl4pPr marL="1600200" indent="-228600">
              <a:buFont typeface="Wingdings" panose="05000000000000000000" pitchFamily="2" charset="2"/>
              <a:buChar char="§"/>
              <a:defRPr sz="2800">
                <a:solidFill>
                  <a:srgbClr val="203864"/>
                </a:solidFill>
                <a:latin typeface="+mn-lt"/>
              </a:defRPr>
            </a:lvl4pPr>
            <a:lvl5pPr marL="2057400" indent="-228600">
              <a:buFont typeface="Wingdings" panose="05000000000000000000" pitchFamily="2" charset="2"/>
              <a:buChar char="§"/>
              <a:defRPr sz="2800">
                <a:solidFill>
                  <a:srgbClr val="203864"/>
                </a:solidFill>
                <a:latin typeface="+mn-lt"/>
              </a:defRPr>
            </a:lvl5pPr>
          </a:lstStyle>
          <a:p>
            <a:pPr lvl="0"/>
            <a:r>
              <a:rPr lang="en-US" dirty="0"/>
              <a:t>Edit Master text styles</a:t>
            </a:r>
          </a:p>
        </p:txBody>
      </p:sp>
      <p:sp>
        <p:nvSpPr>
          <p:cNvPr id="7" name="Text Placeholder 21"/>
          <p:cNvSpPr>
            <a:spLocks noGrp="1"/>
          </p:cNvSpPr>
          <p:nvPr>
            <p:ph type="body" sz="quarter" idx="16"/>
          </p:nvPr>
        </p:nvSpPr>
        <p:spPr>
          <a:xfrm>
            <a:off x="0" y="0"/>
            <a:ext cx="12192000" cy="1036401"/>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2659704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3" name="Text Placeholder 2"/>
          <p:cNvSpPr>
            <a:spLocks noGrp="1"/>
          </p:cNvSpPr>
          <p:nvPr>
            <p:ph type="body" sz="quarter" idx="10"/>
          </p:nvPr>
        </p:nvSpPr>
        <p:spPr>
          <a:xfrm>
            <a:off x="655320" y="2362200"/>
            <a:ext cx="10881359" cy="4095750"/>
          </a:xfrm>
        </p:spPr>
        <p:txBody>
          <a:bodyPr>
            <a:noAutofit/>
          </a:bodyPr>
          <a:lstStyle>
            <a:lvl1pPr marL="228600" indent="-228600">
              <a:buFont typeface="Wingdings" panose="05000000000000000000" pitchFamily="2" charset="2"/>
              <a:buChar char="§"/>
              <a:defRPr sz="2800">
                <a:solidFill>
                  <a:srgbClr val="203864"/>
                </a:solidFill>
                <a:latin typeface="+mn-lt"/>
              </a:defRPr>
            </a:lvl1pPr>
            <a:lvl2pPr marL="685800" indent="-228600">
              <a:buFont typeface="Wingdings" panose="05000000000000000000" pitchFamily="2" charset="2"/>
              <a:buChar char="§"/>
              <a:defRPr sz="2800">
                <a:solidFill>
                  <a:srgbClr val="203864"/>
                </a:solidFill>
                <a:latin typeface="+mn-lt"/>
              </a:defRPr>
            </a:lvl2pPr>
            <a:lvl3pPr marL="1143000" indent="-228600">
              <a:buFont typeface="Wingdings" panose="05000000000000000000" pitchFamily="2" charset="2"/>
              <a:buChar char="§"/>
              <a:defRPr sz="2800">
                <a:solidFill>
                  <a:srgbClr val="203864"/>
                </a:solidFill>
                <a:latin typeface="+mn-lt"/>
              </a:defRPr>
            </a:lvl3pPr>
            <a:lvl4pPr marL="1600200" indent="-228600">
              <a:buFont typeface="Wingdings" panose="05000000000000000000" pitchFamily="2" charset="2"/>
              <a:buChar char="§"/>
              <a:defRPr sz="2800">
                <a:solidFill>
                  <a:srgbClr val="203864"/>
                </a:solidFill>
                <a:latin typeface="+mn-lt"/>
              </a:defRPr>
            </a:lvl4pPr>
            <a:lvl5pPr marL="2057400" indent="-228600">
              <a:buFont typeface="Wingdings" panose="05000000000000000000" pitchFamily="2" charset="2"/>
              <a:buChar char="§"/>
              <a:defRPr sz="2800">
                <a:solidFill>
                  <a:srgbClr val="203864"/>
                </a:solidFill>
                <a:latin typeface="+mn-lt"/>
              </a:defRPr>
            </a:lvl5pPr>
          </a:lstStyle>
          <a:p>
            <a:pPr lvl="0"/>
            <a:r>
              <a:rPr lang="en-US" dirty="0"/>
              <a:t>Edit Master text styles</a:t>
            </a:r>
          </a:p>
        </p:txBody>
      </p:sp>
      <p:sp>
        <p:nvSpPr>
          <p:cNvPr id="7" name="Text Placeholder 21"/>
          <p:cNvSpPr>
            <a:spLocks noGrp="1"/>
          </p:cNvSpPr>
          <p:nvPr>
            <p:ph type="body" sz="quarter" idx="16"/>
          </p:nvPr>
        </p:nvSpPr>
        <p:spPr>
          <a:xfrm>
            <a:off x="0" y="0"/>
            <a:ext cx="12192000" cy="1036401"/>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4" name="Text Placeholder 3"/>
          <p:cNvSpPr>
            <a:spLocks noGrp="1"/>
          </p:cNvSpPr>
          <p:nvPr>
            <p:ph type="body" sz="quarter" idx="17"/>
          </p:nvPr>
        </p:nvSpPr>
        <p:spPr>
          <a:xfrm>
            <a:off x="655319" y="1219200"/>
            <a:ext cx="10881359" cy="1000125"/>
          </a:xfrm>
          <a:solidFill>
            <a:schemeClr val="bg1">
              <a:lumMod val="85000"/>
            </a:schemeClr>
          </a:solidFill>
        </p:spPr>
        <p:txBody>
          <a:bodyPr anchor="ctr">
            <a:noAutofit/>
          </a:bodyPr>
          <a:lstStyle>
            <a:lvl1pPr marL="0" indent="0" algn="ctr">
              <a:buNone/>
              <a:defRPr sz="2000">
                <a:solidFill>
                  <a:srgbClr val="203864"/>
                </a:solidFill>
              </a:defRPr>
            </a:lvl1pPr>
            <a:lvl2pPr marL="457200" indent="0" algn="ctr">
              <a:buNone/>
              <a:defRPr sz="2000">
                <a:solidFill>
                  <a:srgbClr val="203864"/>
                </a:solidFill>
              </a:defRPr>
            </a:lvl2pPr>
            <a:lvl3pPr marL="914400" indent="0" algn="ctr">
              <a:buNone/>
              <a:defRPr sz="2000">
                <a:solidFill>
                  <a:srgbClr val="203864"/>
                </a:solidFill>
              </a:defRPr>
            </a:lvl3pPr>
            <a:lvl4pPr marL="1371600" indent="0" algn="ctr">
              <a:buNone/>
              <a:defRPr sz="2000">
                <a:solidFill>
                  <a:srgbClr val="203864"/>
                </a:solidFill>
              </a:defRPr>
            </a:lvl4pPr>
            <a:lvl5pPr marL="1828800" indent="0" algn="ctr">
              <a:buNone/>
              <a:defRPr sz="20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1118586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normAutofit/>
          </a:bodyPr>
          <a:lstStyle>
            <a:lvl1pPr marL="0" indent="0">
              <a:buNone/>
              <a:defRPr sz="2400">
                <a:solidFill>
                  <a:srgbClr val="203864"/>
                </a:solidFill>
              </a:defRPr>
            </a:lvl1pPr>
          </a:lstStyle>
          <a:p>
            <a:pPr lvl="0"/>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marL="0" indent="0">
              <a:buNone/>
              <a:defRPr sz="2400">
                <a:solidFill>
                  <a:srgbClr val="203864"/>
                </a:solidFill>
              </a:defRPr>
            </a:lvl1pPr>
          </a:lstStyle>
          <a:p>
            <a:pPr lvl="0"/>
            <a:endParaRPr lang="en-US" dirty="0"/>
          </a:p>
        </p:txBody>
      </p:sp>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6"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1940858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Research 1">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5" name="Content Placeholder 2"/>
          <p:cNvSpPr>
            <a:spLocks noGrp="1"/>
          </p:cNvSpPr>
          <p:nvPr>
            <p:ph sz="half" idx="1"/>
          </p:nvPr>
        </p:nvSpPr>
        <p:spPr>
          <a:xfrm>
            <a:off x="655320" y="1299894"/>
            <a:ext cx="1078887" cy="1324651"/>
          </a:xfrm>
        </p:spPr>
        <p:txBody>
          <a:bodyPr>
            <a:normAutofit/>
          </a:bodyPr>
          <a:lstStyle>
            <a:lvl1pPr marL="0" indent="0">
              <a:buNone/>
              <a:defRPr sz="2400">
                <a:solidFill>
                  <a:srgbClr val="203864"/>
                </a:solidFill>
              </a:defRPr>
            </a:lvl1pPr>
          </a:lstStyle>
          <a:p>
            <a:pPr lvl="0"/>
            <a:endParaRPr lang="en-US" dirty="0"/>
          </a:p>
        </p:txBody>
      </p:sp>
      <p:sp>
        <p:nvSpPr>
          <p:cNvPr id="6" name="Content Placeholder 3"/>
          <p:cNvSpPr>
            <a:spLocks noGrp="1"/>
          </p:cNvSpPr>
          <p:nvPr>
            <p:ph sz="half" idx="2"/>
          </p:nvPr>
        </p:nvSpPr>
        <p:spPr>
          <a:xfrm>
            <a:off x="2995449" y="1299894"/>
            <a:ext cx="8541232" cy="3944025"/>
          </a:xfrm>
        </p:spPr>
        <p:txBody>
          <a:bodyPr>
            <a:normAutofit/>
          </a:bodyPr>
          <a:lstStyle>
            <a:lvl1pPr marL="0" indent="0">
              <a:buNone/>
              <a:defRPr sz="2400">
                <a:solidFill>
                  <a:srgbClr val="203864"/>
                </a:solidFill>
              </a:defRPr>
            </a:lvl1pPr>
          </a:lstStyle>
          <a:p>
            <a:pPr lvl="0"/>
            <a:endParaRPr lang="en-US" dirty="0"/>
          </a:p>
        </p:txBody>
      </p:sp>
      <p:sp>
        <p:nvSpPr>
          <p:cNvPr id="7" name="Content Placeholder 2"/>
          <p:cNvSpPr>
            <a:spLocks noGrp="1"/>
          </p:cNvSpPr>
          <p:nvPr>
            <p:ph sz="half" idx="10"/>
          </p:nvPr>
        </p:nvSpPr>
        <p:spPr>
          <a:xfrm>
            <a:off x="655320" y="3534649"/>
            <a:ext cx="1078887" cy="1324651"/>
          </a:xfrm>
        </p:spPr>
        <p:txBody>
          <a:bodyPr>
            <a:normAutofit/>
          </a:bodyPr>
          <a:lstStyle>
            <a:lvl1pPr marL="0" indent="0">
              <a:buNone/>
              <a:defRPr sz="2400">
                <a:solidFill>
                  <a:srgbClr val="203864"/>
                </a:solidFill>
              </a:defRPr>
            </a:lvl1pPr>
          </a:lstStyle>
          <a:p>
            <a:pPr lvl="0"/>
            <a:endParaRPr lang="en-US" dirty="0"/>
          </a:p>
        </p:txBody>
      </p:sp>
      <p:cxnSp>
        <p:nvCxnSpPr>
          <p:cNvPr id="3" name="Straight Connector 2"/>
          <p:cNvCxnSpPr/>
          <p:nvPr userDrawn="1"/>
        </p:nvCxnSpPr>
        <p:spPr>
          <a:xfrm>
            <a:off x="655320" y="5667302"/>
            <a:ext cx="10881360" cy="0"/>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13"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8" name="Text Placeholder 21"/>
          <p:cNvSpPr>
            <a:spLocks noGrp="1"/>
          </p:cNvSpPr>
          <p:nvPr>
            <p:ph type="body" sz="quarter" idx="17"/>
          </p:nvPr>
        </p:nvSpPr>
        <p:spPr>
          <a:xfrm>
            <a:off x="655320" y="5667667"/>
            <a:ext cx="10881360" cy="717760"/>
          </a:xfrm>
        </p:spPr>
        <p:txBody>
          <a:bodyPr anchor="t">
            <a:noAutofit/>
          </a:bodyPr>
          <a:lstStyle>
            <a:lvl1pPr marL="0" indent="0" algn="l">
              <a:lnSpc>
                <a:spcPct val="100000"/>
              </a:lnSpc>
              <a:spcBef>
                <a:spcPts val="0"/>
              </a:spcBef>
              <a:buFont typeface="Wingdings" panose="05000000000000000000" pitchFamily="2" charset="2"/>
              <a:buNone/>
              <a:defRPr sz="1400" b="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0" name="Text Placeholder 21"/>
          <p:cNvSpPr>
            <a:spLocks noGrp="1"/>
          </p:cNvSpPr>
          <p:nvPr>
            <p:ph type="body" sz="quarter" idx="12"/>
          </p:nvPr>
        </p:nvSpPr>
        <p:spPr>
          <a:xfrm>
            <a:off x="655320" y="2624545"/>
            <a:ext cx="2340129" cy="263493"/>
          </a:xfrm>
        </p:spPr>
        <p:txBody>
          <a:bodyPr>
            <a:noAutofit/>
          </a:bodyPr>
          <a:lstStyle>
            <a:lvl1pPr marL="0" indent="0" algn="l">
              <a:lnSpc>
                <a:spcPct val="100000"/>
              </a:lnSpc>
              <a:spcBef>
                <a:spcPts val="0"/>
              </a:spcBef>
              <a:buFont typeface="Wingdings" panose="05000000000000000000" pitchFamily="2" charset="2"/>
              <a:buNone/>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1" name="Text Placeholder 21"/>
          <p:cNvSpPr>
            <a:spLocks noGrp="1"/>
          </p:cNvSpPr>
          <p:nvPr>
            <p:ph type="body" sz="quarter" idx="18"/>
          </p:nvPr>
        </p:nvSpPr>
        <p:spPr>
          <a:xfrm>
            <a:off x="655319" y="4868061"/>
            <a:ext cx="2340129" cy="263493"/>
          </a:xfrm>
        </p:spPr>
        <p:txBody>
          <a:bodyPr>
            <a:noAutofit/>
          </a:bodyPr>
          <a:lstStyle>
            <a:lvl1pPr marL="0" indent="0" algn="l">
              <a:lnSpc>
                <a:spcPct val="100000"/>
              </a:lnSpc>
              <a:spcBef>
                <a:spcPts val="0"/>
              </a:spcBef>
              <a:buFont typeface="Wingdings" panose="05000000000000000000" pitchFamily="2" charset="2"/>
              <a:buNone/>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1730358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Research 2">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6" name="Content Placeholder 3"/>
          <p:cNvSpPr>
            <a:spLocks noGrp="1"/>
          </p:cNvSpPr>
          <p:nvPr>
            <p:ph sz="half" idx="2"/>
          </p:nvPr>
        </p:nvSpPr>
        <p:spPr>
          <a:xfrm>
            <a:off x="655320" y="1299894"/>
            <a:ext cx="10881361" cy="3944025"/>
          </a:xfrm>
        </p:spPr>
        <p:txBody>
          <a:bodyPr>
            <a:normAutofit/>
          </a:bodyPr>
          <a:lstStyle>
            <a:lvl1pPr marL="0" indent="0">
              <a:buNone/>
              <a:defRPr sz="2400">
                <a:solidFill>
                  <a:srgbClr val="203864"/>
                </a:solidFill>
              </a:defRPr>
            </a:lvl1pPr>
          </a:lstStyle>
          <a:p>
            <a:pPr lvl="0"/>
            <a:endParaRPr lang="en-US" dirty="0"/>
          </a:p>
        </p:txBody>
      </p:sp>
      <p:cxnSp>
        <p:nvCxnSpPr>
          <p:cNvPr id="3" name="Straight Connector 2"/>
          <p:cNvCxnSpPr/>
          <p:nvPr userDrawn="1"/>
        </p:nvCxnSpPr>
        <p:spPr>
          <a:xfrm>
            <a:off x="655320" y="5667302"/>
            <a:ext cx="10881360" cy="0"/>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11"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2" name="Text Placeholder 21"/>
          <p:cNvSpPr>
            <a:spLocks noGrp="1"/>
          </p:cNvSpPr>
          <p:nvPr>
            <p:ph type="body" sz="quarter" idx="17"/>
          </p:nvPr>
        </p:nvSpPr>
        <p:spPr>
          <a:xfrm>
            <a:off x="655320" y="5667667"/>
            <a:ext cx="10881360" cy="717760"/>
          </a:xfrm>
        </p:spPr>
        <p:txBody>
          <a:bodyPr anchor="t">
            <a:noAutofit/>
          </a:bodyPr>
          <a:lstStyle>
            <a:lvl1pPr marL="0" indent="0" algn="l">
              <a:lnSpc>
                <a:spcPct val="100000"/>
              </a:lnSpc>
              <a:spcBef>
                <a:spcPts val="0"/>
              </a:spcBef>
              <a:buFont typeface="Wingdings" panose="05000000000000000000" pitchFamily="2" charset="2"/>
              <a:buNone/>
              <a:defRPr sz="1400" b="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132840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8196CE-FAD6-9349-814A-C2EEB593C4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21"/>
          <p:cNvSpPr>
            <a:spLocks noGrp="1"/>
          </p:cNvSpPr>
          <p:nvPr>
            <p:ph type="body" sz="quarter" idx="16"/>
          </p:nvPr>
        </p:nvSpPr>
        <p:spPr>
          <a:xfrm>
            <a:off x="0" y="3070120"/>
            <a:ext cx="12192000" cy="717760"/>
          </a:xfrm>
        </p:spPr>
        <p:txBody>
          <a:bodyPr anchor="ctr">
            <a:noAutofit/>
          </a:bodyPr>
          <a:lstStyle>
            <a:lvl1pPr marL="0" indent="0" algn="ctr">
              <a:buFont typeface="Wingdings" panose="05000000000000000000" pitchFamily="2" charset="2"/>
              <a:buNone/>
              <a:defRPr sz="3200" b="1">
                <a:solidFill>
                  <a:schemeClr val="bg1"/>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2167325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2250799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5BC8EB1-DEE5-4697-91CD-5B3DD8016B64}" type="datetimeFigureOut">
              <a:rPr lang="en-US"/>
              <a:pPr>
                <a:defRPr/>
              </a:pPr>
              <a:t>4/11/2024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551ED4C-E97F-4CE4-A29E-B5C46A84B143}" type="slidenum">
              <a:rPr lang="en-US"/>
              <a:pPr>
                <a:defRPr/>
              </a:pPr>
              <a:t>‹#›</a:t>
            </a:fld>
            <a:endParaRPr lang="en-US"/>
          </a:p>
        </p:txBody>
      </p:sp>
    </p:spTree>
    <p:extLst>
      <p:ext uri="{BB962C8B-B14F-4D97-AF65-F5344CB8AC3E}">
        <p14:creationId xmlns:p14="http://schemas.microsoft.com/office/powerpoint/2010/main" val="1496600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8576FE-6C1E-457E-A868-F4E49257CEF3}" type="datetimeFigureOut">
              <a:rPr lang="en-US"/>
              <a:pPr>
                <a:defRPr/>
              </a:pPr>
              <a:t>4/11/2024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4F40FF2-FBB3-4A67-855F-C2E477C47310}" type="slidenum">
              <a:rPr lang="en-US"/>
              <a:pPr>
                <a:defRPr/>
              </a:pPr>
              <a:t>‹#›</a:t>
            </a:fld>
            <a:endParaRPr lang="en-US"/>
          </a:p>
        </p:txBody>
      </p:sp>
    </p:spTree>
    <p:extLst>
      <p:ext uri="{BB962C8B-B14F-4D97-AF65-F5344CB8AC3E}">
        <p14:creationId xmlns:p14="http://schemas.microsoft.com/office/powerpoint/2010/main" val="2547972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DEFDEBC-E9CF-4234-9B6A-1A7B15E8B1F6}" type="datetimeFigureOut">
              <a:rPr lang="en-US"/>
              <a:pPr>
                <a:defRPr/>
              </a:pPr>
              <a:t>4/11/2024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DFC11CD-5518-4CDB-A7DE-8629683AD458}" type="slidenum">
              <a:rPr lang="en-US"/>
              <a:pPr>
                <a:defRPr/>
              </a:pPr>
              <a:t>‹#›</a:t>
            </a:fld>
            <a:endParaRPr lang="en-US"/>
          </a:p>
        </p:txBody>
      </p:sp>
    </p:spTree>
    <p:extLst>
      <p:ext uri="{BB962C8B-B14F-4D97-AF65-F5344CB8AC3E}">
        <p14:creationId xmlns:p14="http://schemas.microsoft.com/office/powerpoint/2010/main" val="2050296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9F71BCA-B124-4F54-8E21-2E79453F9C5D}" type="datetimeFigureOut">
              <a:rPr lang="en-US"/>
              <a:pPr>
                <a:defRPr/>
              </a:pPr>
              <a:t>4/11/2024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3315DC4-C0BA-4E84-97DA-7AA1D70393FA}" type="slidenum">
              <a:rPr lang="en-US"/>
              <a:pPr>
                <a:defRPr/>
              </a:pPr>
              <a:t>‹#›</a:t>
            </a:fld>
            <a:endParaRPr lang="en-US"/>
          </a:p>
        </p:txBody>
      </p:sp>
    </p:spTree>
    <p:extLst>
      <p:ext uri="{BB962C8B-B14F-4D97-AF65-F5344CB8AC3E}">
        <p14:creationId xmlns:p14="http://schemas.microsoft.com/office/powerpoint/2010/main" val="1170280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7495EA0-889E-4D83-9B19-82ABCF453F04}" type="datetimeFigureOut">
              <a:rPr lang="en-US"/>
              <a:pPr>
                <a:defRPr/>
              </a:pPr>
              <a:t>4/11/2024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50FF88D-62C1-42CE-A6F6-760DA500D312}" type="slidenum">
              <a:rPr lang="en-US"/>
              <a:pPr>
                <a:defRPr/>
              </a:pPr>
              <a:t>‹#›</a:t>
            </a:fld>
            <a:endParaRPr lang="en-US"/>
          </a:p>
        </p:txBody>
      </p:sp>
    </p:spTree>
    <p:extLst>
      <p:ext uri="{BB962C8B-B14F-4D97-AF65-F5344CB8AC3E}">
        <p14:creationId xmlns:p14="http://schemas.microsoft.com/office/powerpoint/2010/main" val="545284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BDB26CA-995E-4F26-B191-F0C4F88EF160}" type="datetimeFigureOut">
              <a:rPr lang="en-US"/>
              <a:pPr>
                <a:defRPr/>
              </a:pPr>
              <a:t>4/11/2024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300557A-9BD2-4E3A-8A44-5730C81889F2}" type="slidenum">
              <a:rPr lang="en-US"/>
              <a:pPr>
                <a:defRPr/>
              </a:pPr>
              <a:t>‹#›</a:t>
            </a:fld>
            <a:endParaRPr lang="en-US"/>
          </a:p>
        </p:txBody>
      </p:sp>
    </p:spTree>
    <p:extLst>
      <p:ext uri="{BB962C8B-B14F-4D97-AF65-F5344CB8AC3E}">
        <p14:creationId xmlns:p14="http://schemas.microsoft.com/office/powerpoint/2010/main" val="819587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DD5B308-3E9A-492C-830F-271FF4AAC56D}" type="datetimeFigureOut">
              <a:rPr lang="en-US"/>
              <a:pPr>
                <a:defRPr/>
              </a:pPr>
              <a:t>4/11/2024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AFCE854-20DE-4752-904D-5769A2F7E4FD}" type="slidenum">
              <a:rPr lang="en-US"/>
              <a:pPr>
                <a:defRPr/>
              </a:pPr>
              <a:t>‹#›</a:t>
            </a:fld>
            <a:endParaRPr lang="en-US"/>
          </a:p>
        </p:txBody>
      </p:sp>
    </p:spTree>
    <p:extLst>
      <p:ext uri="{BB962C8B-B14F-4D97-AF65-F5344CB8AC3E}">
        <p14:creationId xmlns:p14="http://schemas.microsoft.com/office/powerpoint/2010/main" val="306985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83385EC-0121-4C5B-8210-634F54B29A81}" type="datetimeFigureOut">
              <a:rPr lang="en-US"/>
              <a:pPr>
                <a:defRPr/>
              </a:pPr>
              <a:t>4/11/2024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CB4E5E1-97E5-46C2-BEFC-B3F4A51E2F72}" type="slidenum">
              <a:rPr lang="en-US"/>
              <a:pPr>
                <a:defRPr/>
              </a:pPr>
              <a:t>‹#›</a:t>
            </a:fld>
            <a:endParaRPr lang="en-US"/>
          </a:p>
        </p:txBody>
      </p:sp>
    </p:spTree>
    <p:extLst>
      <p:ext uri="{BB962C8B-B14F-4D97-AF65-F5344CB8AC3E}">
        <p14:creationId xmlns:p14="http://schemas.microsoft.com/office/powerpoint/2010/main" val="4269390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C219C2-6439-490C-BE52-31A8D88FCD3A}" type="datetimeFigureOut">
              <a:rPr lang="en-US"/>
              <a:pPr>
                <a:defRPr/>
              </a:pPr>
              <a:t>4/11/2024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1E85404-3061-4BB2-B497-BBFB6DC76871}" type="slidenum">
              <a:rPr lang="en-US"/>
              <a:pPr>
                <a:defRPr/>
              </a:pPr>
              <a:t>‹#›</a:t>
            </a:fld>
            <a:endParaRPr lang="en-US"/>
          </a:p>
        </p:txBody>
      </p:sp>
    </p:spTree>
    <p:extLst>
      <p:ext uri="{BB962C8B-B14F-4D97-AF65-F5344CB8AC3E}">
        <p14:creationId xmlns:p14="http://schemas.microsoft.com/office/powerpoint/2010/main" val="382881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0CDC6C-0D3F-4BB4-81F0-FB95A1DB34FC}" type="datetimeFigureOut">
              <a:rPr lang="en-US"/>
              <a:pPr>
                <a:defRPr/>
              </a:pPr>
              <a:t>4/11/2024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EA8EE9-7AD7-45EA-9775-F40E35D557AC}" type="slidenum">
              <a:rPr lang="en-US"/>
              <a:pPr>
                <a:defRPr/>
              </a:pPr>
              <a:t>‹#›</a:t>
            </a:fld>
            <a:endParaRPr lang="en-US"/>
          </a:p>
        </p:txBody>
      </p:sp>
    </p:spTree>
    <p:extLst>
      <p:ext uri="{BB962C8B-B14F-4D97-AF65-F5344CB8AC3E}">
        <p14:creationId xmlns:p14="http://schemas.microsoft.com/office/powerpoint/2010/main" val="387303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0514548-C4EB-4E63-83CE-A851FDD8433D}" type="datetimeFigureOut">
              <a:rPr lang="en-US"/>
              <a:pPr>
                <a:defRPr/>
              </a:pPr>
              <a:t>4/11/2024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322F184-1293-4184-A927-ADB45481F9ED}" type="slidenum">
              <a:rPr lang="en-US"/>
              <a:pPr>
                <a:defRPr/>
              </a:pPr>
              <a:t>‹#›</a:t>
            </a:fld>
            <a:endParaRPr lang="en-US"/>
          </a:p>
        </p:txBody>
      </p:sp>
    </p:spTree>
    <p:extLst>
      <p:ext uri="{BB962C8B-B14F-4D97-AF65-F5344CB8AC3E}">
        <p14:creationId xmlns:p14="http://schemas.microsoft.com/office/powerpoint/2010/main" val="3078146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71446" marR="0" indent="-171446" algn="l" defTabSz="685783" rtl="0" eaLnBrk="0" fontAlgn="base" latinLnBrk="0" hangingPunct="0">
              <a:lnSpc>
                <a:spcPct val="100000"/>
              </a:lnSpc>
              <a:spcBef>
                <a:spcPts val="0"/>
              </a:spcBef>
              <a:spcAft>
                <a:spcPts val="451"/>
              </a:spcAft>
              <a:buClr>
                <a:srgbClr val="6CB643"/>
              </a:buClr>
              <a:buSzTx/>
              <a:buFont typeface="Arial" panose="020B0604020202020204" pitchFamily="34" charset="0"/>
              <a:buChar char="•"/>
              <a:tabLst/>
              <a:defRPr sz="1800"/>
            </a:lvl1pPr>
            <a:lvl2pPr marL="514338" marR="0" indent="-171446" algn="l" defTabSz="685783" rtl="0" eaLnBrk="0" fontAlgn="base" latinLnBrk="0" hangingPunct="0">
              <a:lnSpc>
                <a:spcPct val="100000"/>
              </a:lnSpc>
              <a:spcBef>
                <a:spcPts val="0"/>
              </a:spcBef>
              <a:spcAft>
                <a:spcPts val="451"/>
              </a:spcAft>
              <a:buClr>
                <a:srgbClr val="63437A"/>
              </a:buClr>
              <a:buSzTx/>
              <a:buFont typeface="Arial" panose="020B0604020202020204" pitchFamily="34" charset="0"/>
              <a:buChar char="•"/>
              <a:tabLst/>
              <a:defRPr sz="1500"/>
            </a:lvl2pPr>
            <a:lvl3pPr marL="857229" marR="0" indent="-171446" algn="l" defTabSz="685783" rtl="0" eaLnBrk="0" fontAlgn="base" latinLnBrk="0" hangingPunct="0">
              <a:lnSpc>
                <a:spcPct val="100000"/>
              </a:lnSpc>
              <a:spcBef>
                <a:spcPts val="0"/>
              </a:spcBef>
              <a:spcAft>
                <a:spcPts val="451"/>
              </a:spcAft>
              <a:buClr>
                <a:srgbClr val="014D90"/>
              </a:buClr>
              <a:buSzTx/>
              <a:buFont typeface="System Font Regular"/>
              <a:buChar char="–"/>
              <a:tabLst/>
              <a:defRPr/>
            </a:lvl3pPr>
          </a:lstStyle>
          <a:p>
            <a:pPr lvl="0"/>
            <a:r>
              <a:rPr lang="en-US" altLang="en-US" noProof="0"/>
              <a:t>Edit Master text styles</a:t>
            </a:r>
          </a:p>
          <a:p>
            <a:pPr lvl="1"/>
            <a:r>
              <a:rPr lang="en-US" altLang="en-US" noProof="0"/>
              <a:t>Second level</a:t>
            </a:r>
          </a:p>
          <a:p>
            <a:pPr lvl="2"/>
            <a:r>
              <a:rPr lang="en-US" altLang="en-US" noProof="0"/>
              <a:t>Third level</a:t>
            </a:r>
          </a:p>
        </p:txBody>
      </p:sp>
      <p:sp>
        <p:nvSpPr>
          <p:cNvPr id="8" name="Text Placeholder 7"/>
          <p:cNvSpPr>
            <a:spLocks noGrp="1"/>
          </p:cNvSpPr>
          <p:nvPr>
            <p:ph type="body" sz="quarter" idx="13"/>
          </p:nvPr>
        </p:nvSpPr>
        <p:spPr>
          <a:xfrm>
            <a:off x="7384475" y="6061504"/>
            <a:ext cx="4374436" cy="537773"/>
          </a:xfrm>
        </p:spPr>
        <p:txBody>
          <a:bodyPr anchor="b"/>
          <a:lstStyle>
            <a:lvl1pPr marL="0" indent="0" algn="r">
              <a:spcBef>
                <a:spcPts val="0"/>
              </a:spcBef>
              <a:buNone/>
              <a:defRPr sz="751">
                <a:solidFill>
                  <a:schemeClr val="tx1"/>
                </a:solidFill>
              </a:defRPr>
            </a:lvl1pPr>
            <a:lvl5pPr marL="1371566" indent="0">
              <a:buNone/>
              <a:defRPr/>
            </a:lvl5pPr>
          </a:lstStyle>
          <a:p>
            <a:pPr lvl="0"/>
            <a:r>
              <a:rPr lang="en-US" dirty="0"/>
              <a:t>Edit Master text styles</a:t>
            </a:r>
          </a:p>
        </p:txBody>
      </p:sp>
      <p:sp>
        <p:nvSpPr>
          <p:cNvPr id="10" name="Text Placeholder 7"/>
          <p:cNvSpPr>
            <a:spLocks noGrp="1"/>
          </p:cNvSpPr>
          <p:nvPr>
            <p:ph type="body" sz="quarter" idx="15"/>
          </p:nvPr>
        </p:nvSpPr>
        <p:spPr>
          <a:xfrm>
            <a:off x="531235" y="6061504"/>
            <a:ext cx="6714695" cy="537773"/>
          </a:xfrm>
        </p:spPr>
        <p:txBody>
          <a:bodyPr anchor="b"/>
          <a:lstStyle>
            <a:lvl1pPr marL="0" indent="0" algn="l">
              <a:spcBef>
                <a:spcPts val="0"/>
              </a:spcBef>
              <a:buNone/>
              <a:defRPr sz="751">
                <a:solidFill>
                  <a:schemeClr val="tx1"/>
                </a:solidFill>
              </a:defRPr>
            </a:lvl1pPr>
            <a:lvl5pPr marL="1371566" indent="0">
              <a:buNone/>
              <a:defRPr/>
            </a:lvl5pPr>
          </a:lstStyle>
          <a:p>
            <a:pPr lvl="0"/>
            <a:r>
              <a:rPr lang="en-US" dirty="0"/>
              <a:t>Edit Master text styles</a:t>
            </a:r>
          </a:p>
        </p:txBody>
      </p:sp>
      <p:sp>
        <p:nvSpPr>
          <p:cNvPr id="6" name="Title Placeholder 6">
            <a:extLst>
              <a:ext uri="{FF2B5EF4-FFF2-40B4-BE49-F238E27FC236}">
                <a16:creationId xmlns:a16="http://schemas.microsoft.com/office/drawing/2014/main" id="{CFAF5AD9-6799-4A29-A42F-2A679439CCDE}"/>
              </a:ext>
            </a:extLst>
          </p:cNvPr>
          <p:cNvSpPr>
            <a:spLocks noGrp="1" noChangeArrowheads="1"/>
          </p:cNvSpPr>
          <p:nvPr>
            <p:ph type="title"/>
          </p:nvPr>
        </p:nvSpPr>
        <p:spPr bwMode="auto">
          <a:xfrm>
            <a:off x="542925" y="0"/>
            <a:ext cx="10134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p>
        </p:txBody>
      </p:sp>
    </p:spTree>
    <p:extLst>
      <p:ext uri="{BB962C8B-B14F-4D97-AF65-F5344CB8AC3E}">
        <p14:creationId xmlns:p14="http://schemas.microsoft.com/office/powerpoint/2010/main" val="3032207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5564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5564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46C9C0A7-0A4E-4ABE-AAD6-226FA1C891B8}"/>
              </a:ext>
            </a:extLst>
          </p:cNvPr>
          <p:cNvSpPr>
            <a:spLocks noGrp="1"/>
          </p:cNvSpPr>
          <p:nvPr>
            <p:ph type="body" sz="quarter" idx="13"/>
          </p:nvPr>
        </p:nvSpPr>
        <p:spPr>
          <a:xfrm>
            <a:off x="7384475" y="6061504"/>
            <a:ext cx="4374436" cy="537773"/>
          </a:xfrm>
        </p:spPr>
        <p:txBody>
          <a:bodyPr anchor="b"/>
          <a:lstStyle>
            <a:lvl1pPr marL="0" indent="0" algn="r">
              <a:buNone/>
              <a:defRPr sz="751">
                <a:solidFill>
                  <a:schemeClr val="tx1"/>
                </a:solidFill>
              </a:defRPr>
            </a:lvl1pPr>
            <a:lvl5pPr marL="1371566" indent="0">
              <a:buNone/>
              <a:defRPr/>
            </a:lvl5pPr>
          </a:lstStyle>
          <a:p>
            <a:pPr lvl="0"/>
            <a:r>
              <a:rPr lang="en-US" dirty="0"/>
              <a:t>Edit Master text styles</a:t>
            </a:r>
          </a:p>
        </p:txBody>
      </p:sp>
      <p:sp>
        <p:nvSpPr>
          <p:cNvPr id="8" name="Text Placeholder 7">
            <a:extLst>
              <a:ext uri="{FF2B5EF4-FFF2-40B4-BE49-F238E27FC236}">
                <a16:creationId xmlns:a16="http://schemas.microsoft.com/office/drawing/2014/main" id="{FB364B4F-6D69-4C94-9AB9-3296B8789AD9}"/>
              </a:ext>
            </a:extLst>
          </p:cNvPr>
          <p:cNvSpPr>
            <a:spLocks noGrp="1"/>
          </p:cNvSpPr>
          <p:nvPr>
            <p:ph type="body" sz="quarter" idx="15"/>
          </p:nvPr>
        </p:nvSpPr>
        <p:spPr>
          <a:xfrm>
            <a:off x="531235" y="6061504"/>
            <a:ext cx="6714695" cy="537773"/>
          </a:xfrm>
        </p:spPr>
        <p:txBody>
          <a:bodyPr anchor="b"/>
          <a:lstStyle>
            <a:lvl1pPr marL="0" indent="0" algn="l">
              <a:buNone/>
              <a:defRPr sz="751">
                <a:solidFill>
                  <a:schemeClr val="tx1"/>
                </a:solidFill>
              </a:defRPr>
            </a:lvl1pPr>
            <a:lvl5pPr marL="1371566" indent="0">
              <a:buNone/>
              <a:defRPr/>
            </a:lvl5pPr>
          </a:lstStyle>
          <a:p>
            <a:pPr lvl="0"/>
            <a:r>
              <a:rPr lang="en-US" dirty="0"/>
              <a:t>Edit Master text styles</a:t>
            </a:r>
          </a:p>
        </p:txBody>
      </p:sp>
    </p:spTree>
    <p:extLst>
      <p:ext uri="{BB962C8B-B14F-4D97-AF65-F5344CB8AC3E}">
        <p14:creationId xmlns:p14="http://schemas.microsoft.com/office/powerpoint/2010/main" val="3618133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FEDDB02-48B5-44E2-ACA3-AC4B5051A7F2}"/>
              </a:ext>
            </a:extLst>
          </p:cNvPr>
          <p:cNvSpPr>
            <a:spLocks noGrp="1"/>
          </p:cNvSpPr>
          <p:nvPr>
            <p:ph type="body" sz="quarter" idx="13"/>
          </p:nvPr>
        </p:nvSpPr>
        <p:spPr>
          <a:xfrm>
            <a:off x="7384475" y="6061504"/>
            <a:ext cx="4374436" cy="537773"/>
          </a:xfrm>
        </p:spPr>
        <p:txBody>
          <a:bodyPr anchor="b"/>
          <a:lstStyle>
            <a:lvl1pPr marL="0" indent="0" algn="r">
              <a:spcBef>
                <a:spcPts val="0"/>
              </a:spcBef>
              <a:buNone/>
              <a:defRPr sz="751">
                <a:solidFill>
                  <a:schemeClr val="tx1"/>
                </a:solidFill>
              </a:defRPr>
            </a:lvl1pPr>
            <a:lvl5pPr marL="1371566" indent="0">
              <a:buNone/>
              <a:defRPr/>
            </a:lvl5pPr>
          </a:lstStyle>
          <a:p>
            <a:pPr lvl="0"/>
            <a:r>
              <a:rPr lang="en-US" dirty="0"/>
              <a:t>Edit Master text styles</a:t>
            </a:r>
          </a:p>
        </p:txBody>
      </p:sp>
      <p:sp>
        <p:nvSpPr>
          <p:cNvPr id="8" name="Text Placeholder 7">
            <a:extLst>
              <a:ext uri="{FF2B5EF4-FFF2-40B4-BE49-F238E27FC236}">
                <a16:creationId xmlns:a16="http://schemas.microsoft.com/office/drawing/2014/main" id="{FAEDBAE6-494A-4E0A-A345-1762C4A639C3}"/>
              </a:ext>
            </a:extLst>
          </p:cNvPr>
          <p:cNvSpPr>
            <a:spLocks noGrp="1"/>
          </p:cNvSpPr>
          <p:nvPr>
            <p:ph type="body" sz="quarter" idx="15"/>
          </p:nvPr>
        </p:nvSpPr>
        <p:spPr>
          <a:xfrm>
            <a:off x="531235" y="6061504"/>
            <a:ext cx="6714695" cy="537773"/>
          </a:xfrm>
        </p:spPr>
        <p:txBody>
          <a:bodyPr anchor="b"/>
          <a:lstStyle>
            <a:lvl1pPr marL="0" indent="0" algn="l">
              <a:spcBef>
                <a:spcPts val="0"/>
              </a:spcBef>
              <a:buNone/>
              <a:defRPr sz="751">
                <a:solidFill>
                  <a:schemeClr val="tx1"/>
                </a:solidFill>
              </a:defRPr>
            </a:lvl1pPr>
            <a:lvl5pPr marL="1371566" indent="0">
              <a:buNone/>
              <a:defRPr/>
            </a:lvl5pPr>
          </a:lstStyle>
          <a:p>
            <a:pPr lvl="0"/>
            <a:r>
              <a:rPr lang="en-US" dirty="0"/>
              <a:t>Edit Master text styles</a:t>
            </a:r>
          </a:p>
        </p:txBody>
      </p:sp>
      <p:sp>
        <p:nvSpPr>
          <p:cNvPr id="6" name="Title Placeholder 6">
            <a:extLst>
              <a:ext uri="{FF2B5EF4-FFF2-40B4-BE49-F238E27FC236}">
                <a16:creationId xmlns:a16="http://schemas.microsoft.com/office/drawing/2014/main" id="{113DFA62-EB4B-4A66-ADAB-F332CFCFF203}"/>
              </a:ext>
            </a:extLst>
          </p:cNvPr>
          <p:cNvSpPr>
            <a:spLocks noGrp="1" noChangeArrowheads="1"/>
          </p:cNvSpPr>
          <p:nvPr>
            <p:ph type="title"/>
          </p:nvPr>
        </p:nvSpPr>
        <p:spPr bwMode="auto">
          <a:xfrm>
            <a:off x="542925" y="0"/>
            <a:ext cx="10134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p>
        </p:txBody>
      </p:sp>
    </p:spTree>
    <p:extLst>
      <p:ext uri="{BB962C8B-B14F-4D97-AF65-F5344CB8AC3E}">
        <p14:creationId xmlns:p14="http://schemas.microsoft.com/office/powerpoint/2010/main" val="2983143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D7D01BE-3F38-4B3C-A169-DEE07EA589DA}"/>
              </a:ext>
            </a:extLst>
          </p:cNvPr>
          <p:cNvSpPr>
            <a:spLocks noGrp="1"/>
          </p:cNvSpPr>
          <p:nvPr>
            <p:ph type="body" sz="quarter" idx="13"/>
          </p:nvPr>
        </p:nvSpPr>
        <p:spPr>
          <a:xfrm>
            <a:off x="7384475" y="6061504"/>
            <a:ext cx="4374436" cy="537773"/>
          </a:xfrm>
        </p:spPr>
        <p:txBody>
          <a:bodyPr anchor="b"/>
          <a:lstStyle>
            <a:lvl1pPr marL="0" indent="0" algn="r">
              <a:buNone/>
              <a:defRPr sz="751">
                <a:solidFill>
                  <a:schemeClr val="tx1"/>
                </a:solidFill>
              </a:defRPr>
            </a:lvl1pPr>
            <a:lvl5pPr marL="1371566" indent="0">
              <a:buNone/>
              <a:defRPr/>
            </a:lvl5pPr>
          </a:lstStyle>
          <a:p>
            <a:pPr lvl="0"/>
            <a:r>
              <a:rPr lang="en-US" dirty="0"/>
              <a:t>Edit Master text styles</a:t>
            </a:r>
          </a:p>
        </p:txBody>
      </p:sp>
      <p:sp>
        <p:nvSpPr>
          <p:cNvPr id="9" name="Text Placeholder 7">
            <a:extLst>
              <a:ext uri="{FF2B5EF4-FFF2-40B4-BE49-F238E27FC236}">
                <a16:creationId xmlns:a16="http://schemas.microsoft.com/office/drawing/2014/main" id="{EF496362-7308-42B8-A730-AA8A8F97DA4E}"/>
              </a:ext>
            </a:extLst>
          </p:cNvPr>
          <p:cNvSpPr>
            <a:spLocks noGrp="1"/>
          </p:cNvSpPr>
          <p:nvPr>
            <p:ph type="body" sz="quarter" idx="15"/>
          </p:nvPr>
        </p:nvSpPr>
        <p:spPr>
          <a:xfrm>
            <a:off x="531235" y="6061504"/>
            <a:ext cx="6714695" cy="537773"/>
          </a:xfrm>
        </p:spPr>
        <p:txBody>
          <a:bodyPr anchor="b"/>
          <a:lstStyle>
            <a:lvl1pPr marL="0" indent="0" algn="l">
              <a:buNone/>
              <a:defRPr sz="751">
                <a:solidFill>
                  <a:schemeClr val="tx1"/>
                </a:solidFill>
              </a:defRPr>
            </a:lvl1pPr>
            <a:lvl5pPr marL="1371566" indent="0">
              <a:buNone/>
              <a:defRPr/>
            </a:lvl5pPr>
          </a:lstStyle>
          <a:p>
            <a:pPr lvl="0"/>
            <a:r>
              <a:rPr lang="en-US" dirty="0"/>
              <a:t>Edit Master text styles</a:t>
            </a:r>
          </a:p>
        </p:txBody>
      </p:sp>
      <p:sp>
        <p:nvSpPr>
          <p:cNvPr id="6" name="Title Placeholder 6">
            <a:extLst>
              <a:ext uri="{FF2B5EF4-FFF2-40B4-BE49-F238E27FC236}">
                <a16:creationId xmlns:a16="http://schemas.microsoft.com/office/drawing/2014/main" id="{FAEB9022-EBF1-4EB6-888E-F9EC2C8DBD68}"/>
              </a:ext>
            </a:extLst>
          </p:cNvPr>
          <p:cNvSpPr>
            <a:spLocks noGrp="1" noChangeArrowheads="1"/>
          </p:cNvSpPr>
          <p:nvPr>
            <p:ph type="title"/>
          </p:nvPr>
        </p:nvSpPr>
        <p:spPr bwMode="auto">
          <a:xfrm>
            <a:off x="542925" y="0"/>
            <a:ext cx="10134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p>
        </p:txBody>
      </p:sp>
    </p:spTree>
    <p:extLst>
      <p:ext uri="{BB962C8B-B14F-4D97-AF65-F5344CB8AC3E}">
        <p14:creationId xmlns:p14="http://schemas.microsoft.com/office/powerpoint/2010/main" val="75619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0"/>
            <a:ext cx="12204192" cy="3779520"/>
          </a:xfrm>
          <a:solidFill>
            <a:schemeClr val="bg1">
              <a:lumMod val="75000"/>
            </a:schemeClr>
          </a:solidFill>
          <a:effectLst/>
        </p:spPr>
        <p:txBody>
          <a:bodyPr anchor="ctr" anchorCtr="1">
            <a:noAutofit/>
          </a:bodyPr>
          <a:lstStyle>
            <a:lvl1pPr>
              <a:defRPr sz="1800"/>
            </a:lvl1pPr>
          </a:lstStyle>
          <a:p>
            <a:r>
              <a:rPr lang="en-US" dirty="0"/>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endParaRPr lang="en-US" sz="1400"/>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451"/>
              </a:spcBef>
              <a:buNone/>
              <a:defRPr sz="1400" b="0">
                <a:solidFill>
                  <a:schemeClr val="accent6"/>
                </a:solidFill>
                <a:latin typeface="+mj-lt"/>
                <a:cs typeface="Arial" pitchFamily="34" charset="0"/>
              </a:defRPr>
            </a:lvl1pPr>
            <a:lvl2pPr marL="342875"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2"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dirty="0"/>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00"/>
              </a:spcAft>
              <a:buNone/>
              <a:defRPr sz="1300" b="1">
                <a:solidFill>
                  <a:schemeClr val="tx1"/>
                </a:solidFill>
                <a:latin typeface="+mj-lt"/>
                <a:cs typeface="Arial" pitchFamily="34" charset="0"/>
              </a:defRPr>
            </a:lvl1pPr>
            <a:lvl2pPr marL="0" indent="0">
              <a:lnSpc>
                <a:spcPct val="100000"/>
              </a:lnSpc>
              <a:spcBef>
                <a:spcPts val="0"/>
              </a:spcBef>
              <a:spcAft>
                <a:spcPts val="0"/>
              </a:spcAft>
              <a:buNone/>
              <a:defRPr sz="1200">
                <a:solidFill>
                  <a:schemeClr val="accent6"/>
                </a:solidFill>
                <a:latin typeface="+mj-lt"/>
                <a:cs typeface="Arial" pitchFamily="34" charset="0"/>
              </a:defRPr>
            </a:lvl2pPr>
          </a:lstStyle>
          <a:p>
            <a:pPr lvl="0"/>
            <a:r>
              <a:rPr lang="en-US" dirty="0"/>
              <a:t>Edit Master text styles</a:t>
            </a:r>
          </a:p>
          <a:p>
            <a:pPr lvl="1"/>
            <a:r>
              <a:rPr lang="en-US" dirty="0"/>
              <a:t>Second level</a:t>
            </a:r>
          </a:p>
        </p:txBody>
      </p:sp>
      <p:sp>
        <p:nvSpPr>
          <p:cNvPr id="2" name="Title 1"/>
          <p:cNvSpPr>
            <a:spLocks noGrp="1"/>
          </p:cNvSpPr>
          <p:nvPr>
            <p:ph type="ctrTitle"/>
          </p:nvPr>
        </p:nvSpPr>
        <p:spPr>
          <a:xfrm>
            <a:off x="4023360" y="4023360"/>
            <a:ext cx="7620000" cy="853440"/>
          </a:xfrm>
          <a:effectLst/>
        </p:spPr>
        <p:txBody>
          <a:bodyPr lIns="0" tIns="0" rIns="0" bIns="0" anchor="t" anchorCtr="0">
            <a:noAutofit/>
          </a:bodyPr>
          <a:lstStyle>
            <a:lvl1pPr algn="l">
              <a:lnSpc>
                <a:spcPct val="90000"/>
              </a:lnSpc>
              <a:defRPr sz="2200" b="1">
                <a:latin typeface="+mj-lt"/>
                <a:cs typeface="Arial" pitchFamily="34" charset="0"/>
              </a:defRPr>
            </a:lvl1pPr>
          </a:lstStyle>
          <a:p>
            <a:r>
              <a:rPr lang="en-US" dirty="0"/>
              <a:t>Click to edit Master title style</a:t>
            </a:r>
          </a:p>
        </p:txBody>
      </p: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7"/>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9259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4267"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2" y="4579200"/>
            <a:ext cx="5900236" cy="307200"/>
          </a:xfrm>
        </p:spPr>
        <p:txBody>
          <a:bodyPr tIns="46800" bIns="234000">
            <a:noAutofit/>
          </a:bodyPr>
          <a:lstStyle>
            <a:lvl1pPr marL="0" indent="0">
              <a:buFontTx/>
              <a:buNone/>
              <a:defRPr sz="16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2" y="4894301"/>
            <a:ext cx="5900236" cy="307200"/>
          </a:xfrm>
        </p:spPr>
        <p:txBody>
          <a:bodyPr tIns="46800" bIns="234000">
            <a:noAutofit/>
          </a:bodyPr>
          <a:lstStyle>
            <a:lvl1pPr marL="0" indent="0">
              <a:buFontTx/>
              <a:buNone/>
              <a:defRPr sz="16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58"/>
            <a:ext cx="5313011" cy="307777"/>
          </a:xfrm>
        </p:spPr>
        <p:txBody>
          <a:bodyPr bIns="234000">
            <a:noAutofit/>
          </a:bodyPr>
          <a:lstStyle>
            <a:lvl1pPr marL="0" indent="0">
              <a:buFontTx/>
              <a:buNone/>
              <a:defRPr sz="1600" b="0">
                <a:solidFill>
                  <a:schemeClr val="tx1"/>
                </a:solidFill>
              </a:defRPr>
            </a:lvl1pPr>
          </a:lstStyle>
          <a:p>
            <a:pPr lvl="0"/>
            <a:r>
              <a:rPr lang="en-US"/>
              <a:t>Click to edit Master text styles</a:t>
            </a:r>
          </a:p>
        </p:txBody>
      </p:sp>
      <p:sp>
        <p:nvSpPr>
          <p:cNvPr id="17" name="TextBox 16"/>
          <p:cNvSpPr txBox="1"/>
          <p:nvPr userDrawn="1"/>
        </p:nvSpPr>
        <p:spPr>
          <a:xfrm>
            <a:off x="9370882" y="5856000"/>
            <a:ext cx="2211700" cy="420564"/>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pPr>
            <a:r>
              <a:rPr lang="it-IT" sz="2133" i="0" u="none" strike="noStrike" kern="1200" baseline="0" dirty="0">
                <a:latin typeface="Arial Narrow"/>
                <a:ea typeface="+mn-ea"/>
                <a:cs typeface="Arial Narrow"/>
              </a:rPr>
              <a:t>esmo</a:t>
            </a:r>
            <a:r>
              <a:rPr lang="en-US" sz="2133" i="0" u="none" strike="noStrike" kern="1200" baseline="0" dirty="0">
                <a:latin typeface="Arial Narrow"/>
                <a:ea typeface="+mn-ea"/>
                <a:cs typeface="Arial Narrow"/>
              </a:rPr>
              <a:t>.org</a:t>
            </a:r>
          </a:p>
        </p:txBody>
      </p:sp>
      <p:pic>
        <p:nvPicPr>
          <p:cNvPr id="11" name="Picture 10">
            <a:extLst>
              <a:ext uri="{FF2B5EF4-FFF2-40B4-BE49-F238E27FC236}">
                <a16:creationId xmlns:a16="http://schemas.microsoft.com/office/drawing/2014/main" id="{B63FDB71-CA93-4675-9EC2-3A49227BE0AF}"/>
              </a:ext>
            </a:extLst>
          </p:cNvPr>
          <p:cNvPicPr>
            <a:picLocks noChangeAspect="1"/>
          </p:cNvPicPr>
          <p:nvPr userDrawn="1"/>
        </p:nvPicPr>
        <p:blipFill>
          <a:blip r:embed="rId2"/>
          <a:stretch>
            <a:fillRect/>
          </a:stretch>
        </p:blipFill>
        <p:spPr>
          <a:xfrm>
            <a:off x="559951" y="522773"/>
            <a:ext cx="2582400" cy="503065"/>
          </a:xfrm>
          <a:prstGeom prst="rect">
            <a:avLst/>
          </a:prstGeom>
        </p:spPr>
      </p:pic>
    </p:spTree>
    <p:extLst>
      <p:ext uri="{BB962C8B-B14F-4D97-AF65-F5344CB8AC3E}">
        <p14:creationId xmlns:p14="http://schemas.microsoft.com/office/powerpoint/2010/main" val="3189465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1"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2" y="3370145"/>
            <a:ext cx="6643649" cy="672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20767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1967077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16909" y="2112963"/>
            <a:ext cx="4551516" cy="4013627"/>
          </a:xfr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5439345" y="2113389"/>
            <a:ext cx="6038400" cy="4013200"/>
          </a:xfrm>
        </p:spPr>
        <p:txBody>
          <a:bodyPr>
            <a:noAutofit/>
          </a:bodyPr>
          <a:lstStyle>
            <a:lvl1pPr marL="0" indent="0">
              <a:buNone/>
              <a:defRPr sz="2133" baseline="0"/>
            </a:lvl1pPr>
          </a:lstStyle>
          <a:p>
            <a:pPr lvl="0"/>
            <a:r>
              <a:rPr lang="en-US"/>
              <a:t>Click to edit Master text styles</a:t>
            </a:r>
          </a:p>
        </p:txBody>
      </p:sp>
      <p:sp>
        <p:nvSpPr>
          <p:cNvPr id="10" name="Title 1"/>
          <p:cNvSpPr>
            <a:spLocks noGrp="1"/>
          </p:cNvSpPr>
          <p:nvPr>
            <p:ph type="title"/>
          </p:nvPr>
        </p:nvSpPr>
        <p:spPr>
          <a:xfrm>
            <a:off x="72114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114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39A81B8E-DB90-4156-9998-67EBCA269C4E}" type="slidenum">
              <a:rPr lang="en-US" altLang="en-US"/>
              <a:pPr>
                <a:defRPr/>
              </a:pPr>
              <a:t>‹#›</a:t>
            </a:fld>
            <a:endParaRPr lang="en-US" altLang="en-US"/>
          </a:p>
        </p:txBody>
      </p:sp>
    </p:spTree>
    <p:extLst>
      <p:ext uri="{BB962C8B-B14F-4D97-AF65-F5344CB8AC3E}">
        <p14:creationId xmlns:p14="http://schemas.microsoft.com/office/powerpoint/2010/main" val="2173524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20000" y="4132146"/>
            <a:ext cx="10742400" cy="1994017"/>
          </a:xfr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720000" y="2112964"/>
            <a:ext cx="10742400" cy="189528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4EE3CF81-11EA-405E-A3EC-9D48E6C9B03D}" type="slidenum">
              <a:rPr lang="en-US" altLang="en-US"/>
              <a:pPr>
                <a:defRPr/>
              </a:pPr>
              <a:t>‹#›</a:t>
            </a:fld>
            <a:endParaRPr lang="en-US" altLang="en-US"/>
          </a:p>
        </p:txBody>
      </p:sp>
    </p:spTree>
    <p:extLst>
      <p:ext uri="{BB962C8B-B14F-4D97-AF65-F5344CB8AC3E}">
        <p14:creationId xmlns:p14="http://schemas.microsoft.com/office/powerpoint/2010/main" val="2430509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20000" y="2112963"/>
            <a:ext cx="1074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720000" y="550801"/>
            <a:ext cx="10075917" cy="553999"/>
          </a:xfrm>
        </p:spPr>
        <p:txBody>
          <a:bodyPr anchor="b">
            <a:noAutofit/>
          </a:bodyPr>
          <a:lstStyle>
            <a:lvl1pPr>
              <a:defRPr sz="32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720000" y="1080001"/>
            <a:ext cx="10075917"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p:txBody>
          <a:bodyPr/>
          <a:lstStyle>
            <a:lvl1pPr>
              <a:defRPr/>
            </a:lvl1pPr>
          </a:lstStyle>
          <a:p>
            <a:pPr>
              <a:defRPr/>
            </a:pPr>
            <a:fld id="{08D83D96-D520-43E8-9FE3-99F474E31BD7}" type="slidenum">
              <a:rPr lang="en-US" altLang="en-US"/>
              <a:pPr>
                <a:defRPr/>
              </a:pPr>
              <a:t>‹#›</a:t>
            </a:fld>
            <a:endParaRPr lang="en-US" altLang="en-US"/>
          </a:p>
        </p:txBody>
      </p:sp>
    </p:spTree>
    <p:extLst>
      <p:ext uri="{BB962C8B-B14F-4D97-AF65-F5344CB8AC3E}">
        <p14:creationId xmlns:p14="http://schemas.microsoft.com/office/powerpoint/2010/main" val="4058382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1922520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3"/>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404468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8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914402" y="3692527"/>
            <a:ext cx="3992033" cy="21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2067" b="1" baseline="30000" dirty="0">
                <a:solidFill>
                  <a:schemeClr val="tx1"/>
                </a:solidFill>
                <a:latin typeface="Arial Narrow" pitchFamily="34" charset="0"/>
              </a:rPr>
              <a:t>Contacts ESMO </a:t>
            </a:r>
          </a:p>
          <a:p>
            <a:pPr eaLnBrk="1" hangingPunct="1">
              <a:defRPr/>
            </a:pPr>
            <a:endParaRPr lang="en-US" altLang="en-US" sz="2067" b="1" baseline="30000" dirty="0">
              <a:solidFill>
                <a:schemeClr val="tx1"/>
              </a:solidFill>
              <a:latin typeface="Arial Narrow" pitchFamily="34" charset="0"/>
            </a:endParaRPr>
          </a:p>
          <a:p>
            <a:pPr eaLnBrk="1" hangingPunct="1">
              <a:defRPr/>
            </a:pPr>
            <a:r>
              <a:rPr lang="en-US" altLang="en-US" sz="2067" baseline="30000" dirty="0">
                <a:solidFill>
                  <a:schemeClr val="tx1"/>
                </a:solidFill>
                <a:latin typeface="Arial Narrow" pitchFamily="34" charset="0"/>
              </a:rPr>
              <a:t>European Society for Medical Oncology </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Via Ginevra 4, CH-6900 Lugano</a:t>
            </a:r>
            <a:br>
              <a:rPr lang="en-US" altLang="en-US" sz="2067" baseline="30000" dirty="0">
                <a:solidFill>
                  <a:schemeClr val="tx1"/>
                </a:solidFill>
                <a:latin typeface="Arial Narrow" pitchFamily="34" charset="0"/>
              </a:rPr>
            </a:br>
            <a:endParaRPr lang="en-US" altLang="en-US" sz="2067" baseline="30000" dirty="0">
              <a:solidFill>
                <a:schemeClr val="tx1"/>
              </a:solidFill>
              <a:latin typeface="Arial Narrow" pitchFamily="34" charset="0"/>
            </a:endParaRPr>
          </a:p>
          <a:p>
            <a:pPr eaLnBrk="1" hangingPunct="1">
              <a:defRPr/>
            </a:pP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http://</a:t>
            </a:r>
            <a:r>
              <a:rPr lang="en-US" altLang="en-US" sz="2067" baseline="30000" dirty="0" err="1">
                <a:solidFill>
                  <a:schemeClr val="tx1"/>
                </a:solidFill>
                <a:latin typeface="Arial Narrow" pitchFamily="34" charset="0"/>
              </a:rPr>
              <a:t>www.esmo.org</a:t>
            </a:r>
            <a:endParaRPr lang="en-US" altLang="en-US" sz="2067" b="1" baseline="0" dirty="0">
              <a:solidFill>
                <a:schemeClr val="tx1"/>
              </a:solidFill>
              <a:latin typeface="Arial Narrow" pitchFamily="34" charset="0"/>
            </a:endParaRPr>
          </a:p>
          <a:p>
            <a:pPr marL="0" marR="0" indent="0" algn="l" defTabSz="609585" rtl="0" eaLnBrk="1" fontAlgn="base" latinLnBrk="0" hangingPunct="1">
              <a:lnSpc>
                <a:spcPct val="100000"/>
              </a:lnSpc>
              <a:spcBef>
                <a:spcPct val="0"/>
              </a:spcBef>
              <a:spcAft>
                <a:spcPct val="0"/>
              </a:spcAft>
              <a:buClrTx/>
              <a:buSzTx/>
              <a:buFontTx/>
              <a:buNone/>
              <a:tabLst/>
              <a:defRPr/>
            </a:pPr>
            <a:r>
              <a:rPr lang="en-US" altLang="en-US" sz="2067" baseline="30000" dirty="0" err="1">
                <a:solidFill>
                  <a:schemeClr val="tx1"/>
                </a:solidFill>
                <a:latin typeface="Arial Narrow" pitchFamily="34" charset="0"/>
              </a:rPr>
              <a:t>esmo@esmo.org</a:t>
            </a:r>
            <a:endParaRPr lang="en-US" altLang="en-US" sz="2067" baseline="30000" dirty="0">
              <a:solidFill>
                <a:schemeClr val="tx1"/>
              </a:solidFill>
              <a:latin typeface="Arial Narrow" pitchFamily="34" charset="0"/>
            </a:endParaRPr>
          </a:p>
          <a:p>
            <a:pPr eaLnBrk="1" hangingPunct="1">
              <a:defRPr/>
            </a:pPr>
            <a:endParaRPr lang="en-US" altLang="en-US" sz="2400" baseline="30000" dirty="0">
              <a:solidFill>
                <a:schemeClr val="tx1"/>
              </a:solidFill>
              <a:latin typeface="Arial Narrow" pitchFamily="34" charset="0"/>
            </a:endParaRPr>
          </a:p>
        </p:txBody>
      </p:sp>
      <p:sp>
        <p:nvSpPr>
          <p:cNvPr id="5" name="Text Placeholder 18"/>
          <p:cNvSpPr>
            <a:spLocks noGrp="1"/>
          </p:cNvSpPr>
          <p:nvPr>
            <p:ph type="body" sz="quarter" idx="10"/>
          </p:nvPr>
        </p:nvSpPr>
        <p:spPr>
          <a:xfrm>
            <a:off x="914401" y="2266720"/>
            <a:ext cx="6924495" cy="297517"/>
          </a:xfrm>
        </p:spPr>
        <p:txBody>
          <a:bodyPr tIns="140400" anchor="ctr">
            <a:noAutofit/>
          </a:bodyPr>
          <a:lstStyle>
            <a:lvl1pPr marL="0" indent="0" rtl="0">
              <a:buFontTx/>
              <a:buNone/>
              <a:defRPr lang="en-US" sz="2267" b="1" i="0" u="none" strike="noStrike" baseline="30000" smtClean="0">
                <a:solidFill>
                  <a:schemeClr val="tx1"/>
                </a:solidFill>
              </a:defRPr>
            </a:lvl1pPr>
          </a:lstStyle>
          <a:p>
            <a:pPr lvl="0"/>
            <a:r>
              <a:rPr lang="en-US" dirty="0"/>
              <a:t>Click to edit Master text styles</a:t>
            </a:r>
          </a:p>
        </p:txBody>
      </p:sp>
      <p:sp>
        <p:nvSpPr>
          <p:cNvPr id="6" name="Text Placeholder 18"/>
          <p:cNvSpPr>
            <a:spLocks noGrp="1"/>
          </p:cNvSpPr>
          <p:nvPr>
            <p:ph type="body" sz="quarter" idx="11"/>
          </p:nvPr>
        </p:nvSpPr>
        <p:spPr>
          <a:xfrm>
            <a:off x="914400" y="2664487"/>
            <a:ext cx="6924493" cy="270475"/>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914400" y="2937600"/>
            <a:ext cx="6924493" cy="297600"/>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a:p>
        </p:txBody>
      </p:sp>
    </p:spTree>
    <p:extLst>
      <p:ext uri="{BB962C8B-B14F-4D97-AF65-F5344CB8AC3E}">
        <p14:creationId xmlns:p14="http://schemas.microsoft.com/office/powerpoint/2010/main" val="416068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5399" y="1310400"/>
            <a:ext cx="5519428" cy="488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5564" y="1310400"/>
            <a:ext cx="5504373" cy="488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1"/>
          </p:nvPr>
        </p:nvSpPr>
        <p:spPr>
          <a:xfrm>
            <a:off x="355600" y="6369054"/>
            <a:ext cx="508000" cy="270933"/>
          </a:xfrm>
          <a:prstGeom prst="rect">
            <a:avLst/>
          </a:prstGeom>
        </p:spPr>
        <p:txBody>
          <a:bodyPr/>
          <a:lstStyle>
            <a:lvl1pPr>
              <a:defRPr>
                <a:solidFill>
                  <a:srgbClr val="FFFFFF"/>
                </a:solidFill>
              </a:defRPr>
            </a:lvl1pPr>
          </a:lstStyle>
          <a:p>
            <a:pPr>
              <a:defRPr/>
            </a:pPr>
            <a:fld id="{9CE299B2-0668-4D0D-BCC3-C4008FD09576}" type="slidenum">
              <a:rPr lang="en-US"/>
              <a:pPr>
                <a:defRPr/>
              </a:pPr>
              <a:t>‹#›</a:t>
            </a:fld>
            <a:endParaRPr lang="en-US" dirty="0"/>
          </a:p>
        </p:txBody>
      </p:sp>
    </p:spTree>
    <p:extLst>
      <p:ext uri="{BB962C8B-B14F-4D97-AF65-F5344CB8AC3E}">
        <p14:creationId xmlns:p14="http://schemas.microsoft.com/office/powerpoint/2010/main" val="4162226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2A469C-2A73-4F73-86E3-BCE0EC521931}" type="slidenum">
              <a:rPr lang="en-US" altLang="en-US"/>
              <a:pPr>
                <a:defRPr/>
              </a:pPr>
              <a:t>‹#›</a:t>
            </a:fld>
            <a:endParaRPr lang="en-US" altLang="en-US"/>
          </a:p>
        </p:txBody>
      </p:sp>
    </p:spTree>
    <p:extLst>
      <p:ext uri="{BB962C8B-B14F-4D97-AF65-F5344CB8AC3E}">
        <p14:creationId xmlns:p14="http://schemas.microsoft.com/office/powerpoint/2010/main" val="220577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F586FB4-15A7-41AE-A9C7-1D1622F6A062}" type="slidenum">
              <a:rPr lang="en-US" altLang="en-US"/>
              <a:pPr>
                <a:defRPr/>
              </a:pPr>
              <a:t>‹#›</a:t>
            </a:fld>
            <a:endParaRPr lang="en-US" altLang="en-US"/>
          </a:p>
        </p:txBody>
      </p:sp>
    </p:spTree>
    <p:extLst>
      <p:ext uri="{BB962C8B-B14F-4D97-AF65-F5344CB8AC3E}">
        <p14:creationId xmlns:p14="http://schemas.microsoft.com/office/powerpoint/2010/main" val="2343427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66FA9B26-C914-4A77-AF6D-AD6A1BB035F6}" type="slidenum">
              <a:rPr lang="en-US" altLang="en-US"/>
              <a:pPr>
                <a:defRPr/>
              </a:pPr>
              <a:t>‹#›</a:t>
            </a:fld>
            <a:endParaRPr lang="en-US" altLang="en-US"/>
          </a:p>
        </p:txBody>
      </p:sp>
    </p:spTree>
    <p:extLst>
      <p:ext uri="{BB962C8B-B14F-4D97-AF65-F5344CB8AC3E}">
        <p14:creationId xmlns:p14="http://schemas.microsoft.com/office/powerpoint/2010/main" val="1509403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01BED09C-72CF-420D-825D-E16A0CDC03E5}" type="slidenum">
              <a:rPr lang="en-US" altLang="en-US"/>
              <a:pPr>
                <a:defRPr/>
              </a:pPr>
              <a:t>‹#›</a:t>
            </a:fld>
            <a:endParaRPr lang="en-US" altLang="en-US"/>
          </a:p>
        </p:txBody>
      </p:sp>
    </p:spTree>
    <p:extLst>
      <p:ext uri="{BB962C8B-B14F-4D97-AF65-F5344CB8AC3E}">
        <p14:creationId xmlns:p14="http://schemas.microsoft.com/office/powerpoint/2010/main" val="3430409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EC677464-CFFD-47AC-BEB2-CB62EC0408B4}" type="slidenum">
              <a:rPr lang="en-US" altLang="en-US"/>
              <a:pPr>
                <a:defRPr/>
              </a:pPr>
              <a:t>‹#›</a:t>
            </a:fld>
            <a:endParaRPr lang="en-US" altLang="en-US"/>
          </a:p>
        </p:txBody>
      </p:sp>
    </p:spTree>
    <p:extLst>
      <p:ext uri="{BB962C8B-B14F-4D97-AF65-F5344CB8AC3E}">
        <p14:creationId xmlns:p14="http://schemas.microsoft.com/office/powerpoint/2010/main" val="2742766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cs typeface="+mn-cs"/>
              </a:defRPr>
            </a:lvl1pPr>
          </a:lstStyle>
          <a:p>
            <a:pPr>
              <a:defRPr/>
            </a:pPr>
            <a:fld id="{E7CC7E75-C276-474E-A762-5F1B97234211}" type="slidenum">
              <a:rPr lang="en-US" altLang="en-US"/>
              <a:pPr>
                <a:defRPr/>
              </a:pPr>
              <a:t>‹#›</a:t>
            </a:fld>
            <a:endParaRPr lang="en-US" altLang="en-US"/>
          </a:p>
        </p:txBody>
      </p:sp>
    </p:spTree>
    <p:extLst>
      <p:ext uri="{BB962C8B-B14F-4D97-AF65-F5344CB8AC3E}">
        <p14:creationId xmlns:p14="http://schemas.microsoft.com/office/powerpoint/2010/main" val="39814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n-cs"/>
              </a:defRPr>
            </a:lvl1pPr>
          </a:lstStyle>
          <a:p>
            <a:pPr>
              <a:defRPr/>
            </a:pPr>
            <a:fld id="{D2674399-5D40-436D-9A12-2364AF151B59}" type="slidenum">
              <a:rPr lang="en-US" altLang="en-US"/>
              <a:pPr>
                <a:defRPr/>
              </a:pPr>
              <a:t>‹#›</a:t>
            </a:fld>
            <a:endParaRPr lang="en-US" altLang="en-US"/>
          </a:p>
        </p:txBody>
      </p:sp>
    </p:spTree>
    <p:extLst>
      <p:ext uri="{BB962C8B-B14F-4D97-AF65-F5344CB8AC3E}">
        <p14:creationId xmlns:p14="http://schemas.microsoft.com/office/powerpoint/2010/main" val="6396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E3252415-A7EB-4E51-8E29-20C600C3CA48}" type="slidenum">
              <a:rPr lang="en-US" altLang="en-US"/>
              <a:pPr>
                <a:defRPr/>
              </a:pPr>
              <a:t>‹#›</a:t>
            </a:fld>
            <a:endParaRPr lang="en-US" altLang="en-US"/>
          </a:p>
        </p:txBody>
      </p:sp>
    </p:spTree>
    <p:extLst>
      <p:ext uri="{BB962C8B-B14F-4D97-AF65-F5344CB8AC3E}">
        <p14:creationId xmlns:p14="http://schemas.microsoft.com/office/powerpoint/2010/main" val="1556865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n-cs"/>
              </a:defRPr>
            </a:lvl1pPr>
          </a:lstStyle>
          <a:p>
            <a:pPr>
              <a:defRPr/>
            </a:pPr>
            <a:fld id="{3C2A0153-4CA2-488C-BF53-A75E4ECFCF87}" type="slidenum">
              <a:rPr lang="en-US" altLang="en-US"/>
              <a:pPr>
                <a:defRPr/>
              </a:pPr>
              <a:t>‹#›</a:t>
            </a:fld>
            <a:endParaRPr lang="en-US" altLang="en-US"/>
          </a:p>
        </p:txBody>
      </p:sp>
    </p:spTree>
    <p:extLst>
      <p:ext uri="{BB962C8B-B14F-4D97-AF65-F5344CB8AC3E}">
        <p14:creationId xmlns:p14="http://schemas.microsoft.com/office/powerpoint/2010/main" val="2137428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cs typeface="+mn-cs"/>
              </a:defRPr>
            </a:lvl1pPr>
          </a:lstStyle>
          <a:p>
            <a:pPr>
              <a:defRPr/>
            </a:pPr>
            <a:fld id="{29245B77-CBBF-4967-A6D9-4A4721A3F45F}" type="slidenum">
              <a:rPr lang="en-US" altLang="en-US"/>
              <a:pPr>
                <a:defRPr/>
              </a:pPr>
              <a:t>‹#›</a:t>
            </a:fld>
            <a:endParaRPr lang="en-US" altLang="en-US"/>
          </a:p>
        </p:txBody>
      </p:sp>
    </p:spTree>
    <p:extLst>
      <p:ext uri="{BB962C8B-B14F-4D97-AF65-F5344CB8AC3E}">
        <p14:creationId xmlns:p14="http://schemas.microsoft.com/office/powerpoint/2010/main" val="520326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cs typeface="+mn-cs"/>
              </a:defRPr>
            </a:lvl1pPr>
          </a:lstStyle>
          <a:p>
            <a:pPr>
              <a:defRPr/>
            </a:pPr>
            <a:fld id="{1A6FB128-8A8B-413A-9F5D-BD0C2F53EE99}" type="slidenum">
              <a:rPr lang="en-US" altLang="en-US"/>
              <a:pPr>
                <a:defRPr/>
              </a:pPr>
              <a:t>‹#›</a:t>
            </a:fld>
            <a:endParaRPr lang="en-US" altLang="en-US"/>
          </a:p>
        </p:txBody>
      </p:sp>
    </p:spTree>
    <p:extLst>
      <p:ext uri="{BB962C8B-B14F-4D97-AF65-F5344CB8AC3E}">
        <p14:creationId xmlns:p14="http://schemas.microsoft.com/office/powerpoint/2010/main" val="4032988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1A6EA809-FD5D-4967-ADED-B54008A0BF6F}" type="slidenum">
              <a:rPr lang="en-US" altLang="en-US"/>
              <a:pPr>
                <a:defRPr/>
              </a:pPr>
              <a:t>‹#›</a:t>
            </a:fld>
            <a:endParaRPr lang="en-US" altLang="en-US"/>
          </a:p>
        </p:txBody>
      </p:sp>
    </p:spTree>
    <p:extLst>
      <p:ext uri="{BB962C8B-B14F-4D97-AF65-F5344CB8AC3E}">
        <p14:creationId xmlns:p14="http://schemas.microsoft.com/office/powerpoint/2010/main" val="2305332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AF5F0DCB-7CEE-4C2E-9A6D-24976FFB80FD}" type="slidenum">
              <a:rPr lang="en-US" altLang="en-US"/>
              <a:pPr>
                <a:defRPr/>
              </a:pPr>
              <a:t>‹#›</a:t>
            </a:fld>
            <a:endParaRPr lang="en-US" altLang="en-US"/>
          </a:p>
        </p:txBody>
      </p:sp>
    </p:spTree>
    <p:extLst>
      <p:ext uri="{BB962C8B-B14F-4D97-AF65-F5344CB8AC3E}">
        <p14:creationId xmlns:p14="http://schemas.microsoft.com/office/powerpoint/2010/main" val="3834106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8E0008D7-2504-446F-AD09-2C850A9F8510}" type="slidenum">
              <a:rPr lang="en-US" altLang="en-US"/>
              <a:pPr>
                <a:defRPr/>
              </a:pPr>
              <a:t>‹#›</a:t>
            </a:fld>
            <a:endParaRPr lang="en-US" altLang="en-US"/>
          </a:p>
        </p:txBody>
      </p:sp>
    </p:spTree>
    <p:extLst>
      <p:ext uri="{BB962C8B-B14F-4D97-AF65-F5344CB8AC3E}">
        <p14:creationId xmlns:p14="http://schemas.microsoft.com/office/powerpoint/2010/main" val="1304132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5"/>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4C6EA970-724D-43E0-AA28-DA8BC151B585}" type="slidenum">
              <a:rPr lang="en-US" altLang="en-US"/>
              <a:pPr>
                <a:defRPr/>
              </a:pPr>
              <a:t>‹#›</a:t>
            </a:fld>
            <a:endParaRPr lang="en-US" altLang="en-US"/>
          </a:p>
        </p:txBody>
      </p:sp>
    </p:spTree>
    <p:extLst>
      <p:ext uri="{BB962C8B-B14F-4D97-AF65-F5344CB8AC3E}">
        <p14:creationId xmlns:p14="http://schemas.microsoft.com/office/powerpoint/2010/main" val="3246837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cs typeface="+mn-cs"/>
              </a:defRPr>
            </a:lvl1pPr>
          </a:lstStyle>
          <a:p>
            <a:pPr>
              <a:defRPr/>
            </a:pPr>
            <a:fld id="{699F8D25-532D-4F1A-AE25-95CA1C44A03E}" type="slidenum">
              <a:rPr lang="en-US" altLang="en-US"/>
              <a:pPr>
                <a:defRPr/>
              </a:pPr>
              <a:t>‹#›</a:t>
            </a:fld>
            <a:endParaRPr lang="en-US" altLang="en-US"/>
          </a:p>
        </p:txBody>
      </p:sp>
    </p:spTree>
    <p:extLst>
      <p:ext uri="{BB962C8B-B14F-4D97-AF65-F5344CB8AC3E}">
        <p14:creationId xmlns:p14="http://schemas.microsoft.com/office/powerpoint/2010/main" val="556877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C87F48-3660-40ED-B061-B2E16EA0992F}"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F020A-51CE-4DE4-94C6-7026056AD390}" type="slidenum">
              <a:rPr lang="en-US" smtClean="0"/>
              <a:t>‹#›</a:t>
            </a:fld>
            <a:endParaRPr lang="en-US"/>
          </a:p>
        </p:txBody>
      </p:sp>
    </p:spTree>
    <p:extLst>
      <p:ext uri="{BB962C8B-B14F-4D97-AF65-F5344CB8AC3E}">
        <p14:creationId xmlns:p14="http://schemas.microsoft.com/office/powerpoint/2010/main" val="4003288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C87F48-3660-40ED-B061-B2E16EA0992F}"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F020A-51CE-4DE4-94C6-7026056AD390}" type="slidenum">
              <a:rPr lang="en-US" smtClean="0"/>
              <a:t>‹#›</a:t>
            </a:fld>
            <a:endParaRPr lang="en-US"/>
          </a:p>
        </p:txBody>
      </p:sp>
    </p:spTree>
    <p:extLst>
      <p:ext uri="{BB962C8B-B14F-4D97-AF65-F5344CB8AC3E}">
        <p14:creationId xmlns:p14="http://schemas.microsoft.com/office/powerpoint/2010/main" val="3660088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C87F48-3660-40ED-B061-B2E16EA0992F}"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F020A-51CE-4DE4-94C6-7026056AD390}" type="slidenum">
              <a:rPr lang="en-US" smtClean="0"/>
              <a:t>‹#›</a:t>
            </a:fld>
            <a:endParaRPr lang="en-US"/>
          </a:p>
        </p:txBody>
      </p:sp>
    </p:spTree>
    <p:extLst>
      <p:ext uri="{BB962C8B-B14F-4D97-AF65-F5344CB8AC3E}">
        <p14:creationId xmlns:p14="http://schemas.microsoft.com/office/powerpoint/2010/main" val="3848432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C87F48-3660-40ED-B061-B2E16EA0992F}"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F020A-51CE-4DE4-94C6-7026056AD390}" type="slidenum">
              <a:rPr lang="en-US" smtClean="0"/>
              <a:t>‹#›</a:t>
            </a:fld>
            <a:endParaRPr lang="en-US"/>
          </a:p>
        </p:txBody>
      </p:sp>
    </p:spTree>
    <p:extLst>
      <p:ext uri="{BB962C8B-B14F-4D97-AF65-F5344CB8AC3E}">
        <p14:creationId xmlns:p14="http://schemas.microsoft.com/office/powerpoint/2010/main" val="1543598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C87F48-3660-40ED-B061-B2E16EA0992F}" type="datetimeFigureOut">
              <a:rPr lang="en-US" smtClean="0"/>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EF020A-51CE-4DE4-94C6-7026056AD390}" type="slidenum">
              <a:rPr lang="en-US" smtClean="0"/>
              <a:t>‹#›</a:t>
            </a:fld>
            <a:endParaRPr lang="en-US"/>
          </a:p>
        </p:txBody>
      </p:sp>
    </p:spTree>
    <p:extLst>
      <p:ext uri="{BB962C8B-B14F-4D97-AF65-F5344CB8AC3E}">
        <p14:creationId xmlns:p14="http://schemas.microsoft.com/office/powerpoint/2010/main" val="964787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C87F48-3660-40ED-B061-B2E16EA0992F}" type="datetimeFigureOut">
              <a:rPr lang="en-US" smtClean="0"/>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EF020A-51CE-4DE4-94C6-7026056AD390}" type="slidenum">
              <a:rPr lang="en-US" smtClean="0"/>
              <a:t>‹#›</a:t>
            </a:fld>
            <a:endParaRPr lang="en-US"/>
          </a:p>
        </p:txBody>
      </p:sp>
    </p:spTree>
    <p:extLst>
      <p:ext uri="{BB962C8B-B14F-4D97-AF65-F5344CB8AC3E}">
        <p14:creationId xmlns:p14="http://schemas.microsoft.com/office/powerpoint/2010/main" val="3441983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87F48-3660-40ED-B061-B2E16EA0992F}" type="datetimeFigureOut">
              <a:rPr lang="en-US" smtClean="0"/>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EF020A-51CE-4DE4-94C6-7026056AD390}" type="slidenum">
              <a:rPr lang="en-US" smtClean="0"/>
              <a:t>‹#›</a:t>
            </a:fld>
            <a:endParaRPr lang="en-US"/>
          </a:p>
        </p:txBody>
      </p:sp>
    </p:spTree>
    <p:extLst>
      <p:ext uri="{BB962C8B-B14F-4D97-AF65-F5344CB8AC3E}">
        <p14:creationId xmlns:p14="http://schemas.microsoft.com/office/powerpoint/2010/main" val="2799127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C87F48-3660-40ED-B061-B2E16EA0992F}"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F020A-51CE-4DE4-94C6-7026056AD390}" type="slidenum">
              <a:rPr lang="en-US" smtClean="0"/>
              <a:t>‹#›</a:t>
            </a:fld>
            <a:endParaRPr lang="en-US"/>
          </a:p>
        </p:txBody>
      </p:sp>
    </p:spTree>
    <p:extLst>
      <p:ext uri="{BB962C8B-B14F-4D97-AF65-F5344CB8AC3E}">
        <p14:creationId xmlns:p14="http://schemas.microsoft.com/office/powerpoint/2010/main" val="2125948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C87F48-3660-40ED-B061-B2E16EA0992F}"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F020A-51CE-4DE4-94C6-7026056AD390}" type="slidenum">
              <a:rPr lang="en-US" smtClean="0"/>
              <a:t>‹#›</a:t>
            </a:fld>
            <a:endParaRPr lang="en-US"/>
          </a:p>
        </p:txBody>
      </p:sp>
    </p:spTree>
    <p:extLst>
      <p:ext uri="{BB962C8B-B14F-4D97-AF65-F5344CB8AC3E}">
        <p14:creationId xmlns:p14="http://schemas.microsoft.com/office/powerpoint/2010/main" val="4245405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C87F48-3660-40ED-B061-B2E16EA0992F}"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F020A-51CE-4DE4-94C6-7026056AD390}" type="slidenum">
              <a:rPr lang="en-US" smtClean="0"/>
              <a:t>‹#›</a:t>
            </a:fld>
            <a:endParaRPr lang="en-US"/>
          </a:p>
        </p:txBody>
      </p:sp>
    </p:spTree>
    <p:extLst>
      <p:ext uri="{BB962C8B-B14F-4D97-AF65-F5344CB8AC3E}">
        <p14:creationId xmlns:p14="http://schemas.microsoft.com/office/powerpoint/2010/main" val="4138173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C87F48-3660-40ED-B061-B2E16EA0992F}"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F020A-51CE-4DE4-94C6-7026056AD390}" type="slidenum">
              <a:rPr lang="en-US" smtClean="0"/>
              <a:t>‹#›</a:t>
            </a:fld>
            <a:endParaRPr lang="en-US"/>
          </a:p>
        </p:txBody>
      </p:sp>
    </p:spTree>
    <p:extLst>
      <p:ext uri="{BB962C8B-B14F-4D97-AF65-F5344CB8AC3E}">
        <p14:creationId xmlns:p14="http://schemas.microsoft.com/office/powerpoint/2010/main" val="1182355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1629" y="1122363"/>
            <a:ext cx="9608742"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291629" y="3602038"/>
            <a:ext cx="960874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34ED7CB-E35F-9C48-BAF1-8AA8EEFEFD1A}"/>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3394301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1_Title Slide-No Presenter">
    <p:spTree>
      <p:nvGrpSpPr>
        <p:cNvPr id="1" name=""/>
        <p:cNvGrpSpPr/>
        <p:nvPr/>
      </p:nvGrpSpPr>
      <p:grpSpPr>
        <a:xfrm>
          <a:off x="0" y="0"/>
          <a:ext cx="0" cy="0"/>
          <a:chOff x="0" y="0"/>
          <a:chExt cx="0" cy="0"/>
        </a:xfrm>
      </p:grpSpPr>
      <p:sp>
        <p:nvSpPr>
          <p:cNvPr id="2" name="Title 1"/>
          <p:cNvSpPr>
            <a:spLocks noGrp="1"/>
          </p:cNvSpPr>
          <p:nvPr>
            <p:ph type="ctrTitle"/>
          </p:nvPr>
        </p:nvSpPr>
        <p:spPr>
          <a:xfrm>
            <a:off x="1291629" y="1122363"/>
            <a:ext cx="9608742"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291629" y="3602038"/>
            <a:ext cx="960874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A40FBCB8-B387-8644-B29D-360E10DB2177}"/>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3385110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92158"/>
            <a:ext cx="10515600" cy="657442"/>
          </a:xfrm>
        </p:spPr>
        <p:txBody>
          <a:bodyPr/>
          <a:lstStyle/>
          <a:p>
            <a:r>
              <a:rPr lang="en-US" dirty="0"/>
              <a:t>Click to edit Master title style</a:t>
            </a:r>
          </a:p>
        </p:txBody>
      </p:sp>
      <p:sp>
        <p:nvSpPr>
          <p:cNvPr id="3" name="Content Placeholder 2"/>
          <p:cNvSpPr>
            <a:spLocks noGrp="1"/>
          </p:cNvSpPr>
          <p:nvPr>
            <p:ph idx="1"/>
          </p:nvPr>
        </p:nvSpPr>
        <p:spPr>
          <a:xfrm>
            <a:off x="838200" y="1522597"/>
            <a:ext cx="10515600" cy="4264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7DC35CA-FFC9-9D4D-BD5B-70F18E22CEA0}"/>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40084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mall body">
    <p:spTree>
      <p:nvGrpSpPr>
        <p:cNvPr id="1" name=""/>
        <p:cNvGrpSpPr/>
        <p:nvPr/>
      </p:nvGrpSpPr>
      <p:grpSpPr>
        <a:xfrm>
          <a:off x="0" y="0"/>
          <a:ext cx="0" cy="0"/>
          <a:chOff x="0" y="0"/>
          <a:chExt cx="0" cy="0"/>
        </a:xfrm>
      </p:grpSpPr>
      <p:sp>
        <p:nvSpPr>
          <p:cNvPr id="4" name="Title 1"/>
          <p:cNvSpPr>
            <a:spLocks noGrp="1"/>
          </p:cNvSpPr>
          <p:nvPr>
            <p:ph type="title"/>
          </p:nvPr>
        </p:nvSpPr>
        <p:spPr>
          <a:xfrm>
            <a:off x="360790" y="492157"/>
            <a:ext cx="11470420" cy="657442"/>
          </a:xfrm>
        </p:spPr>
        <p:txBody>
          <a:bodyPr/>
          <a:lstStyle/>
          <a:p>
            <a:r>
              <a:rPr lang="en-US" dirty="0"/>
              <a:t>Click to edit Master title style</a:t>
            </a:r>
          </a:p>
        </p:txBody>
      </p:sp>
      <p:sp>
        <p:nvSpPr>
          <p:cNvPr id="5" name="Content Placeholder 2"/>
          <p:cNvSpPr>
            <a:spLocks noGrp="1"/>
          </p:cNvSpPr>
          <p:nvPr>
            <p:ph idx="1"/>
          </p:nvPr>
        </p:nvSpPr>
        <p:spPr>
          <a:xfrm>
            <a:off x="360790" y="1522597"/>
            <a:ext cx="11470420" cy="4264592"/>
          </a:xfrm>
        </p:spPr>
        <p:txBody>
          <a:bodyPr>
            <a:normAutofit/>
          </a:bodyPr>
          <a:lstStyle>
            <a:lvl1pPr>
              <a:lnSpc>
                <a:spcPct val="100000"/>
              </a:lnSpc>
              <a:defRPr sz="20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BB31FEA8-A643-D043-9FCF-E682BF8B1B32}"/>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3620300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346359" y="492158"/>
            <a:ext cx="11007441" cy="657442"/>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3A8DDA48-6780-FF49-A170-2B322CF1C3A9}"/>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1530537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4728" y="1544245"/>
            <a:ext cx="6128544" cy="4242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98728" y="1544245"/>
            <a:ext cx="6128544" cy="4242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364728" y="492158"/>
            <a:ext cx="11462544" cy="657442"/>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9B07E314-990D-7347-9DEB-0BD09106D79A}"/>
              </a:ext>
            </a:extLst>
          </p:cNvPr>
          <p:cNvSpPr>
            <a:spLocks noGrp="1"/>
          </p:cNvSpPr>
          <p:nvPr>
            <p:ph type="ftr" sz="quarter" idx="10"/>
          </p:nvPr>
        </p:nvSpPr>
        <p:spPr/>
        <p:txBody>
          <a:bodyPr/>
          <a:lstStyle/>
          <a:p>
            <a:r>
              <a:rPr lang="en-US" dirty="0"/>
              <a:t>PRESENTED BY:</a:t>
            </a:r>
            <a:r>
              <a:rPr lang="en-US" sz="1400" b="0" dirty="0"/>
              <a:t> Insert Name  </a:t>
            </a:r>
          </a:p>
        </p:txBody>
      </p:sp>
    </p:spTree>
    <p:extLst>
      <p:ext uri="{BB962C8B-B14F-4D97-AF65-F5344CB8AC3E}">
        <p14:creationId xmlns:p14="http://schemas.microsoft.com/office/powerpoint/2010/main" val="403809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AFF9711-F2C9-884A-9AC3-9C84FD278C02}"/>
              </a:ext>
            </a:extLst>
          </p:cNvPr>
          <p:cNvSpPr>
            <a:spLocks noGrp="1"/>
          </p:cNvSpPr>
          <p:nvPr>
            <p:ph type="ftr" sz="quarter" idx="10"/>
          </p:nvPr>
        </p:nvSpPr>
        <p:spPr/>
        <p:txBody>
          <a:bodyPr/>
          <a:lstStyle/>
          <a:p>
            <a:r>
              <a:rPr lang="en-US" dirty="0"/>
              <a:t>PRESENTED BY:</a:t>
            </a:r>
            <a:r>
              <a:rPr lang="en-US" sz="1400" b="0" dirty="0"/>
              <a:t> Thomas Powles </a:t>
            </a:r>
          </a:p>
        </p:txBody>
      </p:sp>
    </p:spTree>
    <p:extLst>
      <p:ext uri="{BB962C8B-B14F-4D97-AF65-F5344CB8AC3E}">
        <p14:creationId xmlns:p14="http://schemas.microsoft.com/office/powerpoint/2010/main" val="3263978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1BCA6F-555F-BD4A-88E5-30D267622B34}"/>
              </a:ext>
            </a:extLst>
          </p:cNvPr>
          <p:cNvSpPr>
            <a:spLocks noGrp="1"/>
          </p:cNvSpPr>
          <p:nvPr>
            <p:ph type="ftr" sz="quarter" idx="10"/>
          </p:nvPr>
        </p:nvSpPr>
        <p:spPr/>
        <p:txBody>
          <a:bodyPr/>
          <a:lstStyle/>
          <a:p>
            <a:r>
              <a:rPr lang="en-US" dirty="0"/>
              <a:t>PRESENTED BY:</a:t>
            </a:r>
            <a:r>
              <a:rPr lang="en-US" sz="1400" b="0" dirty="0"/>
              <a:t> Insert Name  </a:t>
            </a:r>
          </a:p>
        </p:txBody>
      </p:sp>
    </p:spTree>
    <p:extLst>
      <p:ext uri="{BB962C8B-B14F-4D97-AF65-F5344CB8AC3E}">
        <p14:creationId xmlns:p14="http://schemas.microsoft.com/office/powerpoint/2010/main" val="3453636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0"/>
            <a:ext cx="12204192" cy="3779520"/>
          </a:xfrm>
          <a:solidFill>
            <a:schemeClr val="bg1">
              <a:lumMod val="75000"/>
            </a:schemeClr>
          </a:solidFill>
          <a:effectLst/>
        </p:spPr>
        <p:txBody>
          <a:bodyPr anchor="ctr" anchorCtr="1">
            <a:noAutofit/>
          </a:bodyPr>
          <a:lstStyle>
            <a:lvl1pPr>
              <a:defRPr sz="1800"/>
            </a:lvl1pPr>
          </a:lstStyle>
          <a:p>
            <a:r>
              <a:rPr lang="en-US" dirty="0"/>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endParaRPr lang="en-US" sz="1400"/>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451"/>
              </a:spcBef>
              <a:buNone/>
              <a:defRPr sz="1400" b="0">
                <a:solidFill>
                  <a:schemeClr val="accent6"/>
                </a:solidFill>
                <a:latin typeface="+mj-lt"/>
                <a:cs typeface="Arial" pitchFamily="34" charset="0"/>
              </a:defRPr>
            </a:lvl1pPr>
            <a:lvl2pPr marL="342875"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2"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dirty="0"/>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00"/>
              </a:spcAft>
              <a:buNone/>
              <a:defRPr sz="1300" b="1">
                <a:solidFill>
                  <a:schemeClr val="tx1"/>
                </a:solidFill>
                <a:latin typeface="+mj-lt"/>
                <a:cs typeface="Arial" pitchFamily="34" charset="0"/>
              </a:defRPr>
            </a:lvl1pPr>
            <a:lvl2pPr marL="0" indent="0">
              <a:lnSpc>
                <a:spcPct val="100000"/>
              </a:lnSpc>
              <a:spcBef>
                <a:spcPts val="0"/>
              </a:spcBef>
              <a:spcAft>
                <a:spcPts val="0"/>
              </a:spcAft>
              <a:buNone/>
              <a:defRPr sz="1200">
                <a:solidFill>
                  <a:schemeClr val="accent6"/>
                </a:solidFill>
                <a:latin typeface="+mj-lt"/>
                <a:cs typeface="Arial" pitchFamily="34" charset="0"/>
              </a:defRPr>
            </a:lvl2pPr>
          </a:lstStyle>
          <a:p>
            <a:pPr lvl="0"/>
            <a:r>
              <a:rPr lang="en-US" dirty="0"/>
              <a:t>Edit Master text styles</a:t>
            </a:r>
          </a:p>
          <a:p>
            <a:pPr lvl="1"/>
            <a:r>
              <a:rPr lang="en-US" dirty="0"/>
              <a:t>Second level</a:t>
            </a:r>
          </a:p>
        </p:txBody>
      </p:sp>
      <p:sp>
        <p:nvSpPr>
          <p:cNvPr id="2" name="Title 1"/>
          <p:cNvSpPr>
            <a:spLocks noGrp="1"/>
          </p:cNvSpPr>
          <p:nvPr>
            <p:ph type="ctrTitle"/>
          </p:nvPr>
        </p:nvSpPr>
        <p:spPr>
          <a:xfrm>
            <a:off x="4023360" y="4023360"/>
            <a:ext cx="7620000" cy="853440"/>
          </a:xfrm>
          <a:effectLst/>
        </p:spPr>
        <p:txBody>
          <a:bodyPr lIns="0" tIns="0" rIns="0" bIns="0" anchor="t" anchorCtr="0">
            <a:noAutofit/>
          </a:bodyPr>
          <a:lstStyle>
            <a:lvl1pPr algn="l">
              <a:lnSpc>
                <a:spcPct val="90000"/>
              </a:lnSpc>
              <a:defRPr sz="2200" b="1">
                <a:latin typeface="+mj-lt"/>
                <a:cs typeface="Arial" pitchFamily="34" charset="0"/>
              </a:defRPr>
            </a:lvl1pPr>
          </a:lstStyle>
          <a:p>
            <a:r>
              <a:rPr lang="en-US" dirty="0"/>
              <a:t>Click to edit Master title style</a:t>
            </a:r>
          </a:p>
        </p:txBody>
      </p: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7"/>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5381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1010429-9438-4146-AB2A-3EE3BEC427B3}"/>
              </a:ext>
            </a:extLst>
          </p:cNvPr>
          <p:cNvSpPr>
            <a:spLocks noGrp="1"/>
          </p:cNvSpPr>
          <p:nvPr>
            <p:ph type="body" sz="quarter" idx="13"/>
          </p:nvPr>
        </p:nvSpPr>
        <p:spPr>
          <a:xfrm>
            <a:off x="7384474" y="6061505"/>
            <a:ext cx="4374436" cy="537773"/>
          </a:xfrm>
        </p:spPr>
        <p:txBody>
          <a:bodyPr anchor="b">
            <a:normAutofit/>
          </a:bodyPr>
          <a:lstStyle>
            <a:lvl1pPr marL="0" indent="0" algn="r">
              <a:buNone/>
              <a:defRPr sz="750">
                <a:solidFill>
                  <a:schemeClr val="tx1"/>
                </a:solidFill>
              </a:defRPr>
            </a:lvl1pPr>
            <a:lvl5pPr marL="1371600" indent="0">
              <a:buNone/>
              <a:defRPr/>
            </a:lvl5pPr>
          </a:lstStyle>
          <a:p>
            <a:pPr lvl="0"/>
            <a:r>
              <a:rPr lang="en-US" dirty="0"/>
              <a:t>Edit Master text styles</a:t>
            </a:r>
          </a:p>
        </p:txBody>
      </p:sp>
      <p:sp>
        <p:nvSpPr>
          <p:cNvPr id="9" name="Text Placeholder 7">
            <a:extLst>
              <a:ext uri="{FF2B5EF4-FFF2-40B4-BE49-F238E27FC236}">
                <a16:creationId xmlns:a16="http://schemas.microsoft.com/office/drawing/2014/main" id="{A5E18CF8-2877-452C-A196-650F9B5A43B3}"/>
              </a:ext>
            </a:extLst>
          </p:cNvPr>
          <p:cNvSpPr>
            <a:spLocks noGrp="1"/>
          </p:cNvSpPr>
          <p:nvPr>
            <p:ph type="body" sz="quarter" idx="15"/>
          </p:nvPr>
        </p:nvSpPr>
        <p:spPr>
          <a:xfrm>
            <a:off x="531234" y="6061505"/>
            <a:ext cx="6714695" cy="537773"/>
          </a:xfrm>
        </p:spPr>
        <p:txBody>
          <a:bodyPr anchor="b">
            <a:normAutofit/>
          </a:bodyPr>
          <a:lstStyle>
            <a:lvl1pPr marL="0" indent="0" algn="l">
              <a:buNone/>
              <a:defRPr sz="750">
                <a:solidFill>
                  <a:schemeClr val="tx1"/>
                </a:solidFill>
              </a:defRPr>
            </a:lvl1pPr>
            <a:lvl5pPr marL="1371600" indent="0">
              <a:buNone/>
              <a:defRPr/>
            </a:lvl5pPr>
          </a:lstStyle>
          <a:p>
            <a:pPr lvl="0"/>
            <a:r>
              <a:rPr lang="en-US" dirty="0"/>
              <a:t>Edit Master text styles</a:t>
            </a:r>
          </a:p>
        </p:txBody>
      </p:sp>
      <p:sp>
        <p:nvSpPr>
          <p:cNvPr id="6" name="Title Placeholder 6">
            <a:extLst>
              <a:ext uri="{FF2B5EF4-FFF2-40B4-BE49-F238E27FC236}">
                <a16:creationId xmlns:a16="http://schemas.microsoft.com/office/drawing/2014/main" id="{B35634B4-101F-46B8-9C0F-4844669F189A}"/>
              </a:ext>
            </a:extLst>
          </p:cNvPr>
          <p:cNvSpPr>
            <a:spLocks noGrp="1" noChangeArrowheads="1"/>
          </p:cNvSpPr>
          <p:nvPr>
            <p:ph type="title"/>
          </p:nvPr>
        </p:nvSpPr>
        <p:spPr bwMode="auto">
          <a:xfrm>
            <a:off x="542925" y="0"/>
            <a:ext cx="10134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4066870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870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307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026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188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676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19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069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243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103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78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760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564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564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46C9C0A7-0A4E-4ABE-AAD6-226FA1C891B8}"/>
              </a:ext>
            </a:extLst>
          </p:cNvPr>
          <p:cNvSpPr>
            <a:spLocks noGrp="1"/>
          </p:cNvSpPr>
          <p:nvPr>
            <p:ph type="body" sz="quarter" idx="13"/>
          </p:nvPr>
        </p:nvSpPr>
        <p:spPr>
          <a:xfrm>
            <a:off x="7384473" y="6061503"/>
            <a:ext cx="4374436" cy="537773"/>
          </a:xfrm>
        </p:spPr>
        <p:txBody>
          <a:bodyPr anchor="b">
            <a:normAutofit/>
          </a:bodyPr>
          <a:lstStyle>
            <a:lvl1pPr marL="0" indent="0" algn="r">
              <a:buNone/>
              <a:defRPr sz="1000">
                <a:solidFill>
                  <a:schemeClr val="tx1"/>
                </a:solidFill>
              </a:defRPr>
            </a:lvl1pPr>
            <a:lvl5pPr marL="1828800" indent="0">
              <a:buNone/>
              <a:defRPr/>
            </a:lvl5pPr>
          </a:lstStyle>
          <a:p>
            <a:pPr lvl="0"/>
            <a:r>
              <a:rPr lang="en-US" dirty="0"/>
              <a:t>Edit Master text styles</a:t>
            </a:r>
          </a:p>
        </p:txBody>
      </p:sp>
      <p:sp>
        <p:nvSpPr>
          <p:cNvPr id="8" name="Text Placeholder 7">
            <a:extLst>
              <a:ext uri="{FF2B5EF4-FFF2-40B4-BE49-F238E27FC236}">
                <a16:creationId xmlns:a16="http://schemas.microsoft.com/office/drawing/2014/main" id="{FB364B4F-6D69-4C94-9AB9-3296B8789AD9}"/>
              </a:ext>
            </a:extLst>
          </p:cNvPr>
          <p:cNvSpPr>
            <a:spLocks noGrp="1"/>
          </p:cNvSpPr>
          <p:nvPr>
            <p:ph type="body" sz="quarter" idx="15"/>
          </p:nvPr>
        </p:nvSpPr>
        <p:spPr>
          <a:xfrm>
            <a:off x="531233" y="6061503"/>
            <a:ext cx="6714694" cy="537773"/>
          </a:xfrm>
        </p:spPr>
        <p:txBody>
          <a:bodyPr anchor="b">
            <a:normAutofit/>
          </a:bodyPr>
          <a:lstStyle>
            <a:lvl1pPr marL="0" indent="0" algn="l">
              <a:buNone/>
              <a:defRPr sz="1000">
                <a:solidFill>
                  <a:schemeClr val="tx1"/>
                </a:solidFill>
              </a:defRPr>
            </a:lvl1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322084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FEDDB02-48B5-44E2-ACA3-AC4B5051A7F2}"/>
              </a:ext>
            </a:extLst>
          </p:cNvPr>
          <p:cNvSpPr>
            <a:spLocks noGrp="1"/>
          </p:cNvSpPr>
          <p:nvPr>
            <p:ph type="body" sz="quarter" idx="13"/>
          </p:nvPr>
        </p:nvSpPr>
        <p:spPr>
          <a:xfrm>
            <a:off x="7384473" y="6061503"/>
            <a:ext cx="4374436" cy="537773"/>
          </a:xfrm>
        </p:spPr>
        <p:txBody>
          <a:bodyPr anchor="b">
            <a:normAutofit/>
          </a:bodyPr>
          <a:lstStyle>
            <a:lvl1pPr marL="0" indent="0" algn="r">
              <a:spcBef>
                <a:spcPts val="0"/>
              </a:spcBef>
              <a:buNone/>
              <a:defRPr sz="1000">
                <a:solidFill>
                  <a:schemeClr val="tx1"/>
                </a:solidFill>
              </a:defRPr>
            </a:lvl1pPr>
            <a:lvl5pPr marL="1828800" indent="0">
              <a:buNone/>
              <a:defRPr/>
            </a:lvl5pPr>
          </a:lstStyle>
          <a:p>
            <a:pPr lvl="0"/>
            <a:r>
              <a:rPr lang="en-US" dirty="0"/>
              <a:t>Edit Master text styles</a:t>
            </a:r>
          </a:p>
        </p:txBody>
      </p:sp>
      <p:sp>
        <p:nvSpPr>
          <p:cNvPr id="8" name="Text Placeholder 7">
            <a:extLst>
              <a:ext uri="{FF2B5EF4-FFF2-40B4-BE49-F238E27FC236}">
                <a16:creationId xmlns:a16="http://schemas.microsoft.com/office/drawing/2014/main" id="{FAEDBAE6-494A-4E0A-A345-1762C4A639C3}"/>
              </a:ext>
            </a:extLst>
          </p:cNvPr>
          <p:cNvSpPr>
            <a:spLocks noGrp="1"/>
          </p:cNvSpPr>
          <p:nvPr>
            <p:ph type="body" sz="quarter" idx="15"/>
          </p:nvPr>
        </p:nvSpPr>
        <p:spPr>
          <a:xfrm>
            <a:off x="531233" y="6061503"/>
            <a:ext cx="6714694" cy="537773"/>
          </a:xfrm>
        </p:spPr>
        <p:txBody>
          <a:bodyPr anchor="b">
            <a:normAutofit/>
          </a:bodyPr>
          <a:lstStyle>
            <a:lvl1pPr marL="0" indent="0" algn="l">
              <a:spcBef>
                <a:spcPts val="0"/>
              </a:spcBef>
              <a:buNone/>
              <a:defRPr sz="1000">
                <a:solidFill>
                  <a:schemeClr val="tx1"/>
                </a:solidFill>
              </a:defRPr>
            </a:lvl1pPr>
            <a:lvl5pPr marL="1828800" indent="0">
              <a:buNone/>
              <a:defRPr/>
            </a:lvl5pPr>
          </a:lstStyle>
          <a:p>
            <a:pPr lvl="0"/>
            <a:r>
              <a:rPr lang="en-US" dirty="0"/>
              <a:t>Edit Master text styles</a:t>
            </a:r>
          </a:p>
        </p:txBody>
      </p:sp>
      <p:sp>
        <p:nvSpPr>
          <p:cNvPr id="6" name="Title Placeholder 6">
            <a:extLst>
              <a:ext uri="{FF2B5EF4-FFF2-40B4-BE49-F238E27FC236}">
                <a16:creationId xmlns:a16="http://schemas.microsoft.com/office/drawing/2014/main" id="{113DFA62-EB4B-4A66-ADAB-F332CFCFF203}"/>
              </a:ext>
            </a:extLst>
          </p:cNvPr>
          <p:cNvSpPr>
            <a:spLocks noGrp="1" noChangeArrowheads="1"/>
          </p:cNvSpPr>
          <p:nvPr>
            <p:ph type="title"/>
          </p:nvPr>
        </p:nvSpPr>
        <p:spPr bwMode="auto">
          <a:xfrm>
            <a:off x="542925" y="0"/>
            <a:ext cx="10134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988784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D7D01BE-3F38-4B3C-A169-DEE07EA589DA}"/>
              </a:ext>
            </a:extLst>
          </p:cNvPr>
          <p:cNvSpPr>
            <a:spLocks noGrp="1"/>
          </p:cNvSpPr>
          <p:nvPr>
            <p:ph type="body" sz="quarter" idx="13"/>
          </p:nvPr>
        </p:nvSpPr>
        <p:spPr>
          <a:xfrm>
            <a:off x="7384473" y="6061503"/>
            <a:ext cx="4374436" cy="537773"/>
          </a:xfrm>
        </p:spPr>
        <p:txBody>
          <a:bodyPr anchor="b">
            <a:normAutofit/>
          </a:bodyPr>
          <a:lstStyle>
            <a:lvl1pPr marL="0" indent="0" algn="r">
              <a:buNone/>
              <a:defRPr sz="1000">
                <a:solidFill>
                  <a:schemeClr val="tx1"/>
                </a:solidFill>
              </a:defRPr>
            </a:lvl1pPr>
            <a:lvl5pPr marL="1828800" indent="0">
              <a:buNone/>
              <a:defRPr/>
            </a:lvl5pPr>
          </a:lstStyle>
          <a:p>
            <a:pPr lvl="0"/>
            <a:r>
              <a:rPr lang="en-US" dirty="0"/>
              <a:t>Edit Master text styles</a:t>
            </a:r>
          </a:p>
        </p:txBody>
      </p:sp>
      <p:sp>
        <p:nvSpPr>
          <p:cNvPr id="9" name="Text Placeholder 7">
            <a:extLst>
              <a:ext uri="{FF2B5EF4-FFF2-40B4-BE49-F238E27FC236}">
                <a16:creationId xmlns:a16="http://schemas.microsoft.com/office/drawing/2014/main" id="{EF496362-7308-42B8-A730-AA8A8F97DA4E}"/>
              </a:ext>
            </a:extLst>
          </p:cNvPr>
          <p:cNvSpPr>
            <a:spLocks noGrp="1"/>
          </p:cNvSpPr>
          <p:nvPr>
            <p:ph type="body" sz="quarter" idx="15"/>
          </p:nvPr>
        </p:nvSpPr>
        <p:spPr>
          <a:xfrm>
            <a:off x="531233" y="6061503"/>
            <a:ext cx="6714694" cy="537773"/>
          </a:xfrm>
        </p:spPr>
        <p:txBody>
          <a:bodyPr anchor="b">
            <a:normAutofit/>
          </a:bodyPr>
          <a:lstStyle>
            <a:lvl1pPr marL="0" indent="0" algn="l">
              <a:buNone/>
              <a:defRPr sz="1000">
                <a:solidFill>
                  <a:schemeClr val="tx1"/>
                </a:solidFill>
              </a:defRPr>
            </a:lvl1pPr>
            <a:lvl5pPr marL="1828800" indent="0">
              <a:buNone/>
              <a:defRPr/>
            </a:lvl5pPr>
          </a:lstStyle>
          <a:p>
            <a:pPr lvl="0"/>
            <a:r>
              <a:rPr lang="en-US" dirty="0"/>
              <a:t>Edit Master text styles</a:t>
            </a:r>
          </a:p>
        </p:txBody>
      </p:sp>
      <p:sp>
        <p:nvSpPr>
          <p:cNvPr id="6" name="Title Placeholder 6">
            <a:extLst>
              <a:ext uri="{FF2B5EF4-FFF2-40B4-BE49-F238E27FC236}">
                <a16:creationId xmlns:a16="http://schemas.microsoft.com/office/drawing/2014/main" id="{FAEB9022-EBF1-4EB6-888E-F9EC2C8DBD68}"/>
              </a:ext>
            </a:extLst>
          </p:cNvPr>
          <p:cNvSpPr>
            <a:spLocks noGrp="1" noChangeArrowheads="1"/>
          </p:cNvSpPr>
          <p:nvPr>
            <p:ph type="title"/>
          </p:nvPr>
        </p:nvSpPr>
        <p:spPr bwMode="auto">
          <a:xfrm>
            <a:off x="542925" y="0"/>
            <a:ext cx="10134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860513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316877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84799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256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927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144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686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164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131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11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29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657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85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2976C-13DE-4B20-9094-B2FCAA70832A}" type="datetimeFigureOut">
              <a:rPr lang="en-US">
                <a:solidFill>
                  <a:prstClr val="black">
                    <a:tint val="75000"/>
                  </a:prstClr>
                </a:solidFill>
              </a:rPr>
              <a:pPr/>
              <a:t>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8E8BC-1EC0-4E64-B948-64A1D635A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178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Title_1">
    <p:spTree>
      <p:nvGrpSpPr>
        <p:cNvPr id="1" name=""/>
        <p:cNvGrpSpPr/>
        <p:nvPr/>
      </p:nvGrpSpPr>
      <p:grpSpPr>
        <a:xfrm>
          <a:off x="0" y="0"/>
          <a:ext cx="0" cy="0"/>
          <a:chOff x="0" y="0"/>
          <a:chExt cx="0" cy="0"/>
        </a:xfrm>
      </p:grpSpPr>
      <p:sp>
        <p:nvSpPr>
          <p:cNvPr id="5" name="Title 1"/>
          <p:cNvSpPr>
            <a:spLocks noGrp="1"/>
          </p:cNvSpPr>
          <p:nvPr>
            <p:ph type="ctrTitle"/>
          </p:nvPr>
        </p:nvSpPr>
        <p:spPr>
          <a:xfrm>
            <a:off x="525820" y="1985561"/>
            <a:ext cx="9121373" cy="2421340"/>
          </a:xfrm>
          <a:prstGeom prst="rect">
            <a:avLst/>
          </a:prstGeom>
        </p:spPr>
        <p:txBody>
          <a:bodyPr>
            <a:normAutofit/>
          </a:bodyPr>
          <a:lstStyle>
            <a:lvl1pPr algn="l">
              <a:defRPr sz="2400">
                <a:solidFill>
                  <a:srgbClr val="77B82A"/>
                </a:solidFill>
              </a:defRPr>
            </a:lvl1pPr>
          </a:lstStyle>
          <a:p>
            <a:r>
              <a:rPr lang="en-US" dirty="0"/>
              <a:t>Click to edit Master title style</a:t>
            </a:r>
          </a:p>
        </p:txBody>
      </p:sp>
      <p:sp>
        <p:nvSpPr>
          <p:cNvPr id="6" name="Subtitle 2"/>
          <p:cNvSpPr>
            <a:spLocks noGrp="1"/>
          </p:cNvSpPr>
          <p:nvPr>
            <p:ph type="subTitle" idx="1"/>
          </p:nvPr>
        </p:nvSpPr>
        <p:spPr>
          <a:xfrm>
            <a:off x="509722" y="4608643"/>
            <a:ext cx="9197797" cy="1034507"/>
          </a:xfrm>
        </p:spPr>
        <p:txBody>
          <a:bodyPr>
            <a:noAutofit/>
          </a:bodyPr>
          <a:lstStyle>
            <a:lvl1pPr marL="0" indent="0" algn="l">
              <a:buNone/>
              <a:defRPr sz="15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776022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1010429-9438-4146-AB2A-3EE3BEC427B3}"/>
              </a:ext>
            </a:extLst>
          </p:cNvPr>
          <p:cNvSpPr>
            <a:spLocks noGrp="1"/>
          </p:cNvSpPr>
          <p:nvPr>
            <p:ph type="body" sz="quarter" idx="13"/>
          </p:nvPr>
        </p:nvSpPr>
        <p:spPr>
          <a:xfrm>
            <a:off x="7384474" y="6061505"/>
            <a:ext cx="4374436" cy="537773"/>
          </a:xfrm>
        </p:spPr>
        <p:txBody>
          <a:bodyPr anchor="b">
            <a:normAutofit/>
          </a:bodyPr>
          <a:lstStyle>
            <a:lvl1pPr marL="0" indent="0" algn="r">
              <a:buNone/>
              <a:defRPr sz="750">
                <a:solidFill>
                  <a:schemeClr val="tx1"/>
                </a:solidFill>
              </a:defRPr>
            </a:lvl1pPr>
            <a:lvl5pPr marL="1371600" indent="0">
              <a:buNone/>
              <a:defRPr/>
            </a:lvl5pPr>
          </a:lstStyle>
          <a:p>
            <a:pPr lvl="0"/>
            <a:r>
              <a:rPr lang="en-US" dirty="0"/>
              <a:t>Edit Master text styles</a:t>
            </a:r>
          </a:p>
        </p:txBody>
      </p:sp>
      <p:sp>
        <p:nvSpPr>
          <p:cNvPr id="9" name="Text Placeholder 7">
            <a:extLst>
              <a:ext uri="{FF2B5EF4-FFF2-40B4-BE49-F238E27FC236}">
                <a16:creationId xmlns:a16="http://schemas.microsoft.com/office/drawing/2014/main" id="{A5E18CF8-2877-452C-A196-650F9B5A43B3}"/>
              </a:ext>
            </a:extLst>
          </p:cNvPr>
          <p:cNvSpPr>
            <a:spLocks noGrp="1"/>
          </p:cNvSpPr>
          <p:nvPr>
            <p:ph type="body" sz="quarter" idx="15"/>
          </p:nvPr>
        </p:nvSpPr>
        <p:spPr>
          <a:xfrm>
            <a:off x="531234" y="6061505"/>
            <a:ext cx="6714695" cy="537773"/>
          </a:xfrm>
        </p:spPr>
        <p:txBody>
          <a:bodyPr anchor="b">
            <a:normAutofit/>
          </a:bodyPr>
          <a:lstStyle>
            <a:lvl1pPr marL="0" indent="0" algn="l">
              <a:buNone/>
              <a:defRPr sz="750">
                <a:solidFill>
                  <a:schemeClr val="tx1"/>
                </a:solidFill>
              </a:defRPr>
            </a:lvl1pPr>
            <a:lvl5pPr marL="1371600" indent="0">
              <a:buNone/>
              <a:defRPr/>
            </a:lvl5pPr>
          </a:lstStyle>
          <a:p>
            <a:pPr lvl="0"/>
            <a:r>
              <a:rPr lang="en-US" dirty="0"/>
              <a:t>Edit Master text styles</a:t>
            </a:r>
          </a:p>
        </p:txBody>
      </p:sp>
      <p:sp>
        <p:nvSpPr>
          <p:cNvPr id="6" name="Title Placeholder 6">
            <a:extLst>
              <a:ext uri="{FF2B5EF4-FFF2-40B4-BE49-F238E27FC236}">
                <a16:creationId xmlns:a16="http://schemas.microsoft.com/office/drawing/2014/main" id="{B35634B4-101F-46B8-9C0F-4844669F189A}"/>
              </a:ext>
            </a:extLst>
          </p:cNvPr>
          <p:cNvSpPr>
            <a:spLocks noGrp="1" noChangeArrowheads="1"/>
          </p:cNvSpPr>
          <p:nvPr>
            <p:ph type="title"/>
          </p:nvPr>
        </p:nvSpPr>
        <p:spPr bwMode="auto">
          <a:xfrm>
            <a:off x="542925" y="0"/>
            <a:ext cx="10134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829492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171450" marR="0" indent="-171450" algn="l" defTabSz="685800" rtl="0" eaLnBrk="0" fontAlgn="base" latinLnBrk="0" hangingPunct="0">
              <a:lnSpc>
                <a:spcPct val="100000"/>
              </a:lnSpc>
              <a:spcBef>
                <a:spcPts val="0"/>
              </a:spcBef>
              <a:spcAft>
                <a:spcPts val="450"/>
              </a:spcAft>
              <a:buClr>
                <a:srgbClr val="6CB643"/>
              </a:buClr>
              <a:buSzTx/>
              <a:buFont typeface="Arial" panose="020B0604020202020204" pitchFamily="34" charset="0"/>
              <a:buChar char="•"/>
              <a:tabLst/>
              <a:defRPr sz="1800"/>
            </a:lvl1pPr>
            <a:lvl2pPr marL="514350" marR="0" indent="-171450" algn="l" defTabSz="685800" rtl="0" eaLnBrk="0" fontAlgn="base" latinLnBrk="0" hangingPunct="0">
              <a:lnSpc>
                <a:spcPct val="100000"/>
              </a:lnSpc>
              <a:spcBef>
                <a:spcPts val="0"/>
              </a:spcBef>
              <a:spcAft>
                <a:spcPts val="450"/>
              </a:spcAft>
              <a:buClr>
                <a:srgbClr val="63437A"/>
              </a:buClr>
              <a:buSzTx/>
              <a:buFont typeface="Arial" panose="020B0604020202020204" pitchFamily="34" charset="0"/>
              <a:buChar char="•"/>
              <a:tabLst/>
              <a:defRPr sz="1500"/>
            </a:lvl2pPr>
            <a:lvl3pPr marL="857250" marR="0" indent="-171450" algn="l" defTabSz="685800" rtl="0" eaLnBrk="0" fontAlgn="base" latinLnBrk="0" hangingPunct="0">
              <a:lnSpc>
                <a:spcPct val="100000"/>
              </a:lnSpc>
              <a:spcBef>
                <a:spcPts val="0"/>
              </a:spcBef>
              <a:spcAft>
                <a:spcPts val="450"/>
              </a:spcAft>
              <a:buClr>
                <a:srgbClr val="014D90"/>
              </a:buClr>
              <a:buSzTx/>
              <a:buFont typeface="System Font Regular"/>
              <a:buChar char="–"/>
              <a:tabLst/>
              <a:defRPr/>
            </a:lvl3pPr>
          </a:lstStyle>
          <a:p>
            <a:pPr marL="171450" marR="0" lvl="0" indent="-171450" algn="l" defTabSz="685800" rtl="0" eaLnBrk="0" fontAlgn="base" latinLnBrk="0" hangingPunct="0">
              <a:lnSpc>
                <a:spcPct val="100000"/>
              </a:lnSpc>
              <a:spcBef>
                <a:spcPts val="0"/>
              </a:spcBef>
              <a:spcAft>
                <a:spcPts val="450"/>
              </a:spcAft>
              <a:buClr>
                <a:srgbClr val="6CB643"/>
              </a:buClr>
              <a:buSzTx/>
              <a:buFont typeface="Arial" panose="020B0604020202020204" pitchFamily="34" charset="0"/>
              <a:buChar char="•"/>
              <a:tabLst/>
              <a:defRPr/>
            </a:pPr>
            <a:r>
              <a:rPr kumimoji="0" lang="en-US" altLang="en-US" sz="2100" b="0" i="0" u="none" strike="noStrike" kern="1200" cap="none" spc="0" normalizeH="0" baseline="0" noProof="0" dirty="0">
                <a:ln>
                  <a:noFill/>
                </a:ln>
                <a:solidFill>
                  <a:srgbClr val="445369"/>
                </a:solidFill>
                <a:effectLst/>
                <a:uLnTx/>
                <a:uFillTx/>
                <a:latin typeface="+mn-lt"/>
                <a:ea typeface="+mn-ea"/>
                <a:cs typeface="+mn-cs"/>
              </a:rPr>
              <a:t>Edit Master text styles</a:t>
            </a:r>
          </a:p>
          <a:p>
            <a:pPr marL="514350" marR="0" lvl="1" indent="-171450" algn="l" defTabSz="685800" rtl="0" eaLnBrk="0" fontAlgn="base" latinLnBrk="0" hangingPunct="0">
              <a:lnSpc>
                <a:spcPct val="100000"/>
              </a:lnSpc>
              <a:spcBef>
                <a:spcPts val="0"/>
              </a:spcBef>
              <a:spcAft>
                <a:spcPts val="450"/>
              </a:spcAft>
              <a:buClr>
                <a:srgbClr val="63437A"/>
              </a:buClr>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445369"/>
                </a:solidFill>
                <a:effectLst/>
                <a:uLnTx/>
                <a:uFillTx/>
                <a:latin typeface="+mn-lt"/>
                <a:ea typeface="+mn-ea"/>
                <a:cs typeface="+mn-cs"/>
              </a:rPr>
              <a:t>Second level</a:t>
            </a:r>
          </a:p>
          <a:p>
            <a:pPr marL="857250" marR="0" lvl="2" indent="-171450" algn="l" defTabSz="685800" rtl="0" eaLnBrk="0" fontAlgn="base" latinLnBrk="0" hangingPunct="0">
              <a:lnSpc>
                <a:spcPct val="100000"/>
              </a:lnSpc>
              <a:spcBef>
                <a:spcPts val="0"/>
              </a:spcBef>
              <a:spcAft>
                <a:spcPts val="450"/>
              </a:spcAft>
              <a:buClr>
                <a:srgbClr val="014D90"/>
              </a:buClr>
              <a:buSzTx/>
              <a:buFont typeface="System Font Regular"/>
              <a:buChar char="–"/>
              <a:tabLst/>
              <a:defRPr/>
            </a:pPr>
            <a:r>
              <a:rPr kumimoji="0" lang="en-US" altLang="en-US" sz="1500" b="0" i="0" u="none" strike="noStrike" kern="1200" cap="none" spc="0" normalizeH="0" baseline="0" noProof="0" dirty="0">
                <a:ln>
                  <a:noFill/>
                </a:ln>
                <a:solidFill>
                  <a:srgbClr val="445369"/>
                </a:solidFill>
                <a:effectLst/>
                <a:uLnTx/>
                <a:uFillTx/>
                <a:latin typeface="+mn-lt"/>
                <a:ea typeface="+mn-ea"/>
                <a:cs typeface="+mn-cs"/>
              </a:rPr>
              <a:t>Third level</a:t>
            </a:r>
          </a:p>
        </p:txBody>
      </p:sp>
      <p:sp>
        <p:nvSpPr>
          <p:cNvPr id="8" name="Text Placeholder 7"/>
          <p:cNvSpPr>
            <a:spLocks noGrp="1"/>
          </p:cNvSpPr>
          <p:nvPr>
            <p:ph type="body" sz="quarter" idx="13"/>
          </p:nvPr>
        </p:nvSpPr>
        <p:spPr>
          <a:xfrm>
            <a:off x="7384474" y="6061505"/>
            <a:ext cx="4374436" cy="537773"/>
          </a:xfrm>
        </p:spPr>
        <p:txBody>
          <a:bodyPr anchor="b">
            <a:normAutofit/>
          </a:bodyPr>
          <a:lstStyle>
            <a:lvl1pPr marL="0" indent="0" algn="r">
              <a:spcBef>
                <a:spcPts val="0"/>
              </a:spcBef>
              <a:buNone/>
              <a:defRPr sz="750">
                <a:solidFill>
                  <a:schemeClr val="tx1"/>
                </a:solidFill>
              </a:defRPr>
            </a:lvl1pPr>
            <a:lvl5pPr marL="1371600" indent="0">
              <a:buNone/>
              <a:defRPr/>
            </a:lvl5pPr>
          </a:lstStyle>
          <a:p>
            <a:pPr lvl="0"/>
            <a:r>
              <a:rPr lang="en-US" dirty="0"/>
              <a:t>Edit Master text styles</a:t>
            </a:r>
          </a:p>
        </p:txBody>
      </p:sp>
      <p:sp>
        <p:nvSpPr>
          <p:cNvPr id="10" name="Text Placeholder 7"/>
          <p:cNvSpPr>
            <a:spLocks noGrp="1"/>
          </p:cNvSpPr>
          <p:nvPr>
            <p:ph type="body" sz="quarter" idx="15"/>
          </p:nvPr>
        </p:nvSpPr>
        <p:spPr>
          <a:xfrm>
            <a:off x="531234" y="6061505"/>
            <a:ext cx="6714695" cy="537773"/>
          </a:xfrm>
        </p:spPr>
        <p:txBody>
          <a:bodyPr anchor="b">
            <a:normAutofit/>
          </a:bodyPr>
          <a:lstStyle>
            <a:lvl1pPr marL="0" indent="0" algn="l">
              <a:spcBef>
                <a:spcPts val="0"/>
              </a:spcBef>
              <a:buNone/>
              <a:defRPr sz="750">
                <a:solidFill>
                  <a:schemeClr val="tx1"/>
                </a:solidFill>
              </a:defRPr>
            </a:lvl1pPr>
            <a:lvl5pPr marL="1371600" indent="0">
              <a:buNone/>
              <a:defRPr/>
            </a:lvl5pPr>
          </a:lstStyle>
          <a:p>
            <a:pPr lvl="0"/>
            <a:r>
              <a:rPr lang="en-US" dirty="0"/>
              <a:t>Edit Master text styles</a:t>
            </a:r>
          </a:p>
        </p:txBody>
      </p:sp>
      <p:sp>
        <p:nvSpPr>
          <p:cNvPr id="6" name="Title Placeholder 6">
            <a:extLst>
              <a:ext uri="{FF2B5EF4-FFF2-40B4-BE49-F238E27FC236}">
                <a16:creationId xmlns:a16="http://schemas.microsoft.com/office/drawing/2014/main" id="{CFAF5AD9-6799-4A29-A42F-2A679439CCDE}"/>
              </a:ext>
            </a:extLst>
          </p:cNvPr>
          <p:cNvSpPr>
            <a:spLocks noGrp="1" noChangeArrowheads="1"/>
          </p:cNvSpPr>
          <p:nvPr>
            <p:ph type="title"/>
          </p:nvPr>
        </p:nvSpPr>
        <p:spPr bwMode="auto">
          <a:xfrm>
            <a:off x="542925" y="0"/>
            <a:ext cx="10134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379767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5564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5564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46C9C0A7-0A4E-4ABE-AAD6-226FA1C891B8}"/>
              </a:ext>
            </a:extLst>
          </p:cNvPr>
          <p:cNvSpPr>
            <a:spLocks noGrp="1"/>
          </p:cNvSpPr>
          <p:nvPr>
            <p:ph type="body" sz="quarter" idx="13"/>
          </p:nvPr>
        </p:nvSpPr>
        <p:spPr>
          <a:xfrm>
            <a:off x="7384474" y="6061505"/>
            <a:ext cx="4374436" cy="537773"/>
          </a:xfrm>
        </p:spPr>
        <p:txBody>
          <a:bodyPr anchor="b">
            <a:normAutofit/>
          </a:bodyPr>
          <a:lstStyle>
            <a:lvl1pPr marL="0" indent="0" algn="r">
              <a:buNone/>
              <a:defRPr sz="750">
                <a:solidFill>
                  <a:schemeClr val="tx1"/>
                </a:solidFill>
              </a:defRPr>
            </a:lvl1pPr>
            <a:lvl5pPr marL="1371600" indent="0">
              <a:buNone/>
              <a:defRPr/>
            </a:lvl5pPr>
          </a:lstStyle>
          <a:p>
            <a:pPr lvl="0"/>
            <a:r>
              <a:rPr lang="en-US" dirty="0"/>
              <a:t>Edit Master text styles</a:t>
            </a:r>
          </a:p>
        </p:txBody>
      </p:sp>
      <p:sp>
        <p:nvSpPr>
          <p:cNvPr id="8" name="Text Placeholder 7">
            <a:extLst>
              <a:ext uri="{FF2B5EF4-FFF2-40B4-BE49-F238E27FC236}">
                <a16:creationId xmlns:a16="http://schemas.microsoft.com/office/drawing/2014/main" id="{FB364B4F-6D69-4C94-9AB9-3296B8789AD9}"/>
              </a:ext>
            </a:extLst>
          </p:cNvPr>
          <p:cNvSpPr>
            <a:spLocks noGrp="1"/>
          </p:cNvSpPr>
          <p:nvPr>
            <p:ph type="body" sz="quarter" idx="15"/>
          </p:nvPr>
        </p:nvSpPr>
        <p:spPr>
          <a:xfrm>
            <a:off x="531234" y="6061505"/>
            <a:ext cx="6714695" cy="537773"/>
          </a:xfrm>
        </p:spPr>
        <p:txBody>
          <a:bodyPr anchor="b">
            <a:normAutofit/>
          </a:bodyPr>
          <a:lstStyle>
            <a:lvl1pPr marL="0" indent="0" algn="l">
              <a:buNone/>
              <a:defRPr sz="750">
                <a:solidFill>
                  <a:schemeClr val="tx1"/>
                </a:solidFill>
              </a:defRPr>
            </a:lvl1pPr>
            <a:lvl5pPr marL="1371600" indent="0">
              <a:buNone/>
              <a:defRPr/>
            </a:lvl5pPr>
          </a:lstStyle>
          <a:p>
            <a:pPr lvl="0"/>
            <a:r>
              <a:rPr lang="en-US" dirty="0"/>
              <a:t>Edit Master text styles</a:t>
            </a:r>
          </a:p>
        </p:txBody>
      </p:sp>
    </p:spTree>
    <p:extLst>
      <p:ext uri="{BB962C8B-B14F-4D97-AF65-F5344CB8AC3E}">
        <p14:creationId xmlns:p14="http://schemas.microsoft.com/office/powerpoint/2010/main" val="1768643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FEDDB02-48B5-44E2-ACA3-AC4B5051A7F2}"/>
              </a:ext>
            </a:extLst>
          </p:cNvPr>
          <p:cNvSpPr>
            <a:spLocks noGrp="1"/>
          </p:cNvSpPr>
          <p:nvPr>
            <p:ph type="body" sz="quarter" idx="13"/>
          </p:nvPr>
        </p:nvSpPr>
        <p:spPr>
          <a:xfrm>
            <a:off x="7384474" y="6061505"/>
            <a:ext cx="4374436" cy="537773"/>
          </a:xfrm>
        </p:spPr>
        <p:txBody>
          <a:bodyPr anchor="b">
            <a:normAutofit/>
          </a:bodyPr>
          <a:lstStyle>
            <a:lvl1pPr marL="0" indent="0" algn="r">
              <a:spcBef>
                <a:spcPts val="0"/>
              </a:spcBef>
              <a:buNone/>
              <a:defRPr sz="750">
                <a:solidFill>
                  <a:schemeClr val="tx1"/>
                </a:solidFill>
              </a:defRPr>
            </a:lvl1pPr>
            <a:lvl5pPr marL="1371600" indent="0">
              <a:buNone/>
              <a:defRPr/>
            </a:lvl5pPr>
          </a:lstStyle>
          <a:p>
            <a:pPr lvl="0"/>
            <a:r>
              <a:rPr lang="en-US" dirty="0"/>
              <a:t>Edit Master text styles</a:t>
            </a:r>
          </a:p>
        </p:txBody>
      </p:sp>
      <p:sp>
        <p:nvSpPr>
          <p:cNvPr id="8" name="Text Placeholder 7">
            <a:extLst>
              <a:ext uri="{FF2B5EF4-FFF2-40B4-BE49-F238E27FC236}">
                <a16:creationId xmlns:a16="http://schemas.microsoft.com/office/drawing/2014/main" id="{FAEDBAE6-494A-4E0A-A345-1762C4A639C3}"/>
              </a:ext>
            </a:extLst>
          </p:cNvPr>
          <p:cNvSpPr>
            <a:spLocks noGrp="1"/>
          </p:cNvSpPr>
          <p:nvPr>
            <p:ph type="body" sz="quarter" idx="15"/>
          </p:nvPr>
        </p:nvSpPr>
        <p:spPr>
          <a:xfrm>
            <a:off x="531234" y="6061505"/>
            <a:ext cx="6714695" cy="537773"/>
          </a:xfrm>
        </p:spPr>
        <p:txBody>
          <a:bodyPr anchor="b">
            <a:normAutofit/>
          </a:bodyPr>
          <a:lstStyle>
            <a:lvl1pPr marL="0" indent="0" algn="l">
              <a:spcBef>
                <a:spcPts val="0"/>
              </a:spcBef>
              <a:buNone/>
              <a:defRPr sz="750">
                <a:solidFill>
                  <a:schemeClr val="tx1"/>
                </a:solidFill>
              </a:defRPr>
            </a:lvl1pPr>
            <a:lvl5pPr marL="1371600" indent="0">
              <a:buNone/>
              <a:defRPr/>
            </a:lvl5pPr>
          </a:lstStyle>
          <a:p>
            <a:pPr lvl="0"/>
            <a:r>
              <a:rPr lang="en-US" dirty="0"/>
              <a:t>Edit Master text styles</a:t>
            </a:r>
          </a:p>
        </p:txBody>
      </p:sp>
      <p:sp>
        <p:nvSpPr>
          <p:cNvPr id="6" name="Title Placeholder 6">
            <a:extLst>
              <a:ext uri="{FF2B5EF4-FFF2-40B4-BE49-F238E27FC236}">
                <a16:creationId xmlns:a16="http://schemas.microsoft.com/office/drawing/2014/main" id="{113DFA62-EB4B-4A66-ADAB-F332CFCFF203}"/>
              </a:ext>
            </a:extLst>
          </p:cNvPr>
          <p:cNvSpPr>
            <a:spLocks noGrp="1" noChangeArrowheads="1"/>
          </p:cNvSpPr>
          <p:nvPr>
            <p:ph type="title"/>
          </p:nvPr>
        </p:nvSpPr>
        <p:spPr bwMode="auto">
          <a:xfrm>
            <a:off x="542925" y="0"/>
            <a:ext cx="10134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902486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D7D01BE-3F38-4B3C-A169-DEE07EA589DA}"/>
              </a:ext>
            </a:extLst>
          </p:cNvPr>
          <p:cNvSpPr>
            <a:spLocks noGrp="1"/>
          </p:cNvSpPr>
          <p:nvPr>
            <p:ph type="body" sz="quarter" idx="13"/>
          </p:nvPr>
        </p:nvSpPr>
        <p:spPr>
          <a:xfrm>
            <a:off x="7384474" y="6061505"/>
            <a:ext cx="4374436" cy="537773"/>
          </a:xfrm>
        </p:spPr>
        <p:txBody>
          <a:bodyPr anchor="b">
            <a:normAutofit/>
          </a:bodyPr>
          <a:lstStyle>
            <a:lvl1pPr marL="0" indent="0" algn="r">
              <a:buNone/>
              <a:defRPr sz="750">
                <a:solidFill>
                  <a:schemeClr val="tx1"/>
                </a:solidFill>
              </a:defRPr>
            </a:lvl1pPr>
            <a:lvl5pPr marL="1371600" indent="0">
              <a:buNone/>
              <a:defRPr/>
            </a:lvl5pPr>
          </a:lstStyle>
          <a:p>
            <a:pPr lvl="0"/>
            <a:r>
              <a:rPr lang="en-US" dirty="0"/>
              <a:t>Edit Master text styles</a:t>
            </a:r>
          </a:p>
        </p:txBody>
      </p:sp>
      <p:sp>
        <p:nvSpPr>
          <p:cNvPr id="9" name="Text Placeholder 7">
            <a:extLst>
              <a:ext uri="{FF2B5EF4-FFF2-40B4-BE49-F238E27FC236}">
                <a16:creationId xmlns:a16="http://schemas.microsoft.com/office/drawing/2014/main" id="{EF496362-7308-42B8-A730-AA8A8F97DA4E}"/>
              </a:ext>
            </a:extLst>
          </p:cNvPr>
          <p:cNvSpPr>
            <a:spLocks noGrp="1"/>
          </p:cNvSpPr>
          <p:nvPr>
            <p:ph type="body" sz="quarter" idx="15"/>
          </p:nvPr>
        </p:nvSpPr>
        <p:spPr>
          <a:xfrm>
            <a:off x="531234" y="6061505"/>
            <a:ext cx="6714695" cy="537773"/>
          </a:xfrm>
        </p:spPr>
        <p:txBody>
          <a:bodyPr anchor="b">
            <a:normAutofit/>
          </a:bodyPr>
          <a:lstStyle>
            <a:lvl1pPr marL="0" indent="0" algn="l">
              <a:buNone/>
              <a:defRPr sz="750">
                <a:solidFill>
                  <a:schemeClr val="tx1"/>
                </a:solidFill>
              </a:defRPr>
            </a:lvl1pPr>
            <a:lvl5pPr marL="1371600" indent="0">
              <a:buNone/>
              <a:defRPr/>
            </a:lvl5pPr>
          </a:lstStyle>
          <a:p>
            <a:pPr lvl="0"/>
            <a:r>
              <a:rPr lang="en-US" dirty="0"/>
              <a:t>Edit Master text styles</a:t>
            </a:r>
          </a:p>
        </p:txBody>
      </p:sp>
      <p:sp>
        <p:nvSpPr>
          <p:cNvPr id="6" name="Title Placeholder 6">
            <a:extLst>
              <a:ext uri="{FF2B5EF4-FFF2-40B4-BE49-F238E27FC236}">
                <a16:creationId xmlns:a16="http://schemas.microsoft.com/office/drawing/2014/main" id="{FAEB9022-EBF1-4EB6-888E-F9EC2C8DBD68}"/>
              </a:ext>
            </a:extLst>
          </p:cNvPr>
          <p:cNvSpPr>
            <a:spLocks noGrp="1" noChangeArrowheads="1"/>
          </p:cNvSpPr>
          <p:nvPr>
            <p:ph type="title"/>
          </p:nvPr>
        </p:nvSpPr>
        <p:spPr bwMode="auto">
          <a:xfrm>
            <a:off x="542925" y="0"/>
            <a:ext cx="10134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551974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3"/>
            <a:ext cx="7006269" cy="5539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3"/>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1600"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3810576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8F8F8"/>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accent1"/>
          </a:solidFill>
          <a:ln w="17143" cap="flat">
            <a:noFill/>
            <a:prstDash val="solid"/>
            <a:miter/>
          </a:ln>
        </p:spPr>
        <p:txBody>
          <a:bodyPr rtlCol="0" anchor="ctr"/>
          <a:lstStyle/>
          <a:p>
            <a:pPr>
              <a:lnSpc>
                <a:spcPct val="95000"/>
              </a:lnSpc>
              <a:spcAft>
                <a:spcPts val="375"/>
              </a:spcAft>
            </a:pPr>
            <a:endParaRPr lang="en-US" sz="262" dirty="0"/>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bg2"/>
              </a:gs>
              <a:gs pos="100000">
                <a:schemeClr val="tx2"/>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grpFill/>
            <a:ln w="17143" cap="flat">
              <a:noFill/>
              <a:prstDash val="solid"/>
              <a:miter/>
            </a:ln>
          </p:spPr>
          <p:txBody>
            <a:bodyPr rtlCol="0" anchor="ctr"/>
            <a:lstStyle/>
            <a:p>
              <a:pPr>
                <a:lnSpc>
                  <a:spcPct val="95000"/>
                </a:lnSpc>
                <a:spcAft>
                  <a:spcPts val="375"/>
                </a:spcAft>
              </a:pPr>
              <a:endParaRPr lang="en-US" sz="262" dirty="0"/>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grpFill/>
            <a:ln w="17143" cap="flat">
              <a:noFill/>
              <a:prstDash val="solid"/>
              <a:miter/>
            </a:ln>
          </p:spPr>
          <p:txBody>
            <a:bodyPr rtlCol="0" anchor="ctr"/>
            <a:lstStyle/>
            <a:p>
              <a:pPr>
                <a:lnSpc>
                  <a:spcPct val="95000"/>
                </a:lnSpc>
                <a:spcAft>
                  <a:spcPts val="375"/>
                </a:spcAft>
              </a:pPr>
              <a:endParaRPr lang="en-US" sz="200" dirty="0"/>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rmAutofit/>
          </a:bodyPr>
          <a:lstStyle>
            <a:lvl1pPr algn="l">
              <a:defRPr sz="3200" spc="0" baseline="0">
                <a:solidFill>
                  <a:schemeClr val="bg1"/>
                </a:solidFill>
                <a:latin typeface="+mn-lt"/>
                <a:ea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400" y="3709046"/>
            <a:ext cx="8964000" cy="307777"/>
          </a:xfrm>
        </p:spPr>
        <p:txBody>
          <a:bodyPr wrap="square">
            <a:spAutoFit/>
          </a:bodyPr>
          <a:lstStyle>
            <a:lvl1pPr marL="0" indent="0" algn="l">
              <a:lnSpc>
                <a:spcPct val="100000"/>
              </a:lnSpc>
              <a:spcBef>
                <a:spcPts val="0"/>
              </a:spcBef>
              <a:spcAft>
                <a:spcPts val="0"/>
              </a:spcAft>
              <a:buNone/>
              <a:defRPr sz="1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12" name="Freeform 1432">
            <a:extLst>
              <a:ext uri="{FF2B5EF4-FFF2-40B4-BE49-F238E27FC236}">
                <a16:creationId xmlns:a16="http://schemas.microsoft.com/office/drawing/2014/main" id="{37073131-49B1-4F54-A3A5-7FF34F2514FF}"/>
              </a:ext>
            </a:extLst>
          </p:cNvPr>
          <p:cNvSpPr/>
          <p:nvPr userDrawn="1"/>
        </p:nvSpPr>
        <p:spPr>
          <a:xfrm flipV="1">
            <a:off x="888072" y="3227036"/>
            <a:ext cx="685800" cy="0"/>
          </a:xfrm>
          <a:custGeom>
            <a:avLst/>
            <a:gdLst>
              <a:gd name="connsiteX0" fmla="*/ 0 w 347038"/>
              <a:gd name="connsiteY0" fmla="*/ 0 h 17155"/>
              <a:gd name="connsiteX1" fmla="*/ 347038 w 347038"/>
              <a:gd name="connsiteY1" fmla="*/ 0 h 17155"/>
            </a:gdLst>
            <a:ahLst/>
            <a:cxnLst>
              <a:cxn ang="0">
                <a:pos x="connsiteX0" y="connsiteY0"/>
              </a:cxn>
              <a:cxn ang="0">
                <a:pos x="connsiteX1" y="connsiteY1"/>
              </a:cxn>
            </a:cxnLst>
            <a:rect l="l" t="t" r="r" b="b"/>
            <a:pathLst>
              <a:path w="347038" h="17155">
                <a:moveTo>
                  <a:pt x="0" y="0"/>
                </a:moveTo>
                <a:lnTo>
                  <a:pt x="347038" y="0"/>
                </a:lnTo>
              </a:path>
            </a:pathLst>
          </a:custGeom>
          <a:ln w="38100" cap="flat">
            <a:solidFill>
              <a:schemeClr val="accent1"/>
            </a:solidFill>
            <a:prstDash val="solid"/>
            <a:miter/>
          </a:ln>
        </p:spPr>
        <p:txBody>
          <a:bodyPr rtlCol="0" anchor="ctr"/>
          <a:lstStyle/>
          <a:p>
            <a:pPr>
              <a:lnSpc>
                <a:spcPct val="95000"/>
              </a:lnSpc>
              <a:spcAft>
                <a:spcPts val="800"/>
              </a:spcAft>
            </a:pPr>
            <a:endParaRPr lang="en-US" sz="385" dirty="0"/>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wrap="square" anchor="t">
            <a:spAutoFit/>
          </a:bodyPr>
          <a:lstStyle>
            <a:lvl1pPr marL="0" indent="0">
              <a:lnSpc>
                <a:spcPct val="100000"/>
              </a:lnSpc>
              <a:spcBef>
                <a:spcPts val="0"/>
              </a:spcBef>
              <a:buNone/>
              <a:defRPr sz="800" b="0" baseline="0">
                <a:solidFill>
                  <a:schemeClr val="tx1">
                    <a:alpha val="80000"/>
                  </a:schemeClr>
                </a:solidFill>
              </a:defRPr>
            </a:lvl1pPr>
          </a:lstStyle>
          <a:p>
            <a:pPr lvl="0"/>
            <a:r>
              <a:rPr lang="en-US" dirty="0"/>
              <a:t>Affiliations</a:t>
            </a:r>
          </a:p>
        </p:txBody>
      </p:sp>
      <p:sp>
        <p:nvSpPr>
          <p:cNvPr id="4" name="Footer Placeholder 3">
            <a:extLst>
              <a:ext uri="{FF2B5EF4-FFF2-40B4-BE49-F238E27FC236}">
                <a16:creationId xmlns:a16="http://schemas.microsoft.com/office/drawing/2014/main" id="{F79F2053-2EE1-445B-9974-E93E692DD5C8}"/>
              </a:ext>
            </a:extLst>
          </p:cNvPr>
          <p:cNvSpPr>
            <a:spLocks noGrp="1"/>
          </p:cNvSpPr>
          <p:nvPr>
            <p:ph type="ftr" sz="quarter" idx="11"/>
          </p:nvPr>
        </p:nvSpPr>
        <p:spPr>
          <a:xfrm>
            <a:off x="787400" y="6382512"/>
            <a:ext cx="8964000" cy="475488"/>
          </a:xfrm>
        </p:spPr>
        <p:txBody>
          <a:bodyPr tIns="46800" bIns="46800"/>
          <a:lstStyle>
            <a:lvl1pPr>
              <a:lnSpc>
                <a:spcPct val="100000"/>
              </a:lnSpc>
              <a:spcAft>
                <a:spcPts val="0"/>
              </a:spcAft>
              <a:defRPr sz="1200"/>
            </a:lvl1pPr>
          </a:lstStyle>
          <a:p>
            <a:r>
              <a:rPr lang="en-GB" dirty="0">
                <a:solidFill>
                  <a:schemeClr val="accent1"/>
                </a:solidFill>
              </a:rPr>
              <a:t>Presented at [Congress]; [Month Day, Year]; [City, State (if US), Country].</a:t>
            </a:r>
          </a:p>
        </p:txBody>
      </p:sp>
      <p:sp>
        <p:nvSpPr>
          <p:cNvPr id="6" name="Rectangle 5">
            <a:extLst>
              <a:ext uri="{FF2B5EF4-FFF2-40B4-BE49-F238E27FC236}">
                <a16:creationId xmlns:a16="http://schemas.microsoft.com/office/drawing/2014/main" id="{CF35BD29-6198-82F5-3E59-511EB5702682}"/>
              </a:ext>
            </a:extLst>
          </p:cNvPr>
          <p:cNvSpPr/>
          <p:nvPr userDrawn="1"/>
        </p:nvSpPr>
        <p:spPr>
          <a:xfrm>
            <a:off x="9972137" y="3844163"/>
            <a:ext cx="2062794"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dirty="0">
                <a:solidFill>
                  <a:schemeClr val="bg1"/>
                </a:solidFill>
              </a:rPr>
              <a:t>https://www.congresshub.com/Oncology/</a:t>
            </a:r>
            <a:br>
              <a:rPr lang="en-GB" sz="700" spc="-10" baseline="0" dirty="0">
                <a:solidFill>
                  <a:schemeClr val="bg1"/>
                </a:solidFill>
              </a:rPr>
            </a:br>
            <a:r>
              <a:rPr lang="en-GB" sz="700" spc="-10" baseline="0" dirty="0">
                <a:solidFill>
                  <a:schemeClr val="bg1"/>
                </a:solidFill>
              </a:rPr>
              <a:t>AM2023/erdafitinib/</a:t>
            </a:r>
            <a:r>
              <a:rPr lang="en-GB" sz="700" spc="-10" baseline="0" dirty="0" err="1">
                <a:solidFill>
                  <a:schemeClr val="bg1"/>
                </a:solidFill>
              </a:rPr>
              <a:t>Loriot</a:t>
            </a:r>
            <a:endParaRPr lang="en-GB" sz="700" spc="-10" baseline="0" dirty="0">
              <a:solidFill>
                <a:schemeClr val="bg1"/>
              </a:solidFill>
            </a:endParaRPr>
          </a:p>
          <a:p>
            <a:pPr algn="r" defTabSz="139812">
              <a:lnSpc>
                <a:spcPct val="100000"/>
              </a:lnSpc>
              <a:spcAft>
                <a:spcPts val="600"/>
              </a:spcAft>
            </a:pPr>
            <a:r>
              <a:rPr lang="en-US" sz="700" dirty="0">
                <a:solidFill>
                  <a:schemeClr val="bg1"/>
                </a:solidFill>
              </a:rPr>
              <a:t>Copies of this slide deck obtained through Quick Response (QR) Code are for personal use only and may not be reproduced without permission from ASCO</a:t>
            </a:r>
            <a:r>
              <a:rPr lang="en-US" sz="700" baseline="30000" dirty="0">
                <a:solidFill>
                  <a:schemeClr val="bg1"/>
                </a:solidFill>
              </a:rPr>
              <a:t>®</a:t>
            </a:r>
            <a:r>
              <a:rPr lang="en-US" sz="700" dirty="0">
                <a:solidFill>
                  <a:schemeClr val="bg1"/>
                </a:solidFill>
              </a:rPr>
              <a:t> or the authors of these slides.</a:t>
            </a:r>
            <a:r>
              <a:rPr lang="en-GB" sz="700" dirty="0">
                <a:solidFill>
                  <a:schemeClr val="bg1"/>
                </a:solidFill>
              </a:rPr>
              <a:t> </a:t>
            </a:r>
          </a:p>
        </p:txBody>
      </p:sp>
      <p:sp>
        <p:nvSpPr>
          <p:cNvPr id="7" name="Rectangle 6">
            <a:extLst>
              <a:ext uri="{FF2B5EF4-FFF2-40B4-BE49-F238E27FC236}">
                <a16:creationId xmlns:a16="http://schemas.microsoft.com/office/drawing/2014/main" id="{E9CBF1BF-5BCE-1576-E868-C5BF973A5EBC}"/>
              </a:ext>
            </a:extLst>
          </p:cNvPr>
          <p:cNvSpPr>
            <a:spLocks noChangeAspect="1"/>
          </p:cNvSpPr>
          <p:nvPr userDrawn="1"/>
        </p:nvSpPr>
        <p:spPr>
          <a:xfrm>
            <a:off x="10059826" y="4725167"/>
            <a:ext cx="1975104" cy="197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p:txBody>
      </p:sp>
      <p:grpSp>
        <p:nvGrpSpPr>
          <p:cNvPr id="5" name="Group 4">
            <a:extLst>
              <a:ext uri="{FF2B5EF4-FFF2-40B4-BE49-F238E27FC236}">
                <a16:creationId xmlns:a16="http://schemas.microsoft.com/office/drawing/2014/main" id="{CABEB3FE-4FA7-7946-4C5D-14D3D0B17CD9}"/>
              </a:ext>
            </a:extLst>
          </p:cNvPr>
          <p:cNvGrpSpPr/>
          <p:nvPr userDrawn="1"/>
        </p:nvGrpSpPr>
        <p:grpSpPr>
          <a:xfrm>
            <a:off x="9900513" y="-2114"/>
            <a:ext cx="2288021" cy="1289304"/>
            <a:chOff x="9900513" y="-2114"/>
            <a:chExt cx="2288021" cy="1289304"/>
          </a:xfrm>
        </p:grpSpPr>
        <p:sp>
          <p:nvSpPr>
            <p:cNvPr id="13" name="Rectangle 12">
              <a:extLst>
                <a:ext uri="{FF2B5EF4-FFF2-40B4-BE49-F238E27FC236}">
                  <a16:creationId xmlns:a16="http://schemas.microsoft.com/office/drawing/2014/main" id="{CDFD29A5-F52B-8609-2FF2-8E04107A2017}"/>
                </a:ext>
              </a:extLst>
            </p:cNvPr>
            <p:cNvSpPr/>
            <p:nvPr userDrawn="1"/>
          </p:nvSpPr>
          <p:spPr>
            <a:xfrm>
              <a:off x="9902534" y="-2114"/>
              <a:ext cx="2286000" cy="1289304"/>
            </a:xfrm>
            <a:prstGeom prst="rect">
              <a:avLst/>
            </a:prstGeom>
            <a:solidFill>
              <a:srgbClr val="00A0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aphic 46">
              <a:extLst>
                <a:ext uri="{FF2B5EF4-FFF2-40B4-BE49-F238E27FC236}">
                  <a16:creationId xmlns:a16="http://schemas.microsoft.com/office/drawing/2014/main" id="{ED866C8F-AEF5-1879-D62D-DB4C553C6DAB}"/>
                </a:ext>
              </a:extLst>
            </p:cNvPr>
            <p:cNvGrpSpPr/>
            <p:nvPr/>
          </p:nvGrpSpPr>
          <p:grpSpPr>
            <a:xfrm>
              <a:off x="10583121" y="53920"/>
              <a:ext cx="929321" cy="1183113"/>
              <a:chOff x="13370772" y="486242"/>
              <a:chExt cx="663801" cy="845081"/>
            </a:xfrm>
            <a:solidFill>
              <a:schemeClr val="bg1"/>
            </a:solidFill>
          </p:grpSpPr>
          <p:sp>
            <p:nvSpPr>
              <p:cNvPr id="17" name="Freeform 223">
                <a:extLst>
                  <a:ext uri="{FF2B5EF4-FFF2-40B4-BE49-F238E27FC236}">
                    <a16:creationId xmlns:a16="http://schemas.microsoft.com/office/drawing/2014/main" id="{45FA296E-D5B4-090E-EAEC-481375A2716A}"/>
                  </a:ext>
                </a:extLst>
              </p:cNvPr>
              <p:cNvSpPr/>
              <p:nvPr/>
            </p:nvSpPr>
            <p:spPr>
              <a:xfrm>
                <a:off x="13500591" y="486242"/>
                <a:ext cx="404164" cy="400931"/>
              </a:xfrm>
              <a:custGeom>
                <a:avLst/>
                <a:gdLst>
                  <a:gd name="connsiteX0" fmla="*/ 404165 w 404164"/>
                  <a:gd name="connsiteY0" fmla="*/ 200466 h 400931"/>
                  <a:gd name="connsiteX1" fmla="*/ 202082 w 404164"/>
                  <a:gd name="connsiteY1" fmla="*/ 400932 h 400931"/>
                  <a:gd name="connsiteX2" fmla="*/ 0 w 404164"/>
                  <a:gd name="connsiteY2" fmla="*/ 200466 h 400931"/>
                  <a:gd name="connsiteX3" fmla="*/ 202082 w 404164"/>
                  <a:gd name="connsiteY3" fmla="*/ 0 h 400931"/>
                  <a:gd name="connsiteX4" fmla="*/ 404165 w 404164"/>
                  <a:gd name="connsiteY4" fmla="*/ 200466 h 400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64" h="400931">
                    <a:moveTo>
                      <a:pt x="404165" y="200466"/>
                    </a:moveTo>
                    <a:cubicBezTo>
                      <a:pt x="404165" y="311180"/>
                      <a:pt x="313689" y="400932"/>
                      <a:pt x="202082" y="400932"/>
                    </a:cubicBezTo>
                    <a:cubicBezTo>
                      <a:pt x="90475" y="400932"/>
                      <a:pt x="0" y="311180"/>
                      <a:pt x="0" y="200466"/>
                    </a:cubicBezTo>
                    <a:cubicBezTo>
                      <a:pt x="0" y="89752"/>
                      <a:pt x="90475" y="0"/>
                      <a:pt x="202082" y="0"/>
                    </a:cubicBezTo>
                    <a:cubicBezTo>
                      <a:pt x="313689" y="0"/>
                      <a:pt x="404165" y="89752"/>
                      <a:pt x="404165" y="200466"/>
                    </a:cubicBezTo>
                    <a:close/>
                  </a:path>
                </a:pathLst>
              </a:custGeom>
              <a:solidFill>
                <a:schemeClr val="bg1">
                  <a:lumMod val="95000"/>
                  <a:alpha val="30000"/>
                </a:schemeClr>
              </a:solidFill>
              <a:ln w="9525" cap="flat">
                <a:noFill/>
                <a:prstDash val="solid"/>
                <a:miter/>
              </a:ln>
            </p:spPr>
            <p:txBody>
              <a:bodyPr rtlCol="0" anchor="ctr"/>
              <a:lstStyle/>
              <a:p>
                <a:endParaRPr lang="en-US" dirty="0"/>
              </a:p>
            </p:txBody>
          </p:sp>
          <p:sp>
            <p:nvSpPr>
              <p:cNvPr id="18" name="Freeform 224">
                <a:extLst>
                  <a:ext uri="{FF2B5EF4-FFF2-40B4-BE49-F238E27FC236}">
                    <a16:creationId xmlns:a16="http://schemas.microsoft.com/office/drawing/2014/main" id="{3374655B-917B-72B7-0044-D8A75B35DA2F}"/>
                  </a:ext>
                </a:extLst>
              </p:cNvPr>
              <p:cNvSpPr/>
              <p:nvPr/>
            </p:nvSpPr>
            <p:spPr>
              <a:xfrm>
                <a:off x="13370772" y="928247"/>
                <a:ext cx="663801" cy="403076"/>
              </a:xfrm>
              <a:custGeom>
                <a:avLst/>
                <a:gdLst>
                  <a:gd name="connsiteX0" fmla="*/ 331892 w 663801"/>
                  <a:gd name="connsiteY0" fmla="*/ 0 h 403076"/>
                  <a:gd name="connsiteX1" fmla="*/ 129571 w 663801"/>
                  <a:gd name="connsiteY1" fmla="*/ 11546 h 403076"/>
                  <a:gd name="connsiteX2" fmla="*/ 85309 w 663801"/>
                  <a:gd name="connsiteY2" fmla="*/ 39439 h 403076"/>
                  <a:gd name="connsiteX3" fmla="*/ 146 w 663801"/>
                  <a:gd name="connsiteY3" fmla="*/ 327316 h 403076"/>
                  <a:gd name="connsiteX4" fmla="*/ 52438 w 663801"/>
                  <a:gd name="connsiteY4" fmla="*/ 385048 h 403076"/>
                  <a:gd name="connsiteX5" fmla="*/ 331844 w 663801"/>
                  <a:gd name="connsiteY5" fmla="*/ 403076 h 403076"/>
                  <a:gd name="connsiteX6" fmla="*/ 611355 w 663801"/>
                  <a:gd name="connsiteY6" fmla="*/ 385048 h 403076"/>
                  <a:gd name="connsiteX7" fmla="*/ 663657 w 663801"/>
                  <a:gd name="connsiteY7" fmla="*/ 327316 h 403076"/>
                  <a:gd name="connsiteX8" fmla="*/ 578513 w 663801"/>
                  <a:gd name="connsiteY8" fmla="*/ 39439 h 403076"/>
                  <a:gd name="connsiteX9" fmla="*/ 534231 w 663801"/>
                  <a:gd name="connsiteY9" fmla="*/ 11546 h 403076"/>
                  <a:gd name="connsiteX10" fmla="*/ 331892 w 663801"/>
                  <a:gd name="connsiteY10" fmla="*/ 0 h 403076"/>
                  <a:gd name="connsiteX11" fmla="*/ 331892 w 663801"/>
                  <a:gd name="connsiteY11" fmla="*/ 0 h 40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3801" h="403076">
                    <a:moveTo>
                      <a:pt x="331892" y="0"/>
                    </a:moveTo>
                    <a:cubicBezTo>
                      <a:pt x="265284" y="0"/>
                      <a:pt x="197218" y="3883"/>
                      <a:pt x="129571" y="11546"/>
                    </a:cubicBezTo>
                    <a:cubicBezTo>
                      <a:pt x="111293" y="13616"/>
                      <a:pt x="94967" y="23915"/>
                      <a:pt x="85309" y="39439"/>
                    </a:cubicBezTo>
                    <a:cubicBezTo>
                      <a:pt x="22529" y="140456"/>
                      <a:pt x="-2150" y="223861"/>
                      <a:pt x="146" y="327316"/>
                    </a:cubicBezTo>
                    <a:cubicBezTo>
                      <a:pt x="803" y="356730"/>
                      <a:pt x="23025" y="381250"/>
                      <a:pt x="52438" y="385048"/>
                    </a:cubicBezTo>
                    <a:cubicBezTo>
                      <a:pt x="145583" y="397001"/>
                      <a:pt x="239585" y="403076"/>
                      <a:pt x="331844" y="403076"/>
                    </a:cubicBezTo>
                    <a:cubicBezTo>
                      <a:pt x="424084" y="403076"/>
                      <a:pt x="518125" y="396991"/>
                      <a:pt x="611355" y="385048"/>
                    </a:cubicBezTo>
                    <a:cubicBezTo>
                      <a:pt x="640778" y="381250"/>
                      <a:pt x="663010" y="356730"/>
                      <a:pt x="663657" y="327316"/>
                    </a:cubicBezTo>
                    <a:cubicBezTo>
                      <a:pt x="665943" y="223870"/>
                      <a:pt x="641273" y="140466"/>
                      <a:pt x="578513" y="39439"/>
                    </a:cubicBezTo>
                    <a:cubicBezTo>
                      <a:pt x="568845" y="23905"/>
                      <a:pt x="552529" y="13616"/>
                      <a:pt x="534231" y="11546"/>
                    </a:cubicBezTo>
                    <a:cubicBezTo>
                      <a:pt x="466575" y="3883"/>
                      <a:pt x="398500" y="0"/>
                      <a:pt x="331892" y="0"/>
                    </a:cubicBezTo>
                    <a:lnTo>
                      <a:pt x="331892" y="0"/>
                    </a:lnTo>
                    <a:close/>
                  </a:path>
                </a:pathLst>
              </a:custGeom>
              <a:solidFill>
                <a:schemeClr val="bg1">
                  <a:lumMod val="95000"/>
                  <a:alpha val="30000"/>
                </a:schemeClr>
              </a:solidFill>
              <a:ln w="9525" cap="flat">
                <a:noFill/>
                <a:prstDash val="solid"/>
                <a:miter/>
              </a:ln>
            </p:spPr>
            <p:txBody>
              <a:bodyPr rtlCol="0" anchor="ctr"/>
              <a:lstStyle/>
              <a:p>
                <a:endParaRPr lang="en-US" dirty="0"/>
              </a:p>
            </p:txBody>
          </p:sp>
        </p:grpSp>
        <p:sp>
          <p:nvSpPr>
            <p:cNvPr id="16" name="TextBox 15">
              <a:extLst>
                <a:ext uri="{FF2B5EF4-FFF2-40B4-BE49-F238E27FC236}">
                  <a16:creationId xmlns:a16="http://schemas.microsoft.com/office/drawing/2014/main" id="{81369794-D74A-FD63-EA44-0D2D0C0ADC0D}"/>
                </a:ext>
              </a:extLst>
            </p:cNvPr>
            <p:cNvSpPr txBox="1"/>
            <p:nvPr userDrawn="1"/>
          </p:nvSpPr>
          <p:spPr>
            <a:xfrm>
              <a:off x="9900513" y="134707"/>
              <a:ext cx="2287603"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Open Sans"/>
                  <a:ea typeface="+mn-ea"/>
                  <a:cs typeface="+mn-cs"/>
                </a:rPr>
                <a:t>Video Placeholder</a:t>
              </a:r>
              <a:br>
                <a:rPr kumimoji="0" lang="en-US" sz="1200" b="0" i="1" u="none" strike="noStrike" kern="1200" cap="none" spc="0" normalizeH="0" baseline="0" noProof="0" dirty="0">
                  <a:ln>
                    <a:noFill/>
                  </a:ln>
                  <a:solidFill>
                    <a:srgbClr val="FFFFFF"/>
                  </a:solidFill>
                  <a:effectLst/>
                  <a:uLnTx/>
                  <a:uFillTx/>
                  <a:latin typeface="Open Sans"/>
                  <a:ea typeface="+mn-ea"/>
                  <a:cs typeface="+mn-cs"/>
                </a:rPr>
              </a:br>
              <a:r>
                <a:rPr kumimoji="0" lang="en-US" sz="1200" b="0" i="1" u="none" strike="noStrike" kern="1200" cap="none" spc="0" normalizeH="0" baseline="0" noProof="0" dirty="0">
                  <a:ln>
                    <a:noFill/>
                  </a:ln>
                  <a:solidFill>
                    <a:srgbClr val="FFFFFF"/>
                  </a:solidFill>
                  <a:effectLst/>
                  <a:uLnTx/>
                  <a:uFillTx/>
                  <a:latin typeface="Open Sans"/>
                  <a:ea typeface="+mn-ea"/>
                  <a:cs typeface="+mn-cs"/>
                </a:rPr>
                <a:t>(delete in Slide Master</a:t>
              </a:r>
              <a:br>
                <a:rPr kumimoji="0" lang="en-US" sz="1200" b="0" i="1" u="none" strike="noStrike" kern="1200" cap="none" spc="0" normalizeH="0" baseline="0" noProof="0" dirty="0">
                  <a:ln>
                    <a:noFill/>
                  </a:ln>
                  <a:solidFill>
                    <a:srgbClr val="FFFFFF"/>
                  </a:solidFill>
                  <a:effectLst/>
                  <a:uLnTx/>
                  <a:uFillTx/>
                  <a:latin typeface="Open Sans"/>
                  <a:ea typeface="+mn-ea"/>
                  <a:cs typeface="+mn-cs"/>
                </a:rPr>
              </a:br>
              <a:r>
                <a:rPr kumimoji="0" lang="en-US" sz="1200" b="0" i="1" u="none" strike="noStrike" kern="1200" cap="none" spc="0" normalizeH="0" baseline="0" noProof="0" dirty="0">
                  <a:ln>
                    <a:noFill/>
                  </a:ln>
                  <a:solidFill>
                    <a:srgbClr val="FFFFFF"/>
                  </a:solidFill>
                  <a:effectLst/>
                  <a:uLnTx/>
                  <a:uFillTx/>
                  <a:latin typeface="Open Sans"/>
                  <a:ea typeface="+mn-ea"/>
                  <a:cs typeface="+mn-cs"/>
                </a:rPr>
                <a:t>if not needed)</a:t>
              </a:r>
              <a:br>
                <a:rPr kumimoji="0" lang="en-US" sz="1200" b="0" i="1" u="none" strike="noStrike" kern="1200" cap="none" spc="0" normalizeH="0" baseline="0" noProof="0" dirty="0">
                  <a:ln>
                    <a:noFill/>
                  </a:ln>
                  <a:solidFill>
                    <a:srgbClr val="FFFFFF"/>
                  </a:solidFill>
                  <a:effectLst/>
                  <a:uLnTx/>
                  <a:uFillTx/>
                  <a:latin typeface="Open Sans"/>
                  <a:ea typeface="+mn-ea"/>
                  <a:cs typeface="+mn-cs"/>
                </a:rPr>
              </a:br>
              <a:r>
                <a:rPr kumimoji="0" lang="en-US" sz="1200" b="0" i="1" u="none" strike="noStrike" kern="1200" cap="none" spc="0" normalizeH="0" baseline="0" noProof="0" dirty="0">
                  <a:ln>
                    <a:noFill/>
                  </a:ln>
                  <a:solidFill>
                    <a:srgbClr val="FFFFFF"/>
                  </a:solidFill>
                  <a:effectLst/>
                  <a:uLnTx/>
                  <a:uFillTx/>
                  <a:latin typeface="Open Sans"/>
                  <a:ea typeface="+mn-ea"/>
                  <a:cs typeface="+mn-cs"/>
                </a:rPr>
                <a:t>2.5 x 1.41” (6.35 x 2.82 cm)</a:t>
              </a:r>
              <a:br>
                <a:rPr kumimoji="0" lang="en-US" sz="1200" b="0" i="1" u="none" strike="noStrike" kern="1200" cap="none" spc="0" normalizeH="0" baseline="0" noProof="0" dirty="0">
                  <a:ln>
                    <a:noFill/>
                  </a:ln>
                  <a:solidFill>
                    <a:srgbClr val="FFFFFF"/>
                  </a:solidFill>
                  <a:effectLst/>
                  <a:uLnTx/>
                  <a:uFillTx/>
                  <a:latin typeface="Open Sans"/>
                  <a:ea typeface="+mn-ea"/>
                  <a:cs typeface="+mn-cs"/>
                </a:rPr>
              </a:br>
              <a:r>
                <a:rPr kumimoji="0" lang="en-US" sz="1200" b="0" i="1" u="none" strike="noStrike" kern="1200" cap="none" spc="0" normalizeH="0" baseline="0" noProof="0" dirty="0">
                  <a:ln>
                    <a:noFill/>
                  </a:ln>
                  <a:solidFill>
                    <a:srgbClr val="FFFFFF"/>
                  </a:solidFill>
                  <a:effectLst/>
                  <a:uLnTx/>
                  <a:uFillTx/>
                  <a:latin typeface="Open Sans"/>
                  <a:ea typeface="+mn-ea"/>
                  <a:cs typeface="+mn-cs"/>
                </a:rPr>
                <a:t>Placed in the top right corner</a:t>
              </a:r>
            </a:p>
          </p:txBody>
        </p:sp>
      </p:grpSp>
      <p:pic>
        <p:nvPicPr>
          <p:cNvPr id="19" name="Picture 18" descr="A picture containing pattern, square, pixel, design&#10;&#10;Description automatically generated">
            <a:extLst>
              <a:ext uri="{FF2B5EF4-FFF2-40B4-BE49-F238E27FC236}">
                <a16:creationId xmlns:a16="http://schemas.microsoft.com/office/drawing/2014/main" id="{46AB1079-CA22-9169-BA39-7A4F6483A391}"/>
              </a:ext>
            </a:extLst>
          </p:cNvPr>
          <p:cNvPicPr>
            <a:picLocks noChangeAspect="1"/>
          </p:cNvPicPr>
          <p:nvPr userDrawn="1"/>
        </p:nvPicPr>
        <p:blipFill>
          <a:blip r:embed="rId2"/>
          <a:stretch>
            <a:fillRect/>
          </a:stretch>
        </p:blipFill>
        <p:spPr>
          <a:xfrm>
            <a:off x="10060173" y="4725167"/>
            <a:ext cx="1976264" cy="1976264"/>
          </a:xfrm>
          <a:prstGeom prst="rect">
            <a:avLst/>
          </a:prstGeom>
        </p:spPr>
      </p:pic>
    </p:spTree>
    <p:extLst>
      <p:ext uri="{BB962C8B-B14F-4D97-AF65-F5344CB8AC3E}">
        <p14:creationId xmlns:p14="http://schemas.microsoft.com/office/powerpoint/2010/main" val="3979925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rmAutofit/>
          </a:bodyPr>
          <a:lstStyle>
            <a:lvl1pPr algn="l">
              <a:defRPr sz="3200" spc="0" baseline="0">
                <a:solidFill>
                  <a:schemeClr val="bg1"/>
                </a:solidFill>
                <a:latin typeface="+mn-lt"/>
                <a:ea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400" y="3709046"/>
            <a:ext cx="8964000" cy="307777"/>
          </a:xfrm>
        </p:spPr>
        <p:txBody>
          <a:bodyPr wrap="square">
            <a:spAutoFit/>
          </a:bodyPr>
          <a:lstStyle>
            <a:lvl1pPr marL="0" indent="0" algn="l">
              <a:lnSpc>
                <a:spcPct val="100000"/>
              </a:lnSpc>
              <a:spcBef>
                <a:spcPts val="0"/>
              </a:spcBef>
              <a:spcAft>
                <a:spcPts val="0"/>
              </a:spcAft>
              <a:buNone/>
              <a:defRPr sz="1400">
                <a:solidFill>
                  <a:schemeClr val="bg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12" name="Freeform 1432">
            <a:extLst>
              <a:ext uri="{FF2B5EF4-FFF2-40B4-BE49-F238E27FC236}">
                <a16:creationId xmlns:a16="http://schemas.microsoft.com/office/drawing/2014/main" id="{37073131-49B1-4F54-A3A5-7FF34F2514FF}"/>
              </a:ext>
            </a:extLst>
          </p:cNvPr>
          <p:cNvSpPr/>
          <p:nvPr userDrawn="1"/>
        </p:nvSpPr>
        <p:spPr>
          <a:xfrm flipV="1">
            <a:off x="888072" y="3227036"/>
            <a:ext cx="685800" cy="0"/>
          </a:xfrm>
          <a:custGeom>
            <a:avLst/>
            <a:gdLst>
              <a:gd name="connsiteX0" fmla="*/ 0 w 347038"/>
              <a:gd name="connsiteY0" fmla="*/ 0 h 17155"/>
              <a:gd name="connsiteX1" fmla="*/ 347038 w 347038"/>
              <a:gd name="connsiteY1" fmla="*/ 0 h 17155"/>
            </a:gdLst>
            <a:ahLst/>
            <a:cxnLst>
              <a:cxn ang="0">
                <a:pos x="connsiteX0" y="connsiteY0"/>
              </a:cxn>
              <a:cxn ang="0">
                <a:pos x="connsiteX1" y="connsiteY1"/>
              </a:cxn>
            </a:cxnLst>
            <a:rect l="l" t="t" r="r" b="b"/>
            <a:pathLst>
              <a:path w="347038" h="17155">
                <a:moveTo>
                  <a:pt x="0" y="0"/>
                </a:moveTo>
                <a:lnTo>
                  <a:pt x="347038" y="0"/>
                </a:lnTo>
              </a:path>
            </a:pathLst>
          </a:custGeom>
          <a:ln w="38100" cap="flat">
            <a:solidFill>
              <a:schemeClr val="accent1"/>
            </a:solidFill>
            <a:prstDash val="solid"/>
            <a:miter/>
          </a:ln>
        </p:spPr>
        <p:txBody>
          <a:bodyPr rtlCol="0" anchor="ctr"/>
          <a:lstStyle/>
          <a:p>
            <a:pPr>
              <a:lnSpc>
                <a:spcPct val="95000"/>
              </a:lnSpc>
              <a:spcAft>
                <a:spcPts val="800"/>
              </a:spcAft>
            </a:pPr>
            <a:endParaRPr lang="en-US" sz="385" dirty="0"/>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wrap="square" anchor="t">
            <a:spAutoFit/>
          </a:bodyPr>
          <a:lstStyle>
            <a:lvl1pPr marL="0" indent="0">
              <a:lnSpc>
                <a:spcPct val="100000"/>
              </a:lnSpc>
              <a:spcBef>
                <a:spcPts val="0"/>
              </a:spcBef>
              <a:buNone/>
              <a:defRPr sz="800" b="0" baseline="0">
                <a:solidFill>
                  <a:schemeClr val="bg1">
                    <a:alpha val="80000"/>
                  </a:schemeClr>
                </a:solidFill>
              </a:defRPr>
            </a:lvl1pPr>
          </a:lstStyle>
          <a:p>
            <a:pPr lvl="0"/>
            <a:r>
              <a:rPr lang="en-US" dirty="0"/>
              <a:t>Affiliations</a:t>
            </a:r>
          </a:p>
        </p:txBody>
      </p:sp>
      <p:sp>
        <p:nvSpPr>
          <p:cNvPr id="4" name="Footer Placeholder 3">
            <a:extLst>
              <a:ext uri="{FF2B5EF4-FFF2-40B4-BE49-F238E27FC236}">
                <a16:creationId xmlns:a16="http://schemas.microsoft.com/office/drawing/2014/main" id="{F79F2053-2EE1-445B-9974-E93E692DD5C8}"/>
              </a:ext>
            </a:extLst>
          </p:cNvPr>
          <p:cNvSpPr>
            <a:spLocks noGrp="1"/>
          </p:cNvSpPr>
          <p:nvPr>
            <p:ph type="ftr" sz="quarter" idx="11"/>
          </p:nvPr>
        </p:nvSpPr>
        <p:spPr>
          <a:xfrm>
            <a:off x="787400" y="6382512"/>
            <a:ext cx="8964000" cy="475488"/>
          </a:xfrm>
        </p:spPr>
        <p:txBody>
          <a:bodyPr tIns="46800" bIns="46800"/>
          <a:lstStyle>
            <a:lvl1pPr>
              <a:lnSpc>
                <a:spcPct val="100000"/>
              </a:lnSpc>
              <a:spcAft>
                <a:spcPts val="0"/>
              </a:spcAft>
              <a:defRPr sz="1200">
                <a:solidFill>
                  <a:schemeClr val="bg1"/>
                </a:solidFill>
              </a:defRPr>
            </a:lvl1pPr>
          </a:lstStyle>
          <a:p>
            <a:r>
              <a:rPr lang="en-GB" dirty="0"/>
              <a:t>Presented at [Congress]; [Month Day, Year]; [City, State (if US), Country].</a:t>
            </a:r>
          </a:p>
        </p:txBody>
      </p:sp>
      <p:sp>
        <p:nvSpPr>
          <p:cNvPr id="6" name="Rectangle 5">
            <a:extLst>
              <a:ext uri="{FF2B5EF4-FFF2-40B4-BE49-F238E27FC236}">
                <a16:creationId xmlns:a16="http://schemas.microsoft.com/office/drawing/2014/main" id="{924404E7-A80E-02B6-6459-89886C469AD5}"/>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dirty="0">
                <a:solidFill>
                  <a:schemeClr val="bg1"/>
                </a:solidFill>
              </a:rPr>
              <a:t>https://www.congresshub.com/Oncology/</a:t>
            </a:r>
            <a:br>
              <a:rPr lang="en-GB" sz="700" spc="-10" baseline="0" dirty="0">
                <a:solidFill>
                  <a:schemeClr val="bg1"/>
                </a:solidFill>
              </a:rPr>
            </a:br>
            <a:r>
              <a:rPr lang="en-GB" sz="700" spc="-10" baseline="0" dirty="0">
                <a:solidFill>
                  <a:schemeClr val="bg1"/>
                </a:solidFill>
              </a:rPr>
              <a:t>AM2023/erdafitinib/</a:t>
            </a:r>
            <a:r>
              <a:rPr lang="en-GB" sz="700" spc="-10" baseline="0" dirty="0" err="1">
                <a:solidFill>
                  <a:schemeClr val="bg1"/>
                </a:solidFill>
              </a:rPr>
              <a:t>Loriot</a:t>
            </a:r>
            <a:endParaRPr lang="en-GB" sz="700" spc="-10" baseline="0" dirty="0">
              <a:solidFill>
                <a:schemeClr val="bg1"/>
              </a:solidFill>
            </a:endParaRPr>
          </a:p>
          <a:p>
            <a:pPr algn="r" defTabSz="139812">
              <a:lnSpc>
                <a:spcPct val="100000"/>
              </a:lnSpc>
              <a:spcAft>
                <a:spcPts val="600"/>
              </a:spcAft>
            </a:pPr>
            <a:r>
              <a:rPr lang="en-GB" sz="700" dirty="0">
                <a:solidFill>
                  <a:schemeClr val="bg1"/>
                </a:solidFill>
              </a:rPr>
              <a:t>The QR code is intended to provide scientific information for individual reference, and the information should not be altered or reproduced in any way. </a:t>
            </a:r>
          </a:p>
        </p:txBody>
      </p:sp>
      <p:sp>
        <p:nvSpPr>
          <p:cNvPr id="7" name="Rectangle 6">
            <a:extLst>
              <a:ext uri="{FF2B5EF4-FFF2-40B4-BE49-F238E27FC236}">
                <a16:creationId xmlns:a16="http://schemas.microsoft.com/office/drawing/2014/main" id="{3A7FA8B4-479E-C1BE-1092-4489BF8F8E81}"/>
              </a:ext>
            </a:extLst>
          </p:cNvPr>
          <p:cNvSpPr>
            <a:spLocks noChangeAspect="1"/>
          </p:cNvSpPr>
          <p:nvPr userDrawn="1"/>
        </p:nvSpPr>
        <p:spPr>
          <a:xfrm>
            <a:off x="10059826" y="4725167"/>
            <a:ext cx="1975104" cy="197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p:txBody>
      </p:sp>
      <p:pic>
        <p:nvPicPr>
          <p:cNvPr id="5" name="Picture 4" descr="A picture containing pattern, square, pixel, design&#10;&#10;Description automatically generated">
            <a:extLst>
              <a:ext uri="{FF2B5EF4-FFF2-40B4-BE49-F238E27FC236}">
                <a16:creationId xmlns:a16="http://schemas.microsoft.com/office/drawing/2014/main" id="{00DE61DC-D02B-4ED8-EE54-E7377F8FE62E}"/>
              </a:ext>
            </a:extLst>
          </p:cNvPr>
          <p:cNvPicPr>
            <a:picLocks noChangeAspect="1"/>
          </p:cNvPicPr>
          <p:nvPr userDrawn="1"/>
        </p:nvPicPr>
        <p:blipFill>
          <a:blip r:embed="rId2"/>
          <a:stretch>
            <a:fillRect/>
          </a:stretch>
        </p:blipFill>
        <p:spPr>
          <a:xfrm>
            <a:off x="10060173" y="4725167"/>
            <a:ext cx="1976264" cy="1976264"/>
          </a:xfrm>
          <a:prstGeom prst="rect">
            <a:avLst/>
          </a:prstGeom>
        </p:spPr>
      </p:pic>
    </p:spTree>
    <p:extLst>
      <p:ext uri="{BB962C8B-B14F-4D97-AF65-F5344CB8AC3E}">
        <p14:creationId xmlns:p14="http://schemas.microsoft.com/office/powerpoint/2010/main" val="3884708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rmAutofit/>
          </a:bodyPr>
          <a:lstStyle>
            <a:lvl1pPr>
              <a:defRPr sz="1800" b="1"/>
            </a:lvl1pPr>
            <a:lvl2pPr marL="171450" indent="-171450">
              <a:defRPr sz="1800"/>
            </a:lvl2pPr>
            <a:lvl3pPr marL="341313" indent="-171450">
              <a:defRPr sz="1800"/>
            </a:lvl3pPr>
            <a:lvl4pPr marL="512763" indent="-171450">
              <a:buClr>
                <a:srgbClr val="FFFF00"/>
              </a:buClr>
              <a:buFont typeface="Wingdings" panose="05000000000000000000" pitchFamily="2" charset="2"/>
              <a:buChar char="§"/>
              <a:defRPr sz="1800"/>
            </a:lvl4pPr>
            <a:lvl5pPr>
              <a:defRPr sz="1700"/>
            </a:lvl5pPr>
          </a:lstStyle>
          <a:p>
            <a:pPr lvl="0"/>
            <a:r>
              <a:rPr lang="en-US" dirty="0"/>
              <a:t>Subhead if necessary</a:t>
            </a:r>
          </a:p>
          <a:p>
            <a:pPr marL="171450" lvl="1"/>
            <a:r>
              <a:rPr lang="en-US" dirty="0"/>
              <a:t>First bullet</a:t>
            </a:r>
          </a:p>
          <a:p>
            <a:pPr marL="341313" lvl="2"/>
            <a:r>
              <a:rPr lang="en-US" dirty="0"/>
              <a:t>Second bullet</a:t>
            </a:r>
          </a:p>
          <a:p>
            <a:pPr marL="512763" lvl="3"/>
            <a:r>
              <a:rPr lang="en-US" dirty="0"/>
              <a:t>Third bullet</a:t>
            </a:r>
            <a:endParaRPr lang="en-US" sz="1800" kern="1200" dirty="0">
              <a:solidFill>
                <a:schemeClr val="bg1"/>
              </a:solidFill>
              <a:latin typeface="+mn-lt"/>
              <a:ea typeface="+mn-ea"/>
              <a:cs typeface="+mn-cs"/>
            </a:endParaRPr>
          </a:p>
          <a:p>
            <a:pPr marL="719138" lvl="4" indent="-179388" algn="l" defTabSz="914396" rtl="0" eaLnBrk="1" latinLnBrk="0" hangingPunct="1">
              <a:lnSpc>
                <a:spcPct val="100000"/>
              </a:lnSpc>
              <a:spcBef>
                <a:spcPts val="600"/>
              </a:spcBef>
              <a:buClr>
                <a:srgbClr val="FFFF00"/>
              </a:buClr>
              <a:buSzPct val="100000"/>
              <a:buFontTx/>
              <a:buChar char="◦"/>
            </a:pPr>
            <a:r>
              <a:rPr lang="en-US" sz="1800" kern="1200" dirty="0">
                <a:solidFill>
                  <a:schemeClr val="bg1"/>
                </a:solidFill>
                <a:latin typeface="+mn-lt"/>
                <a:ea typeface="+mn-ea"/>
                <a:cs typeface="+mn-cs"/>
              </a:rPr>
              <a:t>Fourth bullet</a:t>
            </a:r>
            <a:endParaRPr lang="en-US" dirty="0"/>
          </a:p>
        </p:txBody>
      </p:sp>
      <p:sp>
        <p:nvSpPr>
          <p:cNvPr id="6" name="Slide Number Placeholder 5">
            <a:extLst>
              <a:ext uri="{FF2B5EF4-FFF2-40B4-BE49-F238E27FC236}">
                <a16:creationId xmlns:a16="http://schemas.microsoft.com/office/drawing/2014/main" id="{3F1B4B84-CBFF-4DDA-9D19-E8730EA0D230}"/>
              </a:ext>
            </a:extLst>
          </p:cNvPr>
          <p:cNvSpPr>
            <a:spLocks noGrp="1"/>
          </p:cNvSpPr>
          <p:nvPr>
            <p:ph type="sldNum" sz="quarter" idx="12"/>
          </p:nvPr>
        </p:nvSpPr>
        <p:spPr/>
        <p:txBody>
          <a:bodyPr/>
          <a:lstStyle/>
          <a:p>
            <a:fld id="{89EC47FE-8A01-4867-B742-54144C5B6A63}" type="slidenum">
              <a:rPr lang="en-US" smtClean="0"/>
              <a:t>‹#›</a:t>
            </a:fld>
            <a:endParaRPr lang="en-US" dirty="0"/>
          </a:p>
        </p:txBody>
      </p:sp>
      <p:sp>
        <p:nvSpPr>
          <p:cNvPr id="5" name="Footer Placeholder 3">
            <a:extLst>
              <a:ext uri="{FF2B5EF4-FFF2-40B4-BE49-F238E27FC236}">
                <a16:creationId xmlns:a16="http://schemas.microsoft.com/office/drawing/2014/main" id="{40E4DABB-1C4D-4079-837B-0D99D089FDF5}"/>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defRPr>
            </a:lvl1pPr>
          </a:lstStyle>
          <a:p>
            <a:endParaRPr lang="en-GB" dirty="0"/>
          </a:p>
        </p:txBody>
      </p:sp>
    </p:spTree>
    <p:extLst>
      <p:ext uri="{BB962C8B-B14F-4D97-AF65-F5344CB8AC3E}">
        <p14:creationId xmlns:p14="http://schemas.microsoft.com/office/powerpoint/2010/main" val="1271503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7CCA42F-A592-4752-8F6E-678EF2EAEDE6}"/>
              </a:ext>
            </a:extLst>
          </p:cNvPr>
          <p:cNvSpPr/>
          <p:nvPr userDrawn="1"/>
        </p:nvSpPr>
        <p:spPr>
          <a:xfrm rot="10800000">
            <a:off x="-817" y="-3"/>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alpha val="50196"/>
            </a:srgbClr>
          </a:solidFill>
          <a:ln w="17143" cap="flat">
            <a:noFill/>
            <a:prstDash val="solid"/>
            <a:miter/>
          </a:ln>
        </p:spPr>
        <p:txBody>
          <a:bodyPr rtlCol="0" anchor="ctr"/>
          <a:lstStyle/>
          <a:p>
            <a:pPr>
              <a:lnSpc>
                <a:spcPct val="95000"/>
              </a:lnSpc>
              <a:spcAft>
                <a:spcPts val="375"/>
              </a:spcAft>
            </a:pPr>
            <a:endParaRPr lang="en-US" sz="262" dirty="0"/>
          </a:p>
        </p:txBody>
      </p:sp>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gradFill>
            <a:gsLst>
              <a:gs pos="0">
                <a:schemeClr val="bg2"/>
              </a:gs>
              <a:gs pos="100000">
                <a:schemeClr val="tx2"/>
              </a:gs>
            </a:gsLst>
            <a:lin ang="5400000" scaled="1"/>
          </a:gradFill>
          <a:ln w="17143" cap="flat">
            <a:noFill/>
            <a:prstDash val="solid"/>
            <a:miter/>
          </a:ln>
        </p:spPr>
        <p:txBody>
          <a:bodyPr rtlCol="0" anchor="ctr"/>
          <a:lstStyle/>
          <a:p>
            <a:pPr>
              <a:lnSpc>
                <a:spcPct val="95000"/>
              </a:lnSpc>
              <a:spcAft>
                <a:spcPts val="375"/>
              </a:spcAft>
            </a:pPr>
            <a:endParaRPr lang="en-US" sz="262" dirty="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rgbClr val="003479">
                <a:alpha val="20000"/>
              </a:srgbClr>
            </a:solidFill>
            <a:ln w="17143" cap="flat">
              <a:noFill/>
              <a:prstDash val="solid"/>
              <a:miter/>
            </a:ln>
          </p:spPr>
          <p:txBody>
            <a:bodyPr rtlCol="0" anchor="ctr"/>
            <a:lstStyle/>
            <a:p>
              <a:pPr>
                <a:lnSpc>
                  <a:spcPct val="95000"/>
                </a:lnSpc>
                <a:spcAft>
                  <a:spcPts val="375"/>
                </a:spcAft>
              </a:pPr>
              <a:endParaRPr lang="en-US" sz="262" dirty="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rgbClr val="00A0DF"/>
            </a:solidFill>
            <a:ln w="17143" cap="flat">
              <a:noFill/>
              <a:prstDash val="solid"/>
              <a:miter/>
            </a:ln>
          </p:spPr>
          <p:txBody>
            <a:bodyPr rtlCol="0" anchor="ctr"/>
            <a:lstStyle/>
            <a:p>
              <a:pPr>
                <a:lnSpc>
                  <a:spcPct val="95000"/>
                </a:lnSpc>
                <a:spcAft>
                  <a:spcPts val="375"/>
                </a:spcAft>
              </a:pPr>
              <a:endParaRPr lang="en-US" sz="200" dirty="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840" cy="2560705"/>
          </a:xfrm>
        </p:spPr>
        <p:txBody>
          <a:bodyPr anchor="b">
            <a:normAutofit/>
          </a:bodyPr>
          <a:lstStyle>
            <a:lvl1pPr>
              <a:defRPr sz="3600"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840" cy="1500187"/>
          </a:xfrm>
        </p:spPr>
        <p:txBody>
          <a:bodyPr>
            <a:normAutofit/>
          </a:bodyPr>
          <a:lstStyle>
            <a:lvl1pPr marL="0" indent="0">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p>
            <a:fld id="{89EC47FE-8A01-4867-B742-54144C5B6A63}" type="slidenum">
              <a:rPr lang="en-US" smtClean="0"/>
              <a:t>‹#›</a:t>
            </a:fld>
            <a:endParaRPr lang="en-US" dirty="0"/>
          </a:p>
        </p:txBody>
      </p:sp>
      <p:sp>
        <p:nvSpPr>
          <p:cNvPr id="12" name="Freeform 1432">
            <a:extLst>
              <a:ext uri="{FF2B5EF4-FFF2-40B4-BE49-F238E27FC236}">
                <a16:creationId xmlns:a16="http://schemas.microsoft.com/office/drawing/2014/main" id="{7935BD9D-2555-4F68-88F3-0708A47A3FAF}"/>
              </a:ext>
            </a:extLst>
          </p:cNvPr>
          <p:cNvSpPr/>
          <p:nvPr userDrawn="1"/>
        </p:nvSpPr>
        <p:spPr>
          <a:xfrm flipV="1">
            <a:off x="3513324" y="4270443"/>
            <a:ext cx="685800" cy="0"/>
          </a:xfrm>
          <a:custGeom>
            <a:avLst/>
            <a:gdLst>
              <a:gd name="connsiteX0" fmla="*/ 0 w 347038"/>
              <a:gd name="connsiteY0" fmla="*/ 0 h 17155"/>
              <a:gd name="connsiteX1" fmla="*/ 347038 w 347038"/>
              <a:gd name="connsiteY1" fmla="*/ 0 h 17155"/>
            </a:gdLst>
            <a:ahLst/>
            <a:cxnLst>
              <a:cxn ang="0">
                <a:pos x="connsiteX0" y="connsiteY0"/>
              </a:cxn>
              <a:cxn ang="0">
                <a:pos x="connsiteX1" y="connsiteY1"/>
              </a:cxn>
            </a:cxnLst>
            <a:rect l="l" t="t" r="r" b="b"/>
            <a:pathLst>
              <a:path w="347038" h="17155">
                <a:moveTo>
                  <a:pt x="0" y="0"/>
                </a:moveTo>
                <a:lnTo>
                  <a:pt x="347038" y="0"/>
                </a:lnTo>
              </a:path>
            </a:pathLst>
          </a:custGeom>
          <a:ln w="38100" cap="flat">
            <a:solidFill>
              <a:schemeClr val="accent1"/>
            </a:solidFill>
            <a:prstDash val="solid"/>
            <a:miter/>
          </a:ln>
        </p:spPr>
        <p:txBody>
          <a:bodyPr rtlCol="0" anchor="ctr"/>
          <a:lstStyle/>
          <a:p>
            <a:pPr>
              <a:lnSpc>
                <a:spcPct val="95000"/>
              </a:lnSpc>
              <a:spcAft>
                <a:spcPts val="800"/>
              </a:spcAft>
            </a:pPr>
            <a:endParaRPr lang="en-US" sz="385" dirty="0"/>
          </a:p>
        </p:txBody>
      </p:sp>
      <p:sp>
        <p:nvSpPr>
          <p:cNvPr id="4" name="Rectangle 3">
            <a:extLst>
              <a:ext uri="{FF2B5EF4-FFF2-40B4-BE49-F238E27FC236}">
                <a16:creationId xmlns:a16="http://schemas.microsoft.com/office/drawing/2014/main" id="{EE3BF70B-B3F4-1C0A-7918-D6BCA61F776A}"/>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a:p>
            <a:pPr algn="ctr"/>
            <a:r>
              <a:rPr lang="en-GB" sz="600" spc="-20" baseline="0" dirty="0">
                <a:solidFill>
                  <a:schemeClr val="tx1"/>
                </a:solidFill>
              </a:rPr>
              <a:t>0.75” x 0.75“</a:t>
            </a:r>
          </a:p>
        </p:txBody>
      </p:sp>
    </p:spTree>
    <p:extLst>
      <p:ext uri="{BB962C8B-B14F-4D97-AF65-F5344CB8AC3E}">
        <p14:creationId xmlns:p14="http://schemas.microsoft.com/office/powerpoint/2010/main" val="3135246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lstStyle/>
          <a:p>
            <a:r>
              <a:rPr lang="en-US" dirty="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p>
            <a:fld id="{89EC47FE-8A01-4867-B742-54144C5B6A63}" type="slidenum">
              <a:rPr lang="en-US" smtClean="0"/>
              <a:t>‹#›</a:t>
            </a:fld>
            <a:endParaRPr lang="en-US" dirty="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rmAutofit/>
          </a:bodyPr>
          <a:lstStyle>
            <a:lvl1pPr>
              <a:lnSpc>
                <a:spcPct val="100000"/>
              </a:lnSpc>
              <a:defRPr sz="1800" b="1"/>
            </a:lvl1pPr>
            <a:lvl2pPr marL="171450" indent="-171450">
              <a:lnSpc>
                <a:spcPct val="100000"/>
              </a:lnSpc>
              <a:defRPr sz="1800"/>
            </a:lvl2pPr>
            <a:lvl3pPr marL="341313" indent="-171450">
              <a:lnSpc>
                <a:spcPct val="100000"/>
              </a:lnSpc>
              <a:defRPr sz="1800"/>
            </a:lvl3pPr>
            <a:lvl4pPr marL="512763" indent="-171450">
              <a:lnSpc>
                <a:spcPct val="100000"/>
              </a:lnSpc>
              <a:buClr>
                <a:srgbClr val="FFFF00"/>
              </a:buClr>
              <a:buFont typeface="Wingdings" panose="05000000000000000000" pitchFamily="2" charset="2"/>
              <a:buChar char="§"/>
              <a:defRPr sz="1800"/>
            </a:lvl4pPr>
            <a:lvl5pPr marL="719138" indent="-179388">
              <a:lnSpc>
                <a:spcPct val="100000"/>
              </a:lnSpc>
              <a:buClr>
                <a:srgbClr val="FFFF00"/>
              </a:buClr>
              <a:buSzPct val="100000"/>
              <a:buFontTx/>
              <a:buChar char="◦"/>
              <a:defRPr sz="1800">
                <a:solidFill>
                  <a:schemeClr val="bg1"/>
                </a:solidFill>
              </a:defRPr>
            </a:lvl5pPr>
          </a:lstStyle>
          <a:p>
            <a:pPr lvl="0"/>
            <a:r>
              <a:rPr lang="en-US" dirty="0"/>
              <a:t>Subhead if necessary</a:t>
            </a:r>
          </a:p>
          <a:p>
            <a:pPr lvl="1"/>
            <a:r>
              <a:rPr lang="en-US" dirty="0"/>
              <a:t>First bullet</a:t>
            </a:r>
          </a:p>
          <a:p>
            <a:pPr lvl="2"/>
            <a:r>
              <a:rPr lang="en-US" dirty="0"/>
              <a:t>Second bullet</a:t>
            </a:r>
          </a:p>
          <a:p>
            <a:pPr lvl="3"/>
            <a:r>
              <a:rPr lang="en-US" dirty="0"/>
              <a:t>Third bullet</a:t>
            </a:r>
          </a:p>
          <a:p>
            <a:pPr lvl="4"/>
            <a:r>
              <a:rPr lang="en-US" dirty="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rmAutofit/>
          </a:bodyPr>
          <a:lstStyle>
            <a:lvl1pPr>
              <a:lnSpc>
                <a:spcPct val="100000"/>
              </a:lnSpc>
              <a:defRPr sz="1800" b="1"/>
            </a:lvl1pPr>
            <a:lvl2pPr marL="171450" indent="-171450">
              <a:lnSpc>
                <a:spcPct val="100000"/>
              </a:lnSpc>
              <a:defRPr sz="1800"/>
            </a:lvl2pPr>
            <a:lvl3pPr marL="341313" indent="-171450">
              <a:lnSpc>
                <a:spcPct val="100000"/>
              </a:lnSpc>
              <a:defRPr sz="1800"/>
            </a:lvl3pPr>
            <a:lvl4pPr marL="512763" indent="-171450">
              <a:lnSpc>
                <a:spcPct val="100000"/>
              </a:lnSpc>
              <a:buClr>
                <a:srgbClr val="FFFF00"/>
              </a:buClr>
              <a:buFont typeface="Wingdings" panose="05000000000000000000" pitchFamily="2" charset="2"/>
              <a:buChar char="§"/>
              <a:defRPr sz="1800"/>
            </a:lvl4pPr>
            <a:lvl5pPr marL="719138" indent="-179388">
              <a:lnSpc>
                <a:spcPct val="100000"/>
              </a:lnSpc>
              <a:buClr>
                <a:srgbClr val="FFFF00"/>
              </a:buClr>
              <a:buSzPct val="80000"/>
              <a:buFont typeface="Courier New" panose="02070309020205020404" pitchFamily="49" charset="0"/>
              <a:buChar char="o"/>
              <a:defRPr lang="en-US" sz="1800" kern="1200" dirty="0">
                <a:solidFill>
                  <a:schemeClr val="bg1"/>
                </a:solidFill>
                <a:latin typeface="+mn-lt"/>
                <a:ea typeface="+mn-ea"/>
                <a:cs typeface="+mn-cs"/>
              </a:defRPr>
            </a:lvl5pPr>
          </a:lstStyle>
          <a:p>
            <a:pPr lvl="0"/>
            <a:r>
              <a:rPr lang="en-US" dirty="0"/>
              <a:t>Subhead if necessary</a:t>
            </a:r>
          </a:p>
          <a:p>
            <a:pPr lvl="1"/>
            <a:r>
              <a:rPr lang="en-US" dirty="0"/>
              <a:t>First bullet</a:t>
            </a:r>
          </a:p>
          <a:p>
            <a:pPr lvl="2"/>
            <a:r>
              <a:rPr lang="en-US" dirty="0"/>
              <a:t>Second bullet</a:t>
            </a:r>
          </a:p>
          <a:p>
            <a:pPr lvl="3"/>
            <a:r>
              <a:rPr lang="en-US" dirty="0"/>
              <a:t>Third bullet</a:t>
            </a:r>
          </a:p>
          <a:p>
            <a:pPr marL="719138" lvl="4" indent="-179388" algn="l" defTabSz="914396" rtl="0" eaLnBrk="1" latinLnBrk="0" hangingPunct="1">
              <a:lnSpc>
                <a:spcPct val="95000"/>
              </a:lnSpc>
              <a:spcBef>
                <a:spcPts val="600"/>
              </a:spcBef>
              <a:buClr>
                <a:srgbClr val="FFFF00"/>
              </a:buClr>
              <a:buSzPct val="100000"/>
              <a:buFontTx/>
              <a:buChar char="◦"/>
            </a:pPr>
            <a:r>
              <a:rPr lang="en-US" dirty="0"/>
              <a:t>Fourth bullet</a:t>
            </a:r>
          </a:p>
        </p:txBody>
      </p:sp>
      <p:sp>
        <p:nvSpPr>
          <p:cNvPr id="6" name="Footer Placeholder 3">
            <a:extLst>
              <a:ext uri="{FF2B5EF4-FFF2-40B4-BE49-F238E27FC236}">
                <a16:creationId xmlns:a16="http://schemas.microsoft.com/office/drawing/2014/main" id="{D2BAFFAD-E13A-49BD-98EC-EB65D8E510D2}"/>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defRPr>
            </a:lvl1pPr>
          </a:lstStyle>
          <a:p>
            <a:endParaRPr lang="en-GB" dirty="0"/>
          </a:p>
        </p:txBody>
      </p:sp>
    </p:spTree>
    <p:extLst>
      <p:ext uri="{BB962C8B-B14F-4D97-AF65-F5344CB8AC3E}">
        <p14:creationId xmlns:p14="http://schemas.microsoft.com/office/powerpoint/2010/main" val="540350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rmAutofit/>
          </a:bodyPr>
          <a:lstStyle>
            <a:lvl1pPr marL="0" indent="0">
              <a:lnSpc>
                <a:spcPct val="100000"/>
              </a:lnSpc>
              <a:buNone/>
              <a:defRPr sz="2000" b="1" cap="none"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if necessary</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rmAutofit/>
          </a:bodyPr>
          <a:lstStyle>
            <a:lvl1pPr marL="0" indent="0">
              <a:lnSpc>
                <a:spcPct val="100000"/>
              </a:lnSpc>
              <a:buNone/>
              <a:defRPr sz="2000" b="1" cap="none"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if necessary</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p>
            <a:fld id="{89EC47FE-8A01-4867-B742-54144C5B6A63}" type="slidenum">
              <a:rPr lang="en-US" smtClean="0"/>
              <a:t>‹#›</a:t>
            </a:fld>
            <a:endParaRPr lang="en-US"/>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hasCustomPrompt="1"/>
          </p:nvPr>
        </p:nvSpPr>
        <p:spPr>
          <a:xfrm>
            <a:off x="356616" y="2412459"/>
            <a:ext cx="5544000" cy="3566160"/>
          </a:xfrm>
        </p:spPr>
        <p:txBody>
          <a:bodyPr>
            <a:normAutofit/>
          </a:bodyPr>
          <a:lstStyle>
            <a:lvl1pPr>
              <a:lnSpc>
                <a:spcPct val="100000"/>
              </a:lnSpc>
              <a:defRPr sz="1800" b="0"/>
            </a:lvl1pPr>
            <a:lvl2pPr marL="171450" indent="-171450" algn="l" defTabSz="914396" rtl="0" eaLnBrk="1" latinLnBrk="0" hangingPunct="1">
              <a:lnSpc>
                <a:spcPct val="100000"/>
              </a:lnSpc>
              <a:spcBef>
                <a:spcPts val="600"/>
              </a:spcBef>
              <a:buClr>
                <a:srgbClr val="FFFF00"/>
              </a:buClr>
              <a:defRPr lang="en-US" sz="1800" kern="1200" dirty="0">
                <a:solidFill>
                  <a:schemeClr val="bg1"/>
                </a:solidFill>
                <a:latin typeface="+mn-lt"/>
                <a:ea typeface="+mn-ea"/>
                <a:cs typeface="+mn-cs"/>
              </a:defRPr>
            </a:lvl2pPr>
            <a:lvl3pPr marL="341313" indent="-171450" algn="l" defTabSz="914396" rtl="0" eaLnBrk="1" latinLnBrk="0" hangingPunct="1">
              <a:lnSpc>
                <a:spcPct val="100000"/>
              </a:lnSpc>
              <a:spcBef>
                <a:spcPts val="600"/>
              </a:spcBef>
              <a:buClr>
                <a:srgbClr val="FFFF00"/>
              </a:buClr>
              <a:defRPr lang="en-US" sz="1800" kern="1200" dirty="0">
                <a:solidFill>
                  <a:schemeClr val="bg1"/>
                </a:solidFill>
                <a:latin typeface="+mn-lt"/>
                <a:ea typeface="+mn-ea"/>
                <a:cs typeface="+mn-cs"/>
              </a:defRPr>
            </a:lvl3pPr>
            <a:lvl4pPr marL="512763" indent="-171450" algn="l" defTabSz="914396" rtl="0" eaLnBrk="1" latinLnBrk="0" hangingPunct="1">
              <a:lnSpc>
                <a:spcPct val="100000"/>
              </a:lnSpc>
              <a:spcBef>
                <a:spcPts val="600"/>
              </a:spcBef>
              <a:buClr>
                <a:srgbClr val="FFFF00"/>
              </a:buClr>
              <a:buFont typeface="Wingdings" panose="05000000000000000000" pitchFamily="2" charset="2"/>
              <a:buChar char="§"/>
              <a:defRPr lang="en-US" sz="1800" kern="1200" dirty="0">
                <a:solidFill>
                  <a:schemeClr val="bg1"/>
                </a:solidFill>
                <a:latin typeface="+mn-lt"/>
                <a:ea typeface="+mn-ea"/>
                <a:cs typeface="+mn-cs"/>
              </a:defRPr>
            </a:lvl4pPr>
            <a:lvl5pPr marL="719138" indent="-179388" algn="l" defTabSz="914396" rtl="0" eaLnBrk="1" latinLnBrk="0" hangingPunct="1">
              <a:lnSpc>
                <a:spcPct val="100000"/>
              </a:lnSpc>
              <a:spcBef>
                <a:spcPts val="600"/>
              </a:spcBef>
              <a:buClr>
                <a:srgbClr val="FFFF00"/>
              </a:buClr>
              <a:buFontTx/>
              <a:buChar char="–"/>
              <a:defRPr lang="en-US" sz="1800" kern="1200" dirty="0">
                <a:solidFill>
                  <a:schemeClr val="bg1"/>
                </a:solidFill>
                <a:latin typeface="+mn-lt"/>
                <a:ea typeface="+mn-ea"/>
                <a:cs typeface="+mn-cs"/>
              </a:defRPr>
            </a:lvl5pPr>
          </a:lstStyle>
          <a:p>
            <a:pPr lvl="0"/>
            <a:r>
              <a:rPr lang="en-US" dirty="0"/>
              <a:t>Click to edit Master text styles</a:t>
            </a:r>
          </a:p>
          <a:p>
            <a:pPr lvl="1"/>
            <a:r>
              <a:rPr lang="en-US" dirty="0"/>
              <a:t>First bullet</a:t>
            </a:r>
          </a:p>
          <a:p>
            <a:pPr lvl="2"/>
            <a:r>
              <a:rPr lang="en-US" dirty="0"/>
              <a:t>Second bullet</a:t>
            </a:r>
          </a:p>
          <a:p>
            <a:pPr lvl="3"/>
            <a:r>
              <a:rPr lang="en-US" dirty="0"/>
              <a:t>Third bullet</a:t>
            </a:r>
          </a:p>
          <a:p>
            <a:pPr marL="719138" lvl="4" indent="-179388" algn="l" defTabSz="914396" rtl="0" eaLnBrk="1" latinLnBrk="0" hangingPunct="1">
              <a:lnSpc>
                <a:spcPct val="95000"/>
              </a:lnSpc>
              <a:spcBef>
                <a:spcPts val="600"/>
              </a:spcBef>
              <a:buClr>
                <a:srgbClr val="FFFF00"/>
              </a:buClr>
              <a:buSzPct val="100000"/>
              <a:buFontTx/>
              <a:buChar char="◦"/>
            </a:pPr>
            <a:r>
              <a:rPr lang="en-US" dirty="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hasCustomPrompt="1"/>
          </p:nvPr>
        </p:nvSpPr>
        <p:spPr>
          <a:xfrm>
            <a:off x="6291628" y="2412459"/>
            <a:ext cx="5544000" cy="3566160"/>
          </a:xfrm>
        </p:spPr>
        <p:txBody>
          <a:bodyPr>
            <a:normAutofit/>
          </a:bodyPr>
          <a:lstStyle>
            <a:lvl1pPr>
              <a:lnSpc>
                <a:spcPct val="100000"/>
              </a:lnSpc>
              <a:defRPr sz="1800" b="0"/>
            </a:lvl1pPr>
            <a:lvl2pPr marL="171450" indent="-171450">
              <a:lnSpc>
                <a:spcPct val="100000"/>
              </a:lnSpc>
              <a:defRPr sz="1800"/>
            </a:lvl2pPr>
            <a:lvl3pPr marL="341313" indent="-171450">
              <a:lnSpc>
                <a:spcPct val="100000"/>
              </a:lnSpc>
              <a:defRPr sz="1800"/>
            </a:lvl3pPr>
            <a:lvl4pPr marL="825500" indent="-285750">
              <a:lnSpc>
                <a:spcPct val="100000"/>
              </a:lnSpc>
              <a:buClr>
                <a:schemeClr val="accent5">
                  <a:lumMod val="60000"/>
                  <a:lumOff val="40000"/>
                </a:schemeClr>
              </a:buClr>
              <a:buFont typeface="Arial" panose="020B0604020202020204" pitchFamily="34" charset="0"/>
              <a:buChar char="•"/>
              <a:defRPr lang="en-US" sz="1800" kern="1200" dirty="0">
                <a:solidFill>
                  <a:schemeClr val="bg1"/>
                </a:solidFill>
                <a:latin typeface="+mn-lt"/>
                <a:ea typeface="+mn-ea"/>
                <a:cs typeface="+mn-cs"/>
              </a:defRPr>
            </a:lvl4pPr>
            <a:lvl5pPr marL="512763" indent="-171450">
              <a:lnSpc>
                <a:spcPct val="100000"/>
              </a:lnSpc>
              <a:buClr>
                <a:schemeClr val="accent5">
                  <a:lumMod val="60000"/>
                  <a:lumOff val="40000"/>
                </a:schemeClr>
              </a:buClr>
              <a:buFontTx/>
              <a:buChar char="–"/>
              <a:defRPr lang="en-US" sz="1800" kern="1200" dirty="0">
                <a:solidFill>
                  <a:schemeClr val="bg1"/>
                </a:solidFill>
                <a:latin typeface="+mn-lt"/>
                <a:ea typeface="+mn-ea"/>
                <a:cs typeface="+mn-cs"/>
              </a:defRPr>
            </a:lvl5pPr>
          </a:lstStyle>
          <a:p>
            <a:pPr lvl="0"/>
            <a:r>
              <a:rPr lang="en-US" dirty="0"/>
              <a:t>Click to edit Master text styles</a:t>
            </a:r>
          </a:p>
          <a:p>
            <a:pPr lvl="1"/>
            <a:r>
              <a:rPr lang="en-US" dirty="0"/>
              <a:t>First bullet</a:t>
            </a:r>
          </a:p>
          <a:p>
            <a:pPr lvl="2"/>
            <a:r>
              <a:rPr lang="en-US" dirty="0"/>
              <a:t>Second bullet</a:t>
            </a:r>
          </a:p>
          <a:p>
            <a:pPr marL="512763" lvl="3" indent="-171450" algn="l" defTabSz="914396" rtl="0" eaLnBrk="1" latinLnBrk="0" hangingPunct="1">
              <a:lnSpc>
                <a:spcPts val="2100"/>
              </a:lnSpc>
              <a:spcBef>
                <a:spcPts val="600"/>
              </a:spcBef>
              <a:buClr>
                <a:srgbClr val="FFFF00"/>
              </a:buClr>
              <a:buSzPct val="80000"/>
              <a:buFont typeface="Wingdings" panose="05000000000000000000" pitchFamily="2" charset="2"/>
              <a:buChar char="§"/>
            </a:pPr>
            <a:r>
              <a:rPr lang="en-US" dirty="0"/>
              <a:t>Third bullet</a:t>
            </a:r>
          </a:p>
          <a:p>
            <a:pPr marL="719138" lvl="4" indent="-179388" algn="l" defTabSz="914396" rtl="0" eaLnBrk="1" latinLnBrk="0" hangingPunct="1">
              <a:lnSpc>
                <a:spcPct val="95000"/>
              </a:lnSpc>
              <a:spcBef>
                <a:spcPts val="600"/>
              </a:spcBef>
              <a:buClr>
                <a:srgbClr val="FFFF00"/>
              </a:buClr>
              <a:buSzPct val="100000"/>
              <a:buFontTx/>
              <a:buChar char="◦"/>
            </a:pPr>
            <a:r>
              <a:rPr lang="en-US" dirty="0"/>
              <a:t>Fourth bullet</a:t>
            </a:r>
          </a:p>
        </p:txBody>
      </p:sp>
      <p:sp>
        <p:nvSpPr>
          <p:cNvPr id="12" name="Footer Placeholder 3">
            <a:extLst>
              <a:ext uri="{FF2B5EF4-FFF2-40B4-BE49-F238E27FC236}">
                <a16:creationId xmlns:a16="http://schemas.microsoft.com/office/drawing/2014/main" id="{0228965D-C093-4A26-9BA8-8E4FD4AF0C6D}"/>
              </a:ext>
            </a:extLst>
          </p:cNvPr>
          <p:cNvSpPr>
            <a:spLocks noGrp="1"/>
          </p:cNvSpPr>
          <p:nvPr>
            <p:ph type="ftr" sz="quarter" idx="15"/>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defRPr>
            </a:lvl1pPr>
          </a:lstStyle>
          <a:p>
            <a:endParaRPr lang="en-GB" dirty="0"/>
          </a:p>
        </p:txBody>
      </p:sp>
    </p:spTree>
    <p:extLst>
      <p:ext uri="{BB962C8B-B14F-4D97-AF65-F5344CB8AC3E}">
        <p14:creationId xmlns:p14="http://schemas.microsoft.com/office/powerpoint/2010/main" val="27594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p>
            <a:fld id="{89EC47FE-8A01-4867-B742-54144C5B6A63}" type="slidenum">
              <a:rPr lang="en-US" smtClean="0"/>
              <a:t>‹#›</a:t>
            </a:fld>
            <a:endParaRPr lang="en-US"/>
          </a:p>
        </p:txBody>
      </p:sp>
      <p:sp>
        <p:nvSpPr>
          <p:cNvPr id="4" name="Footer Placeholder 3">
            <a:extLst>
              <a:ext uri="{FF2B5EF4-FFF2-40B4-BE49-F238E27FC236}">
                <a16:creationId xmlns:a16="http://schemas.microsoft.com/office/drawing/2014/main" id="{03850542-9129-418C-9E22-AB14812C1A75}"/>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defRPr>
            </a:lvl1pPr>
          </a:lstStyle>
          <a:p>
            <a:endParaRPr lang="en-GB" dirty="0"/>
          </a:p>
        </p:txBody>
      </p:sp>
    </p:spTree>
    <p:extLst>
      <p:ext uri="{BB962C8B-B14F-4D97-AF65-F5344CB8AC3E}">
        <p14:creationId xmlns:p14="http://schemas.microsoft.com/office/powerpoint/2010/main" val="3412267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77703E5B-55FA-4EE0-94A2-3DD71C87B253}"/>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gradFill>
            <a:gsLst>
              <a:gs pos="0">
                <a:schemeClr val="bg2"/>
              </a:gs>
              <a:gs pos="100000">
                <a:schemeClr val="tx2"/>
              </a:gs>
            </a:gsLst>
            <a:lin ang="5400000" scaled="1"/>
          </a:gradFill>
          <a:ln w="17143" cap="flat">
            <a:noFill/>
            <a:prstDash val="solid"/>
            <a:miter/>
          </a:ln>
        </p:spPr>
        <p:txBody>
          <a:bodyPr rtlCol="0" anchor="ctr"/>
          <a:lstStyle/>
          <a:p>
            <a:pPr>
              <a:lnSpc>
                <a:spcPct val="95000"/>
              </a:lnSpc>
              <a:spcAft>
                <a:spcPts val="375"/>
              </a:spcAft>
            </a:pPr>
            <a:endParaRPr lang="en-US" sz="262" dirty="0"/>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smtClean="0"/>
              <a:pPr/>
              <a:t>‹#›</a:t>
            </a:fld>
            <a:endParaRPr lang="en-US" dirty="0"/>
          </a:p>
        </p:txBody>
      </p:sp>
      <p:sp>
        <p:nvSpPr>
          <p:cNvPr id="6" name="Footer Placeholder 3">
            <a:extLst>
              <a:ext uri="{FF2B5EF4-FFF2-40B4-BE49-F238E27FC236}">
                <a16:creationId xmlns:a16="http://schemas.microsoft.com/office/drawing/2014/main" id="{61F7289C-0DDE-421F-B446-6261D55EC69A}"/>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defRPr>
            </a:lvl1pPr>
          </a:lstStyle>
          <a:p>
            <a:endParaRPr lang="en-GB" dirty="0"/>
          </a:p>
        </p:txBody>
      </p:sp>
      <p:sp>
        <p:nvSpPr>
          <p:cNvPr id="2" name="Rectangle 1">
            <a:extLst>
              <a:ext uri="{FF2B5EF4-FFF2-40B4-BE49-F238E27FC236}">
                <a16:creationId xmlns:a16="http://schemas.microsoft.com/office/drawing/2014/main" id="{99EC9D3C-6090-3BBA-9132-8940E8EDA2FB}"/>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a:p>
            <a:pPr algn="ctr"/>
            <a:r>
              <a:rPr lang="en-GB" sz="600" spc="-20" baseline="0" dirty="0">
                <a:solidFill>
                  <a:schemeClr val="tx1"/>
                </a:solidFill>
              </a:rPr>
              <a:t>0.75” x 0.75“</a:t>
            </a:r>
          </a:p>
        </p:txBody>
      </p:sp>
    </p:spTree>
    <p:extLst>
      <p:ext uri="{BB962C8B-B14F-4D97-AF65-F5344CB8AC3E}">
        <p14:creationId xmlns:p14="http://schemas.microsoft.com/office/powerpoint/2010/main" val="1235975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77703E5B-55FA-4EE0-94A2-3DD71C87B253}"/>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chemeClr val="accent1"/>
          </a:solidFill>
          <a:ln w="17143" cap="flat">
            <a:noFill/>
            <a:prstDash val="solid"/>
            <a:miter/>
          </a:ln>
        </p:spPr>
        <p:txBody>
          <a:bodyPr rtlCol="0" anchor="ctr"/>
          <a:lstStyle/>
          <a:p>
            <a:pPr>
              <a:lnSpc>
                <a:spcPct val="95000"/>
              </a:lnSpc>
              <a:spcAft>
                <a:spcPts val="375"/>
              </a:spcAft>
            </a:pPr>
            <a:endParaRPr lang="en-US" sz="262" dirty="0"/>
          </a:p>
        </p:txBody>
      </p:sp>
      <p:sp>
        <p:nvSpPr>
          <p:cNvPr id="3" name="Rectangle 2">
            <a:extLst>
              <a:ext uri="{FF2B5EF4-FFF2-40B4-BE49-F238E27FC236}">
                <a16:creationId xmlns:a16="http://schemas.microsoft.com/office/drawing/2014/main" id="{C0FA8BEE-AA91-64B4-4705-2E3A1F5193E6}"/>
              </a:ext>
            </a:extLst>
          </p:cNvPr>
          <p:cNvSpPr>
            <a:spLocks noChangeAspect="1"/>
          </p:cNvSpPr>
          <p:nvPr userDrawn="1"/>
        </p:nvSpPr>
        <p:spPr>
          <a:xfrm>
            <a:off x="3810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spc="-20" baseline="0" dirty="0">
                <a:solidFill>
                  <a:schemeClr val="tx1"/>
                </a:solidFill>
              </a:rPr>
              <a:t>Add QR </a:t>
            </a:r>
            <a:br>
              <a:rPr lang="en-GB" sz="1200" spc="-20" baseline="0" dirty="0">
                <a:solidFill>
                  <a:schemeClr val="tx1"/>
                </a:solidFill>
              </a:rPr>
            </a:br>
            <a:r>
              <a:rPr lang="en-GB" sz="1200" spc="-20" baseline="0" dirty="0">
                <a:solidFill>
                  <a:schemeClr val="tx1"/>
                </a:solidFill>
              </a:rPr>
              <a:t>code here on </a:t>
            </a:r>
            <a:br>
              <a:rPr lang="en-GB" sz="1200" spc="-20" baseline="0" dirty="0">
                <a:solidFill>
                  <a:schemeClr val="tx1"/>
                </a:solidFill>
              </a:rPr>
            </a:br>
            <a:r>
              <a:rPr lang="en-GB" sz="1200" spc="-20" baseline="0" dirty="0">
                <a:solidFill>
                  <a:schemeClr val="tx1"/>
                </a:solidFill>
              </a:rPr>
              <a:t>slide master</a:t>
            </a:r>
          </a:p>
        </p:txBody>
      </p:sp>
      <p:sp>
        <p:nvSpPr>
          <p:cNvPr id="7" name="Rectangle 6">
            <a:extLst>
              <a:ext uri="{FF2B5EF4-FFF2-40B4-BE49-F238E27FC236}">
                <a16:creationId xmlns:a16="http://schemas.microsoft.com/office/drawing/2014/main" id="{0BB53AE6-8112-138C-792E-6F8FBBB87834}"/>
              </a:ext>
            </a:extLst>
          </p:cNvPr>
          <p:cNvSpPr/>
          <p:nvPr userDrawn="1"/>
        </p:nvSpPr>
        <p:spPr>
          <a:xfrm>
            <a:off x="883920" y="1143000"/>
            <a:ext cx="2560320" cy="907941"/>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dirty="0">
                <a:solidFill>
                  <a:schemeClr val="bg1"/>
                </a:solidFill>
                <a:latin typeface="+mn-lt"/>
              </a:rPr>
              <a:t>https://www.congresshub.com/Oncology/</a:t>
            </a:r>
            <a:br>
              <a:rPr lang="en-GB" sz="900" spc="-10" baseline="0" dirty="0">
                <a:solidFill>
                  <a:schemeClr val="bg1"/>
                </a:solidFill>
                <a:latin typeface="+mn-lt"/>
              </a:rPr>
            </a:br>
            <a:r>
              <a:rPr lang="en-GB" sz="900" spc="-10" baseline="0" dirty="0">
                <a:solidFill>
                  <a:schemeClr val="bg1"/>
                </a:solidFill>
                <a:latin typeface="+mn-lt"/>
              </a:rPr>
              <a:t>AM2023/erdafitinib/</a:t>
            </a:r>
            <a:r>
              <a:rPr lang="en-GB" sz="900" spc="-10" baseline="0" dirty="0" err="1">
                <a:solidFill>
                  <a:schemeClr val="bg1"/>
                </a:solidFill>
                <a:latin typeface="+mn-lt"/>
              </a:rPr>
              <a:t>Loriot</a:t>
            </a:r>
            <a:endParaRPr lang="en-GB" sz="900" spc="-10" baseline="0" dirty="0">
              <a:solidFill>
                <a:schemeClr val="bg1"/>
              </a:solidFill>
              <a:latin typeface="+mn-lt"/>
            </a:endParaRPr>
          </a:p>
          <a:p>
            <a:pPr algn="r" defTabSz="139812">
              <a:lnSpc>
                <a:spcPct val="100000"/>
              </a:lnSpc>
              <a:spcAft>
                <a:spcPts val="600"/>
              </a:spcAft>
            </a:pPr>
            <a:r>
              <a:rPr lang="en-US" sz="900" dirty="0">
                <a:solidFill>
                  <a:schemeClr val="bg1"/>
                </a:solidFill>
              </a:rPr>
              <a:t>Copies of this slide deck obtained through Quick Response (QR) Code are for personal use only and may not be reproduced without permission from ASCO</a:t>
            </a:r>
            <a:r>
              <a:rPr lang="en-US" sz="900" baseline="30000" dirty="0">
                <a:solidFill>
                  <a:schemeClr val="bg1"/>
                </a:solidFill>
              </a:rPr>
              <a:t>®</a:t>
            </a:r>
            <a:r>
              <a:rPr lang="en-US" sz="900" dirty="0">
                <a:solidFill>
                  <a:schemeClr val="bg1"/>
                </a:solidFill>
              </a:rPr>
              <a:t> or the authors of these slides.</a:t>
            </a:r>
            <a:r>
              <a:rPr lang="en-GB" sz="900" dirty="0">
                <a:solidFill>
                  <a:schemeClr val="bg1"/>
                </a:solidFill>
              </a:rPr>
              <a:t> </a:t>
            </a:r>
          </a:p>
        </p:txBody>
      </p:sp>
      <p:pic>
        <p:nvPicPr>
          <p:cNvPr id="2" name="Picture 1" descr="A picture containing pattern, square, pixel, design&#10;&#10;Description automatically generated">
            <a:extLst>
              <a:ext uri="{FF2B5EF4-FFF2-40B4-BE49-F238E27FC236}">
                <a16:creationId xmlns:a16="http://schemas.microsoft.com/office/drawing/2014/main" id="{A10C3ED6-B6DC-1FAB-4AD7-2A62CADFA943}"/>
              </a:ext>
            </a:extLst>
          </p:cNvPr>
          <p:cNvPicPr>
            <a:picLocks noChangeAspect="1"/>
          </p:cNvPicPr>
          <p:nvPr userDrawn="1"/>
        </p:nvPicPr>
        <p:blipFill>
          <a:blip r:embed="rId2"/>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3441020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F8F8F8"/>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dirty="0"/>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1">
                <a:alpha val="20000"/>
              </a:schemeClr>
            </a:solidFill>
            <a:ln w="17143" cap="flat">
              <a:noFill/>
              <a:prstDash val="solid"/>
              <a:miter/>
            </a:ln>
          </p:spPr>
          <p:txBody>
            <a:bodyPr rtlCol="0" anchor="ctr"/>
            <a:lstStyle/>
            <a:p>
              <a:pPr>
                <a:lnSpc>
                  <a:spcPct val="95000"/>
                </a:lnSpc>
                <a:spcAft>
                  <a:spcPts val="375"/>
                </a:spcAft>
              </a:pPr>
              <a:endParaRPr lang="en-US" sz="262" dirty="0"/>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accent1"/>
            </a:solidFill>
            <a:ln w="17143" cap="flat">
              <a:noFill/>
              <a:prstDash val="solid"/>
              <a:miter/>
            </a:ln>
          </p:spPr>
          <p:txBody>
            <a:bodyPr rtlCol="0" anchor="ctr"/>
            <a:lstStyle/>
            <a:p>
              <a:pPr>
                <a:lnSpc>
                  <a:spcPct val="95000"/>
                </a:lnSpc>
                <a:spcAft>
                  <a:spcPts val="375"/>
                </a:spcAft>
              </a:pPr>
              <a:endParaRPr lang="en-US" sz="200" dirty="0"/>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rmAutofit/>
          </a:bodyPr>
          <a:lstStyle>
            <a:lvl1pPr algn="l">
              <a:defRPr sz="3200" spc="0" baseline="0">
                <a:solidFill>
                  <a:schemeClr val="bg1"/>
                </a:solidFill>
                <a:latin typeface="+mn-lt"/>
                <a:ea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spAutoFit/>
          </a:bodyPr>
          <a:lstStyle>
            <a:lvl1pPr marL="0" indent="0" algn="l">
              <a:lnSpc>
                <a:spcPct val="100000"/>
              </a:lnSpc>
              <a:spcBef>
                <a:spcPts val="0"/>
              </a:spcBef>
              <a:spcAft>
                <a:spcPts val="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12" name="Freeform 1432">
            <a:extLst>
              <a:ext uri="{FF2B5EF4-FFF2-40B4-BE49-F238E27FC236}">
                <a16:creationId xmlns:a16="http://schemas.microsoft.com/office/drawing/2014/main" id="{37073131-49B1-4F54-A3A5-7FF34F2514FF}"/>
              </a:ext>
            </a:extLst>
          </p:cNvPr>
          <p:cNvSpPr/>
          <p:nvPr userDrawn="1"/>
        </p:nvSpPr>
        <p:spPr>
          <a:xfrm flipV="1">
            <a:off x="888072" y="3227036"/>
            <a:ext cx="685800" cy="0"/>
          </a:xfrm>
          <a:custGeom>
            <a:avLst/>
            <a:gdLst>
              <a:gd name="connsiteX0" fmla="*/ 0 w 347038"/>
              <a:gd name="connsiteY0" fmla="*/ 0 h 17155"/>
              <a:gd name="connsiteX1" fmla="*/ 347038 w 347038"/>
              <a:gd name="connsiteY1" fmla="*/ 0 h 17155"/>
            </a:gdLst>
            <a:ahLst/>
            <a:cxnLst>
              <a:cxn ang="0">
                <a:pos x="connsiteX0" y="connsiteY0"/>
              </a:cxn>
              <a:cxn ang="0">
                <a:pos x="connsiteX1" y="connsiteY1"/>
              </a:cxn>
            </a:cxnLst>
            <a:rect l="l" t="t" r="r" b="b"/>
            <a:pathLst>
              <a:path w="347038" h="17155">
                <a:moveTo>
                  <a:pt x="0" y="0"/>
                </a:moveTo>
                <a:lnTo>
                  <a:pt x="347038" y="0"/>
                </a:lnTo>
              </a:path>
            </a:pathLst>
          </a:custGeom>
          <a:ln w="38100" cap="flat">
            <a:solidFill>
              <a:schemeClr val="bg1"/>
            </a:solidFill>
            <a:prstDash val="solid"/>
            <a:miter/>
          </a:ln>
        </p:spPr>
        <p:txBody>
          <a:bodyPr rtlCol="0" anchor="ctr"/>
          <a:lstStyle/>
          <a:p>
            <a:pPr>
              <a:lnSpc>
                <a:spcPct val="95000"/>
              </a:lnSpc>
              <a:spcAft>
                <a:spcPts val="800"/>
              </a:spcAft>
            </a:pPr>
            <a:endParaRPr lang="en-US" sz="385" dirty="0"/>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spAutoFit/>
          </a:bodyPr>
          <a:lstStyle>
            <a:lvl1pPr marL="0" indent="0">
              <a:lnSpc>
                <a:spcPct val="100000"/>
              </a:lnSpc>
              <a:spcBef>
                <a:spcPts val="0"/>
              </a:spcBef>
              <a:buNone/>
              <a:defRPr sz="800" b="0">
                <a:solidFill>
                  <a:schemeClr val="tx1"/>
                </a:solidFill>
              </a:defRPr>
            </a:lvl1pPr>
          </a:lstStyle>
          <a:p>
            <a:pPr lvl="0"/>
            <a:r>
              <a:rPr lang="en-US" dirty="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9972137" y="3844163"/>
            <a:ext cx="2062794"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dirty="0">
                <a:solidFill>
                  <a:schemeClr val="bg1"/>
                </a:solidFill>
              </a:rPr>
              <a:t>https://www.congresshub.com/Oncology/</a:t>
            </a:r>
            <a:br>
              <a:rPr lang="en-GB" sz="700" spc="-10" baseline="0" dirty="0">
                <a:solidFill>
                  <a:schemeClr val="bg1"/>
                </a:solidFill>
              </a:rPr>
            </a:br>
            <a:r>
              <a:rPr lang="en-GB" sz="700" spc="-10" baseline="0" dirty="0">
                <a:solidFill>
                  <a:schemeClr val="bg1"/>
                </a:solidFill>
              </a:rPr>
              <a:t>AM2023/erdafitinib/</a:t>
            </a:r>
            <a:r>
              <a:rPr lang="en-GB" sz="700" spc="-10" baseline="0" dirty="0" err="1">
                <a:solidFill>
                  <a:schemeClr val="bg1"/>
                </a:solidFill>
              </a:rPr>
              <a:t>Loriot</a:t>
            </a:r>
            <a:endParaRPr lang="en-GB" sz="700" spc="-10" baseline="0" dirty="0">
              <a:solidFill>
                <a:schemeClr val="bg1"/>
              </a:solidFill>
            </a:endParaRPr>
          </a:p>
          <a:p>
            <a:pPr algn="r" defTabSz="139812">
              <a:lnSpc>
                <a:spcPct val="100000"/>
              </a:lnSpc>
              <a:spcAft>
                <a:spcPts val="600"/>
              </a:spcAft>
            </a:pPr>
            <a:r>
              <a:rPr lang="en-US" sz="700" dirty="0">
                <a:solidFill>
                  <a:schemeClr val="bg1"/>
                </a:solidFill>
              </a:rPr>
              <a:t>Copies of this slide deck obtained through Quick Response (QR) Code are for personal use only and may not be reproduced without permission from ASCO</a:t>
            </a:r>
            <a:r>
              <a:rPr lang="en-US" sz="700" baseline="30000" dirty="0">
                <a:solidFill>
                  <a:schemeClr val="bg1"/>
                </a:solidFill>
              </a:rPr>
              <a:t>®</a:t>
            </a:r>
            <a:r>
              <a:rPr lang="en-US" sz="700" dirty="0">
                <a:solidFill>
                  <a:schemeClr val="bg1"/>
                </a:solidFill>
              </a:rPr>
              <a:t> or the authors of these slides.</a:t>
            </a:r>
            <a:r>
              <a:rPr lang="en-GB" sz="700" dirty="0">
                <a:solidFill>
                  <a:schemeClr val="bg1"/>
                </a:solidFill>
              </a:rPr>
              <a:t> </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mn-lt"/>
                <a:ea typeface="+mn-ea"/>
                <a:cs typeface="+mn-cs"/>
              </a:defRPr>
            </a:lvl1pPr>
          </a:lstStyle>
          <a:p>
            <a:r>
              <a:rPr lang="en-GB" dirty="0"/>
              <a:t>Presented at [Congress]; [Month Day, Year]; [City, State (if US), Country].</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p:txBody>
      </p:sp>
      <p:pic>
        <p:nvPicPr>
          <p:cNvPr id="21" name="Picture 20" descr="A picture containing pattern, square, pixel, design&#10;&#10;Description automatically generated">
            <a:extLst>
              <a:ext uri="{FF2B5EF4-FFF2-40B4-BE49-F238E27FC236}">
                <a16:creationId xmlns:a16="http://schemas.microsoft.com/office/drawing/2014/main" id="{397F179C-B9E1-2C11-3D85-1D257E800CB1}"/>
              </a:ext>
            </a:extLst>
          </p:cNvPr>
          <p:cNvPicPr>
            <a:picLocks noChangeAspect="1"/>
          </p:cNvPicPr>
          <p:nvPr userDrawn="1"/>
        </p:nvPicPr>
        <p:blipFill>
          <a:blip r:embed="rId2"/>
          <a:stretch>
            <a:fillRect/>
          </a:stretch>
        </p:blipFill>
        <p:spPr>
          <a:xfrm>
            <a:off x="10060173" y="4725167"/>
            <a:ext cx="1976264" cy="1976264"/>
          </a:xfrm>
          <a:prstGeom prst="rect">
            <a:avLst/>
          </a:prstGeom>
        </p:spPr>
      </p:pic>
    </p:spTree>
    <p:extLst>
      <p:ext uri="{BB962C8B-B14F-4D97-AF65-F5344CB8AC3E}">
        <p14:creationId xmlns:p14="http://schemas.microsoft.com/office/powerpoint/2010/main" val="1488291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_Science Hu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rmAutofit/>
          </a:bodyPr>
          <a:lstStyle>
            <a:lvl1pPr algn="l">
              <a:defRPr sz="3200" spc="0" baseline="0">
                <a:solidFill>
                  <a:schemeClr val="bg1"/>
                </a:solidFill>
                <a:latin typeface="+mn-lt"/>
                <a:ea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spAutoFit/>
          </a:bodyPr>
          <a:lstStyle>
            <a:lvl1pPr marL="0" indent="0" algn="l">
              <a:lnSpc>
                <a:spcPct val="100000"/>
              </a:lnSpc>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12" name="Freeform 1432">
            <a:extLst>
              <a:ext uri="{FF2B5EF4-FFF2-40B4-BE49-F238E27FC236}">
                <a16:creationId xmlns:a16="http://schemas.microsoft.com/office/drawing/2014/main" id="{37073131-49B1-4F54-A3A5-7FF34F2514FF}"/>
              </a:ext>
            </a:extLst>
          </p:cNvPr>
          <p:cNvSpPr/>
          <p:nvPr userDrawn="1"/>
        </p:nvSpPr>
        <p:spPr>
          <a:xfrm flipV="1">
            <a:off x="888072" y="3227036"/>
            <a:ext cx="685800" cy="0"/>
          </a:xfrm>
          <a:custGeom>
            <a:avLst/>
            <a:gdLst>
              <a:gd name="connsiteX0" fmla="*/ 0 w 347038"/>
              <a:gd name="connsiteY0" fmla="*/ 0 h 17155"/>
              <a:gd name="connsiteX1" fmla="*/ 347038 w 347038"/>
              <a:gd name="connsiteY1" fmla="*/ 0 h 17155"/>
            </a:gdLst>
            <a:ahLst/>
            <a:cxnLst>
              <a:cxn ang="0">
                <a:pos x="connsiteX0" y="connsiteY0"/>
              </a:cxn>
              <a:cxn ang="0">
                <a:pos x="connsiteX1" y="connsiteY1"/>
              </a:cxn>
            </a:cxnLst>
            <a:rect l="l" t="t" r="r" b="b"/>
            <a:pathLst>
              <a:path w="347038" h="17155">
                <a:moveTo>
                  <a:pt x="0" y="0"/>
                </a:moveTo>
                <a:lnTo>
                  <a:pt x="347038" y="0"/>
                </a:lnTo>
              </a:path>
            </a:pathLst>
          </a:custGeom>
          <a:ln w="38100" cap="flat">
            <a:solidFill>
              <a:schemeClr val="bg1"/>
            </a:solidFill>
            <a:prstDash val="solid"/>
            <a:miter/>
          </a:ln>
        </p:spPr>
        <p:txBody>
          <a:bodyPr rtlCol="0" anchor="ctr"/>
          <a:lstStyle/>
          <a:p>
            <a:pPr>
              <a:lnSpc>
                <a:spcPct val="95000"/>
              </a:lnSpc>
              <a:spcAft>
                <a:spcPts val="800"/>
              </a:spcAft>
            </a:pPr>
            <a:endParaRPr lang="en-US" sz="385" dirty="0"/>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spAutoFit/>
          </a:bodyPr>
          <a:lstStyle>
            <a:lvl1pPr marL="0" indent="0">
              <a:lnSpc>
                <a:spcPct val="100000"/>
              </a:lnSpc>
              <a:spcBef>
                <a:spcPts val="0"/>
              </a:spcBef>
              <a:buNone/>
              <a:defRPr sz="800" b="0">
                <a:solidFill>
                  <a:schemeClr val="bg1"/>
                </a:solidFill>
              </a:defRPr>
            </a:lvl1pPr>
          </a:lstStyle>
          <a:p>
            <a:pPr lvl="0"/>
            <a:r>
              <a:rPr lang="en-US" dirty="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1"/>
                </a:solidFill>
                <a:latin typeface="+mn-lt"/>
                <a:ea typeface="+mn-ea"/>
                <a:cs typeface="+mn-cs"/>
              </a:defRPr>
            </a:lvl1pPr>
          </a:lstStyle>
          <a:p>
            <a:r>
              <a:rPr lang="en-GB" dirty="0"/>
              <a:t>Presented at [Congress]; [Month Day, Year]; [City, State (if US), Country].</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dirty="0">
                <a:solidFill>
                  <a:schemeClr val="bg1"/>
                </a:solidFill>
              </a:rPr>
              <a:t>https://www.congresshub.com/Oncology/</a:t>
            </a:r>
            <a:br>
              <a:rPr lang="en-GB" sz="700" spc="-10" baseline="0" dirty="0">
                <a:solidFill>
                  <a:schemeClr val="bg1"/>
                </a:solidFill>
              </a:rPr>
            </a:br>
            <a:r>
              <a:rPr lang="en-GB" sz="700" spc="-10" baseline="0" dirty="0">
                <a:solidFill>
                  <a:schemeClr val="bg1"/>
                </a:solidFill>
              </a:rPr>
              <a:t>AM2023/erdafitinib/</a:t>
            </a:r>
            <a:r>
              <a:rPr lang="en-GB" sz="700" spc="-10" baseline="0" dirty="0" err="1">
                <a:solidFill>
                  <a:schemeClr val="bg1"/>
                </a:solidFill>
              </a:rPr>
              <a:t>Loriot</a:t>
            </a:r>
            <a:endParaRPr lang="en-GB" sz="700" spc="-10" baseline="0" dirty="0">
              <a:solidFill>
                <a:schemeClr val="bg1"/>
              </a:solidFill>
            </a:endParaRPr>
          </a:p>
          <a:p>
            <a:pPr algn="r" defTabSz="139812">
              <a:lnSpc>
                <a:spcPct val="100000"/>
              </a:lnSpc>
              <a:spcAft>
                <a:spcPts val="600"/>
              </a:spcAft>
            </a:pPr>
            <a:r>
              <a:rPr lang="en-GB" sz="700" dirty="0">
                <a:solidFill>
                  <a:schemeClr val="bg1"/>
                </a:solidFill>
              </a:rPr>
              <a:t>The QR code is intended to provide scientific information for individual reference, and the information should not be altered or 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p:txBody>
      </p:sp>
      <p:pic>
        <p:nvPicPr>
          <p:cNvPr id="5" name="Picture 4" descr="A picture containing pattern, square, pixel, design&#10;&#10;Description automatically generated">
            <a:extLst>
              <a:ext uri="{FF2B5EF4-FFF2-40B4-BE49-F238E27FC236}">
                <a16:creationId xmlns:a16="http://schemas.microsoft.com/office/drawing/2014/main" id="{7A22258A-E785-B036-F84D-418CBA53C534}"/>
              </a:ext>
            </a:extLst>
          </p:cNvPr>
          <p:cNvPicPr>
            <a:picLocks noChangeAspect="1"/>
          </p:cNvPicPr>
          <p:nvPr userDrawn="1"/>
        </p:nvPicPr>
        <p:blipFill>
          <a:blip r:embed="rId2"/>
          <a:stretch>
            <a:fillRect/>
          </a:stretch>
        </p:blipFill>
        <p:spPr>
          <a:xfrm>
            <a:off x="10060173" y="4725167"/>
            <a:ext cx="1976264" cy="1976264"/>
          </a:xfrm>
          <a:prstGeom prst="rect">
            <a:avLst/>
          </a:prstGeom>
        </p:spPr>
      </p:pic>
    </p:spTree>
    <p:extLst>
      <p:ext uri="{BB962C8B-B14F-4D97-AF65-F5344CB8AC3E}">
        <p14:creationId xmlns:p14="http://schemas.microsoft.com/office/powerpoint/2010/main" val="2218022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dirty="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rmAutofit/>
          </a:bodyPr>
          <a:lstStyle>
            <a:lvl1pPr>
              <a:lnSpc>
                <a:spcPct val="100000"/>
              </a:lnSpc>
              <a:defRPr sz="1800" b="1">
                <a:solidFill>
                  <a:schemeClr val="tx1"/>
                </a:solidFill>
              </a:defRPr>
            </a:lvl1pPr>
            <a:lvl2pPr marL="171450" indent="-171450">
              <a:lnSpc>
                <a:spcPct val="100000"/>
              </a:lnSpc>
              <a:defRPr sz="1800">
                <a:solidFill>
                  <a:schemeClr val="tx1"/>
                </a:solidFill>
              </a:defRPr>
            </a:lvl2pPr>
            <a:lvl3pPr marL="341313" indent="-171450">
              <a:lnSpc>
                <a:spcPct val="100000"/>
              </a:lnSpc>
              <a:defRPr sz="1800">
                <a:solidFill>
                  <a:schemeClr val="tx1"/>
                </a:solidFill>
              </a:defRPr>
            </a:lvl3pPr>
            <a:lvl4pPr marL="512763" indent="-171450">
              <a:lnSpc>
                <a:spcPct val="100000"/>
              </a:lnSpc>
              <a:buClr>
                <a:schemeClr val="accent1"/>
              </a:buClr>
              <a:buFont typeface="Wingdings" panose="05000000000000000000" pitchFamily="2" charset="2"/>
              <a:buChar char="§"/>
              <a:defRPr sz="1800">
                <a:solidFill>
                  <a:schemeClr val="tx1"/>
                </a:solidFill>
              </a:defRPr>
            </a:lvl4pPr>
            <a:lvl5pPr>
              <a:defRPr sz="1700"/>
            </a:lvl5pPr>
          </a:lstStyle>
          <a:p>
            <a:pPr lvl="0"/>
            <a:r>
              <a:rPr lang="en-US" dirty="0"/>
              <a:t>Subhead if necessary</a:t>
            </a:r>
          </a:p>
          <a:p>
            <a:pPr marL="171450" lvl="1"/>
            <a:r>
              <a:rPr lang="en-US" dirty="0"/>
              <a:t>First bullet</a:t>
            </a:r>
          </a:p>
          <a:p>
            <a:pPr marL="341313" lvl="2"/>
            <a:r>
              <a:rPr lang="en-US" dirty="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dirty="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dirty="0"/>
              <a:t>Fourth bullet</a:t>
            </a:r>
          </a:p>
        </p:txBody>
      </p:sp>
      <p:sp>
        <p:nvSpPr>
          <p:cNvPr id="6" name="Slide Number Placeholder 5">
            <a:extLst>
              <a:ext uri="{FF2B5EF4-FFF2-40B4-BE49-F238E27FC236}">
                <a16:creationId xmlns:a16="http://schemas.microsoft.com/office/drawing/2014/main" id="{3F1B4B84-CBFF-4DDA-9D19-E8730EA0D230}"/>
              </a:ext>
            </a:extLst>
          </p:cNvPr>
          <p:cNvSpPr>
            <a:spLocks noGrp="1"/>
          </p:cNvSpPr>
          <p:nvPr>
            <p:ph type="sldNum" sz="quarter" idx="12"/>
          </p:nvPr>
        </p:nvSpPr>
        <p:spPr>
          <a:xfrm>
            <a:off x="10954631" y="6387133"/>
            <a:ext cx="274320" cy="314298"/>
          </a:xfrm>
        </p:spPr>
        <p:txBody>
          <a:bodyPr/>
          <a:lstStyle>
            <a:lvl1pPr>
              <a:defRPr>
                <a:solidFill>
                  <a:schemeClr val="tx1"/>
                </a:solidFill>
              </a:defRPr>
            </a:lvl1pPr>
          </a:lstStyle>
          <a:p>
            <a:fld id="{89EC47FE-8A01-4867-B742-54144C5B6A63}" type="slidenum">
              <a:rPr lang="en-US" smtClean="0"/>
              <a:pPr/>
              <a:t>‹#›</a:t>
            </a:fld>
            <a:endParaRPr lang="en-US" dirty="0"/>
          </a:p>
        </p:txBody>
      </p:sp>
      <p:sp>
        <p:nvSpPr>
          <p:cNvPr id="5" name="Footer Placeholder 3">
            <a:extLst>
              <a:ext uri="{FF2B5EF4-FFF2-40B4-BE49-F238E27FC236}">
                <a16:creationId xmlns:a16="http://schemas.microsoft.com/office/drawing/2014/main" id="{40E4DABB-1C4D-4079-837B-0D99D089FDF5}"/>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tx1"/>
                </a:solidFill>
              </a:defRPr>
            </a:lvl1pPr>
          </a:lstStyle>
          <a:p>
            <a:endParaRPr lang="en-GB" dirty="0"/>
          </a:p>
        </p:txBody>
      </p:sp>
    </p:spTree>
    <p:extLst>
      <p:ext uri="{BB962C8B-B14F-4D97-AF65-F5344CB8AC3E}">
        <p14:creationId xmlns:p14="http://schemas.microsoft.com/office/powerpoint/2010/main" val="3329571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7CCA42F-A592-4752-8F6E-678EF2EAEDE6}"/>
              </a:ext>
            </a:extLst>
          </p:cNvPr>
          <p:cNvSpPr/>
          <p:nvPr userDrawn="1"/>
        </p:nvSpPr>
        <p:spPr>
          <a:xfrm rot="10800000">
            <a:off x="-817" y="-3"/>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alpha val="50196"/>
            </a:srgbClr>
          </a:solidFill>
          <a:ln w="17143" cap="flat">
            <a:noFill/>
            <a:prstDash val="solid"/>
            <a:miter/>
          </a:ln>
        </p:spPr>
        <p:txBody>
          <a:bodyPr rtlCol="0" anchor="ctr"/>
          <a:lstStyle/>
          <a:p>
            <a:pPr>
              <a:lnSpc>
                <a:spcPct val="95000"/>
              </a:lnSpc>
              <a:spcAft>
                <a:spcPts val="375"/>
              </a:spcAft>
            </a:pPr>
            <a:endParaRPr lang="en-US" sz="262" dirty="0"/>
          </a:p>
        </p:txBody>
      </p:sp>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dirty="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rgbClr val="003479">
                <a:alpha val="20000"/>
              </a:srgbClr>
            </a:solidFill>
            <a:ln w="17143" cap="flat">
              <a:noFill/>
              <a:prstDash val="solid"/>
              <a:miter/>
            </a:ln>
          </p:spPr>
          <p:txBody>
            <a:bodyPr rtlCol="0" anchor="ctr"/>
            <a:lstStyle/>
            <a:p>
              <a:pPr>
                <a:lnSpc>
                  <a:spcPct val="95000"/>
                </a:lnSpc>
                <a:spcAft>
                  <a:spcPts val="375"/>
                </a:spcAft>
              </a:pPr>
              <a:endParaRPr lang="en-US" sz="262" dirty="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rgbClr val="00A0DF"/>
            </a:solidFill>
            <a:ln w="17143" cap="flat">
              <a:noFill/>
              <a:prstDash val="solid"/>
              <a:miter/>
            </a:ln>
          </p:spPr>
          <p:txBody>
            <a:bodyPr rtlCol="0" anchor="ctr"/>
            <a:lstStyle/>
            <a:p>
              <a:pPr>
                <a:lnSpc>
                  <a:spcPct val="95000"/>
                </a:lnSpc>
                <a:spcAft>
                  <a:spcPts val="375"/>
                </a:spcAft>
              </a:pPr>
              <a:endParaRPr lang="en-US" sz="200" dirty="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rmAutofit/>
          </a:bodyPr>
          <a:lstStyle>
            <a:lvl1pPr>
              <a:defRPr sz="3600"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rmAutofit/>
          </a:bodyPr>
          <a:lstStyle>
            <a:lvl1pPr marL="0" indent="0">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smtClean="0"/>
              <a:pPr/>
              <a:t>‹#›</a:t>
            </a:fld>
            <a:endParaRPr lang="en-US" dirty="0"/>
          </a:p>
        </p:txBody>
      </p:sp>
      <p:sp>
        <p:nvSpPr>
          <p:cNvPr id="12" name="Freeform 1432">
            <a:extLst>
              <a:ext uri="{FF2B5EF4-FFF2-40B4-BE49-F238E27FC236}">
                <a16:creationId xmlns:a16="http://schemas.microsoft.com/office/drawing/2014/main" id="{7935BD9D-2555-4F68-88F3-0708A47A3FAF}"/>
              </a:ext>
            </a:extLst>
          </p:cNvPr>
          <p:cNvSpPr/>
          <p:nvPr userDrawn="1"/>
        </p:nvSpPr>
        <p:spPr>
          <a:xfrm flipV="1">
            <a:off x="3513324" y="4270443"/>
            <a:ext cx="685800" cy="0"/>
          </a:xfrm>
          <a:custGeom>
            <a:avLst/>
            <a:gdLst>
              <a:gd name="connsiteX0" fmla="*/ 0 w 347038"/>
              <a:gd name="connsiteY0" fmla="*/ 0 h 17155"/>
              <a:gd name="connsiteX1" fmla="*/ 347038 w 347038"/>
              <a:gd name="connsiteY1" fmla="*/ 0 h 17155"/>
            </a:gdLst>
            <a:ahLst/>
            <a:cxnLst>
              <a:cxn ang="0">
                <a:pos x="connsiteX0" y="connsiteY0"/>
              </a:cxn>
              <a:cxn ang="0">
                <a:pos x="connsiteX1" y="connsiteY1"/>
              </a:cxn>
            </a:cxnLst>
            <a:rect l="l" t="t" r="r" b="b"/>
            <a:pathLst>
              <a:path w="347038" h="17155">
                <a:moveTo>
                  <a:pt x="0" y="0"/>
                </a:moveTo>
                <a:lnTo>
                  <a:pt x="347038" y="0"/>
                </a:lnTo>
              </a:path>
            </a:pathLst>
          </a:custGeom>
          <a:ln w="38100" cap="flat">
            <a:solidFill>
              <a:schemeClr val="bg1"/>
            </a:solidFill>
            <a:prstDash val="solid"/>
            <a:miter/>
          </a:ln>
        </p:spPr>
        <p:txBody>
          <a:bodyPr rtlCol="0" anchor="ctr"/>
          <a:lstStyle/>
          <a:p>
            <a:pPr>
              <a:lnSpc>
                <a:spcPct val="95000"/>
              </a:lnSpc>
              <a:spcAft>
                <a:spcPts val="800"/>
              </a:spcAft>
            </a:pPr>
            <a:endParaRPr lang="en-US" sz="385" dirty="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a:p>
            <a:pPr algn="ctr"/>
            <a:r>
              <a:rPr lang="en-GB" sz="600" spc="-20" baseline="0" dirty="0">
                <a:solidFill>
                  <a:schemeClr val="tx1"/>
                </a:solidFill>
              </a:rPr>
              <a:t>0.75” x 0.75“</a:t>
            </a:r>
          </a:p>
        </p:txBody>
      </p:sp>
      <p:pic>
        <p:nvPicPr>
          <p:cNvPr id="4" name="Picture 3" descr="A picture containing pattern, square, pixel, design&#10;&#10;Description automatically generated">
            <a:extLst>
              <a:ext uri="{FF2B5EF4-FFF2-40B4-BE49-F238E27FC236}">
                <a16:creationId xmlns:a16="http://schemas.microsoft.com/office/drawing/2014/main" id="{088D7985-A4AA-703B-AA52-8A47B4A5B48D}"/>
              </a:ext>
            </a:extLst>
          </p:cNvPr>
          <p:cNvPicPr>
            <a:picLocks noChangeAspect="1"/>
          </p:cNvPicPr>
          <p:nvPr userDrawn="1"/>
        </p:nvPicPr>
        <p:blipFill>
          <a:blip r:embed="rId2"/>
          <a:stretch>
            <a:fillRect/>
          </a:stretch>
        </p:blipFill>
        <p:spPr>
          <a:xfrm>
            <a:off x="11350791" y="6015785"/>
            <a:ext cx="685645" cy="685645"/>
          </a:xfrm>
          <a:prstGeom prst="rect">
            <a:avLst/>
          </a:prstGeom>
        </p:spPr>
      </p:pic>
    </p:spTree>
    <p:extLst>
      <p:ext uri="{BB962C8B-B14F-4D97-AF65-F5344CB8AC3E}">
        <p14:creationId xmlns:p14="http://schemas.microsoft.com/office/powerpoint/2010/main" val="2712839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lstStyle>
            <a:lvl1pPr>
              <a:defRPr baseline="0"/>
            </a:lvl1pPr>
          </a:lstStyle>
          <a:p>
            <a:r>
              <a:rPr lang="en-US" dirty="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p>
            <a:fld id="{89EC47FE-8A01-4867-B742-54144C5B6A63}" type="slidenum">
              <a:rPr lang="en-US" smtClean="0"/>
              <a:t>‹#›</a:t>
            </a:fld>
            <a:endParaRPr lang="en-US"/>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rmAutofit/>
          </a:bodyPr>
          <a:lstStyle>
            <a:lvl1pPr>
              <a:lnSpc>
                <a:spcPct val="100000"/>
              </a:lnSpc>
              <a:defRPr sz="1800" b="1">
                <a:solidFill>
                  <a:schemeClr val="tx1"/>
                </a:solidFill>
              </a:defRPr>
            </a:lvl1pPr>
            <a:lvl2pPr marL="171450" indent="-171450">
              <a:lnSpc>
                <a:spcPct val="100000"/>
              </a:lnSpc>
              <a:defRPr sz="1800">
                <a:solidFill>
                  <a:schemeClr val="tx1"/>
                </a:solidFill>
              </a:defRPr>
            </a:lvl2pPr>
            <a:lvl3pPr marL="341313" indent="-171450">
              <a:lnSpc>
                <a:spcPct val="100000"/>
              </a:lnSpc>
              <a:defRPr sz="1800">
                <a:solidFill>
                  <a:schemeClr val="tx1"/>
                </a:solidFill>
              </a:defRPr>
            </a:lvl3pPr>
            <a:lvl4pPr marL="512763" indent="-171450">
              <a:lnSpc>
                <a:spcPct val="100000"/>
              </a:lnSpc>
              <a:buClr>
                <a:schemeClr val="accent1"/>
              </a:buClr>
              <a:buFont typeface="Wingdings" panose="05000000000000000000" pitchFamily="2" charset="2"/>
              <a:buChar char="§"/>
              <a:defRPr sz="1800">
                <a:solidFill>
                  <a:schemeClr val="tx1"/>
                </a:solidFill>
              </a:defRPr>
            </a:lvl4pPr>
            <a:lvl5pPr marL="719138" indent="-179388">
              <a:lnSpc>
                <a:spcPct val="100000"/>
              </a:lnSpc>
              <a:buClr>
                <a:schemeClr val="accent1"/>
              </a:buClr>
              <a:buSzPct val="100000"/>
              <a:buFontTx/>
              <a:buChar char="◦"/>
              <a:defRPr sz="1800">
                <a:solidFill>
                  <a:schemeClr val="tx1"/>
                </a:solidFill>
              </a:defRPr>
            </a:lvl5pPr>
          </a:lstStyle>
          <a:p>
            <a:pPr lvl="0"/>
            <a:r>
              <a:rPr lang="en-US" dirty="0"/>
              <a:t>Subhead if necessary</a:t>
            </a:r>
          </a:p>
          <a:p>
            <a:pPr lvl="1"/>
            <a:r>
              <a:rPr lang="en-US" dirty="0"/>
              <a:t>First bullet</a:t>
            </a:r>
          </a:p>
          <a:p>
            <a:pPr lvl="2"/>
            <a:r>
              <a:rPr lang="en-US" dirty="0"/>
              <a:t>Second bullet</a:t>
            </a:r>
          </a:p>
          <a:p>
            <a:pPr lvl="3"/>
            <a:r>
              <a:rPr lang="en-US" dirty="0"/>
              <a:t>Third bullet</a:t>
            </a:r>
          </a:p>
          <a:p>
            <a:pPr lvl="4"/>
            <a:r>
              <a:rPr lang="en-US" dirty="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rmAutofit/>
          </a:bodyPr>
          <a:lstStyle>
            <a:lvl1pPr>
              <a:lnSpc>
                <a:spcPct val="100000"/>
              </a:lnSpc>
              <a:defRPr sz="1800" b="1">
                <a:solidFill>
                  <a:schemeClr val="tx1"/>
                </a:solidFill>
              </a:defRPr>
            </a:lvl1pPr>
            <a:lvl2pPr marL="171450" indent="-171450">
              <a:lnSpc>
                <a:spcPct val="100000"/>
              </a:lnSpc>
              <a:defRPr sz="1800">
                <a:solidFill>
                  <a:schemeClr val="tx1"/>
                </a:solidFill>
              </a:defRPr>
            </a:lvl2pPr>
            <a:lvl3pPr marL="341313" indent="-171450">
              <a:lnSpc>
                <a:spcPct val="100000"/>
              </a:lnSpc>
              <a:defRPr sz="1800">
                <a:solidFill>
                  <a:schemeClr val="tx1"/>
                </a:solidFill>
              </a:defRPr>
            </a:lvl3pPr>
            <a:lvl4pPr marL="512763" indent="-171450">
              <a:lnSpc>
                <a:spcPct val="100000"/>
              </a:lnSpc>
              <a:buClr>
                <a:schemeClr val="accent1"/>
              </a:buClr>
              <a:buFont typeface="Wingdings" panose="05000000000000000000" pitchFamily="2" charset="2"/>
              <a:buChar char="§"/>
              <a:defRPr sz="1800">
                <a:solidFill>
                  <a:schemeClr val="tx1"/>
                </a:solidFill>
              </a:defRPr>
            </a:lvl4pPr>
            <a:lvl5pPr marL="719138" indent="-179388">
              <a:lnSpc>
                <a:spcPct val="100000"/>
              </a:lnSpc>
              <a:buClr>
                <a:schemeClr val="accent1"/>
              </a:buClr>
              <a:buSzPct val="80000"/>
              <a:buFont typeface="Courier New" panose="02070309020205020404" pitchFamily="49" charset="0"/>
              <a:buChar char="o"/>
              <a:defRPr lang="en-US" sz="1800" kern="1200" dirty="0">
                <a:solidFill>
                  <a:schemeClr val="tx1"/>
                </a:solidFill>
                <a:latin typeface="+mn-lt"/>
                <a:ea typeface="+mn-ea"/>
                <a:cs typeface="+mn-cs"/>
              </a:defRPr>
            </a:lvl5pPr>
          </a:lstStyle>
          <a:p>
            <a:pPr lvl="0"/>
            <a:r>
              <a:rPr lang="en-US" dirty="0"/>
              <a:t>Subhead if necessary</a:t>
            </a:r>
          </a:p>
          <a:p>
            <a:pPr lvl="1"/>
            <a:r>
              <a:rPr lang="en-US" dirty="0"/>
              <a:t>First bullet</a:t>
            </a:r>
          </a:p>
          <a:p>
            <a:pPr lvl="2"/>
            <a:r>
              <a:rPr lang="en-US" dirty="0"/>
              <a:t>Second bullet</a:t>
            </a:r>
          </a:p>
          <a:p>
            <a:pPr lvl="3"/>
            <a:r>
              <a:rPr lang="en-US" dirty="0"/>
              <a:t>Third bullet</a:t>
            </a:r>
          </a:p>
          <a:p>
            <a:pPr marL="719138" lvl="4" indent="-179388" algn="l" defTabSz="914396" rtl="0" eaLnBrk="1" latinLnBrk="0" hangingPunct="1">
              <a:lnSpc>
                <a:spcPts val="2100"/>
              </a:lnSpc>
              <a:spcBef>
                <a:spcPts val="600"/>
              </a:spcBef>
              <a:buClr>
                <a:schemeClr val="tx1"/>
              </a:buClr>
              <a:buSzPct val="100000"/>
              <a:buFontTx/>
              <a:buChar char="◦"/>
            </a:pPr>
            <a:r>
              <a:rPr lang="en-US" dirty="0"/>
              <a:t>Fourth bullet</a:t>
            </a:r>
          </a:p>
        </p:txBody>
      </p:sp>
      <p:sp>
        <p:nvSpPr>
          <p:cNvPr id="6" name="Footer Placeholder 3">
            <a:extLst>
              <a:ext uri="{FF2B5EF4-FFF2-40B4-BE49-F238E27FC236}">
                <a16:creationId xmlns:a16="http://schemas.microsoft.com/office/drawing/2014/main" id="{D2BAFFAD-E13A-49BD-98EC-EB65D8E510D2}"/>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tx1"/>
                </a:solidFill>
              </a:defRPr>
            </a:lvl1pPr>
          </a:lstStyle>
          <a:p>
            <a:endParaRPr lang="en-GB" dirty="0"/>
          </a:p>
        </p:txBody>
      </p:sp>
    </p:spTree>
    <p:extLst>
      <p:ext uri="{BB962C8B-B14F-4D97-AF65-F5344CB8AC3E}">
        <p14:creationId xmlns:p14="http://schemas.microsoft.com/office/powerpoint/2010/main" val="178876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rmAutofit/>
          </a:bodyPr>
          <a:lstStyle>
            <a:lvl1pPr marL="0" indent="0">
              <a:lnSpc>
                <a:spcPct val="100000"/>
              </a:lnSpc>
              <a:spcBef>
                <a:spcPts val="0"/>
              </a:spcBef>
              <a:buNone/>
              <a:defRPr sz="20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rmAutofit/>
          </a:bodyPr>
          <a:lstStyle>
            <a:lvl1pPr marL="0" indent="0">
              <a:lnSpc>
                <a:spcPct val="100000"/>
              </a:lnSpc>
              <a:spcBef>
                <a:spcPts val="0"/>
              </a:spcBef>
              <a:buNone/>
              <a:defRPr sz="20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p>
            <a:fld id="{89EC47FE-8A01-4867-B742-54144C5B6A63}" type="slidenum">
              <a:rPr lang="en-US" smtClean="0"/>
              <a:t>‹#›</a:t>
            </a:fld>
            <a:endParaRPr lang="en-US" dirty="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hasCustomPrompt="1"/>
          </p:nvPr>
        </p:nvSpPr>
        <p:spPr>
          <a:xfrm>
            <a:off x="356616" y="2412459"/>
            <a:ext cx="5544000" cy="3566160"/>
          </a:xfrm>
        </p:spPr>
        <p:txBody>
          <a:bodyPr>
            <a:normAutofit/>
          </a:bodyPr>
          <a:lstStyle>
            <a:lvl1pPr>
              <a:lnSpc>
                <a:spcPct val="100000"/>
              </a:lnSpc>
              <a:defRPr sz="1800" b="0">
                <a:solidFill>
                  <a:schemeClr val="tx1"/>
                </a:solidFill>
              </a:defRPr>
            </a:lvl1pPr>
            <a:lvl2pPr marL="171450" indent="-171450" algn="l" defTabSz="914396" rtl="0" eaLnBrk="1" latinLnBrk="0" hangingPunct="1">
              <a:lnSpc>
                <a:spcPct val="100000"/>
              </a:lnSpc>
              <a:spcBef>
                <a:spcPts val="600"/>
              </a:spcBef>
              <a:buClr>
                <a:schemeClr val="tx1"/>
              </a:buClr>
              <a:defRPr lang="en-US" sz="1800" kern="1200" dirty="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tx1"/>
              </a:buClr>
              <a:defRPr lang="en-US" sz="1800" kern="1200" dirty="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tx1"/>
                </a:solidFill>
                <a:latin typeface="+mn-lt"/>
                <a:ea typeface="+mn-ea"/>
                <a:cs typeface="+mn-cs"/>
              </a:defRPr>
            </a:lvl4pPr>
            <a:lvl5pPr marL="719138" indent="-179388" algn="l" defTabSz="914396" rtl="0" eaLnBrk="1" latinLnBrk="0" hangingPunct="1">
              <a:lnSpc>
                <a:spcPct val="100000"/>
              </a:lnSpc>
              <a:spcBef>
                <a:spcPts val="600"/>
              </a:spcBef>
              <a:buClr>
                <a:schemeClr val="accent1"/>
              </a:buClr>
              <a:buFont typeface="Courier New" panose="02070309020205020404" pitchFamily="49" charset="0"/>
              <a:buChar char="o"/>
              <a:defRPr lang="en-US" sz="1800" kern="1200" dirty="0">
                <a:solidFill>
                  <a:schemeClr val="tx1"/>
                </a:solidFill>
                <a:latin typeface="+mn-lt"/>
                <a:ea typeface="+mn-ea"/>
                <a:cs typeface="+mn-cs"/>
              </a:defRPr>
            </a:lvl5pPr>
          </a:lstStyle>
          <a:p>
            <a:pPr lvl="0"/>
            <a:r>
              <a:rPr lang="en-US" dirty="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dirty="0"/>
              <a:t>First bullet</a:t>
            </a:r>
          </a:p>
          <a:p>
            <a:pPr lvl="2"/>
            <a:r>
              <a:rPr lang="en-US" dirty="0"/>
              <a:t>Second bullet</a:t>
            </a:r>
          </a:p>
          <a:p>
            <a:pPr lvl="3"/>
            <a:r>
              <a:rPr lang="en-US" dirty="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dirty="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hasCustomPrompt="1"/>
          </p:nvPr>
        </p:nvSpPr>
        <p:spPr>
          <a:xfrm>
            <a:off x="6291628" y="2412459"/>
            <a:ext cx="5544000" cy="3566160"/>
          </a:xfrm>
        </p:spPr>
        <p:txBody>
          <a:bodyPr>
            <a:normAutofit/>
          </a:bodyPr>
          <a:lstStyle>
            <a:lvl1pPr>
              <a:lnSpc>
                <a:spcPct val="100000"/>
              </a:lnSpc>
              <a:defRPr sz="1800" b="0">
                <a:solidFill>
                  <a:schemeClr val="tx1"/>
                </a:solidFill>
              </a:defRPr>
            </a:lvl1pPr>
            <a:lvl2pPr marL="171450" indent="-171450">
              <a:lnSpc>
                <a:spcPct val="100000"/>
              </a:lnSpc>
              <a:defRPr sz="1800">
                <a:solidFill>
                  <a:schemeClr val="tx1"/>
                </a:solidFill>
              </a:defRPr>
            </a:lvl2pPr>
            <a:lvl3pPr marL="341313" indent="-171450">
              <a:lnSpc>
                <a:spcPct val="100000"/>
              </a:lnSpc>
              <a:defRPr sz="1800">
                <a:solidFill>
                  <a:schemeClr val="tx1"/>
                </a:solidFill>
              </a:defRPr>
            </a:lvl3pPr>
            <a:lvl4pPr marL="627063" indent="-285750">
              <a:lnSpc>
                <a:spcPct val="100000"/>
              </a:lnSpc>
              <a:buClr>
                <a:schemeClr val="accent1"/>
              </a:buClr>
              <a:buFont typeface="Arial" panose="020B0604020202020204" pitchFamily="34" charset="0"/>
              <a:buChar char="•"/>
              <a:defRPr lang="en-US" sz="1800" kern="1200" dirty="0">
                <a:solidFill>
                  <a:schemeClr val="tx1"/>
                </a:solidFill>
                <a:latin typeface="+mn-lt"/>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tx1"/>
                </a:solidFill>
                <a:latin typeface="+mn-lt"/>
                <a:ea typeface="+mn-ea"/>
                <a:cs typeface="+mn-cs"/>
              </a:defRPr>
            </a:lvl5pPr>
          </a:lstStyle>
          <a:p>
            <a:pPr lvl="0"/>
            <a:r>
              <a:rPr lang="en-US" dirty="0"/>
              <a:t>Click to edit Master text styles</a:t>
            </a:r>
          </a:p>
          <a:p>
            <a:pPr lvl="1"/>
            <a:r>
              <a:rPr lang="en-US" dirty="0"/>
              <a:t>First bullet</a:t>
            </a:r>
          </a:p>
          <a:p>
            <a:pPr lvl="2"/>
            <a:r>
              <a:rPr lang="en-US" dirty="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dirty="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dirty="0"/>
              <a:t>Fourth bullet</a:t>
            </a:r>
          </a:p>
        </p:txBody>
      </p:sp>
      <p:sp>
        <p:nvSpPr>
          <p:cNvPr id="12" name="Footer Placeholder 3">
            <a:extLst>
              <a:ext uri="{FF2B5EF4-FFF2-40B4-BE49-F238E27FC236}">
                <a16:creationId xmlns:a16="http://schemas.microsoft.com/office/drawing/2014/main" id="{0228965D-C093-4A26-9BA8-8E4FD4AF0C6D}"/>
              </a:ext>
            </a:extLst>
          </p:cNvPr>
          <p:cNvSpPr>
            <a:spLocks noGrp="1"/>
          </p:cNvSpPr>
          <p:nvPr>
            <p:ph type="ftr" sz="quarter" idx="15"/>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tx1"/>
                </a:solidFill>
              </a:defRPr>
            </a:lvl1pPr>
          </a:lstStyle>
          <a:p>
            <a:endParaRPr lang="en-GB" dirty="0"/>
          </a:p>
        </p:txBody>
      </p:sp>
    </p:spTree>
    <p:extLst>
      <p:ext uri="{BB962C8B-B14F-4D97-AF65-F5344CB8AC3E}">
        <p14:creationId xmlns:p14="http://schemas.microsoft.com/office/powerpoint/2010/main" val="3504104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smtClean="0"/>
              <a:pPr/>
              <a:t>‹#›</a:t>
            </a:fld>
            <a:endParaRPr lang="en-US" dirty="0"/>
          </a:p>
        </p:txBody>
      </p:sp>
      <p:sp>
        <p:nvSpPr>
          <p:cNvPr id="4" name="Footer Placeholder 3">
            <a:extLst>
              <a:ext uri="{FF2B5EF4-FFF2-40B4-BE49-F238E27FC236}">
                <a16:creationId xmlns:a16="http://schemas.microsoft.com/office/drawing/2014/main" id="{03850542-9129-418C-9E22-AB14812C1A75}"/>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tx1"/>
                </a:solidFill>
              </a:defRPr>
            </a:lvl1pPr>
          </a:lstStyle>
          <a:p>
            <a:endParaRPr lang="en-GB" dirty="0"/>
          </a:p>
        </p:txBody>
      </p:sp>
    </p:spTree>
    <p:extLst>
      <p:ext uri="{BB962C8B-B14F-4D97-AF65-F5344CB8AC3E}">
        <p14:creationId xmlns:p14="http://schemas.microsoft.com/office/powerpoint/2010/main" val="270686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dirty="0"/>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p>
            <a:endParaRPr lang="en-GB" dirty="0"/>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a:p>
            <a:pPr algn="ctr"/>
            <a:r>
              <a:rPr lang="en-GB" sz="600" spc="-20" baseline="0" dirty="0">
                <a:solidFill>
                  <a:schemeClr val="tx1"/>
                </a:solidFill>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smtClean="0"/>
              <a:pPr/>
              <a:t>‹#›</a:t>
            </a:fld>
            <a:endParaRPr lang="en-US" dirty="0"/>
          </a:p>
        </p:txBody>
      </p:sp>
      <p:pic>
        <p:nvPicPr>
          <p:cNvPr id="3" name="Picture 2" descr="A picture containing pattern, square, pixel, design&#10;&#10;Description automatically generated">
            <a:extLst>
              <a:ext uri="{FF2B5EF4-FFF2-40B4-BE49-F238E27FC236}">
                <a16:creationId xmlns:a16="http://schemas.microsoft.com/office/drawing/2014/main" id="{7F2B1EB9-AD32-9AA8-BD8F-66A5D3346358}"/>
              </a:ext>
            </a:extLst>
          </p:cNvPr>
          <p:cNvPicPr>
            <a:picLocks noChangeAspect="1"/>
          </p:cNvPicPr>
          <p:nvPr userDrawn="1"/>
        </p:nvPicPr>
        <p:blipFill>
          <a:blip r:embed="rId2"/>
          <a:stretch>
            <a:fillRect/>
          </a:stretch>
        </p:blipFill>
        <p:spPr>
          <a:xfrm>
            <a:off x="11350795" y="6015789"/>
            <a:ext cx="685642" cy="685642"/>
          </a:xfrm>
          <a:prstGeom prst="rect">
            <a:avLst/>
          </a:prstGeom>
        </p:spPr>
      </p:pic>
    </p:spTree>
    <p:extLst>
      <p:ext uri="{BB962C8B-B14F-4D97-AF65-F5344CB8AC3E}">
        <p14:creationId xmlns:p14="http://schemas.microsoft.com/office/powerpoint/2010/main" val="4151944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_Last slide">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408" y="1"/>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dirty="0"/>
          </a:p>
        </p:txBody>
      </p:sp>
      <p:sp>
        <p:nvSpPr>
          <p:cNvPr id="6" name="Rectangle 5">
            <a:extLst>
              <a:ext uri="{FF2B5EF4-FFF2-40B4-BE49-F238E27FC236}">
                <a16:creationId xmlns:a16="http://schemas.microsoft.com/office/drawing/2014/main" id="{0F5A858C-AA6E-244F-2B6D-1B3C5E4909D0}"/>
              </a:ext>
            </a:extLst>
          </p:cNvPr>
          <p:cNvSpPr>
            <a:spLocks noChangeAspect="1"/>
          </p:cNvSpPr>
          <p:nvPr userDrawn="1"/>
        </p:nvSpPr>
        <p:spPr>
          <a:xfrm>
            <a:off x="3810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spc="-20" baseline="0" dirty="0">
                <a:solidFill>
                  <a:schemeClr val="tx1"/>
                </a:solidFill>
              </a:rPr>
              <a:t>Add QR </a:t>
            </a:r>
            <a:br>
              <a:rPr lang="en-GB" sz="1200" spc="-20" baseline="0" dirty="0">
                <a:solidFill>
                  <a:schemeClr val="tx1"/>
                </a:solidFill>
              </a:rPr>
            </a:br>
            <a:r>
              <a:rPr lang="en-GB" sz="1200" spc="-20" baseline="0" dirty="0">
                <a:solidFill>
                  <a:schemeClr val="tx1"/>
                </a:solidFill>
              </a:rPr>
              <a:t>code here on </a:t>
            </a:r>
            <a:br>
              <a:rPr lang="en-GB" sz="1200" spc="-20" baseline="0" dirty="0">
                <a:solidFill>
                  <a:schemeClr val="tx1"/>
                </a:solidFill>
              </a:rPr>
            </a:br>
            <a:r>
              <a:rPr lang="en-GB" sz="1200" spc="-20" baseline="0" dirty="0">
                <a:solidFill>
                  <a:schemeClr val="tx1"/>
                </a:solidFill>
              </a:rPr>
              <a:t>slide master</a:t>
            </a:r>
          </a:p>
        </p:txBody>
      </p:sp>
      <p:sp>
        <p:nvSpPr>
          <p:cNvPr id="7" name="Rectangle 6">
            <a:extLst>
              <a:ext uri="{FF2B5EF4-FFF2-40B4-BE49-F238E27FC236}">
                <a16:creationId xmlns:a16="http://schemas.microsoft.com/office/drawing/2014/main" id="{C021C271-0123-7D38-2DFB-B3133FB9FDA4}"/>
              </a:ext>
            </a:extLst>
          </p:cNvPr>
          <p:cNvSpPr/>
          <p:nvPr userDrawn="1"/>
        </p:nvSpPr>
        <p:spPr>
          <a:xfrm>
            <a:off x="883920" y="1143000"/>
            <a:ext cx="2560320" cy="907941"/>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dirty="0">
                <a:solidFill>
                  <a:schemeClr val="bg1"/>
                </a:solidFill>
                <a:latin typeface="+mn-lt"/>
              </a:rPr>
              <a:t>https://www.congresshub.com/Oncology/</a:t>
            </a:r>
            <a:br>
              <a:rPr lang="en-GB" sz="900" spc="-10" baseline="0" dirty="0">
                <a:solidFill>
                  <a:schemeClr val="bg1"/>
                </a:solidFill>
                <a:latin typeface="+mn-lt"/>
              </a:rPr>
            </a:br>
            <a:r>
              <a:rPr lang="en-GB" sz="900" spc="-10" baseline="0" dirty="0">
                <a:solidFill>
                  <a:schemeClr val="bg1"/>
                </a:solidFill>
                <a:latin typeface="+mn-lt"/>
              </a:rPr>
              <a:t>AM2023/erdafitinib/</a:t>
            </a:r>
            <a:r>
              <a:rPr lang="en-GB" sz="900" spc="-10" baseline="0" dirty="0" err="1">
                <a:solidFill>
                  <a:schemeClr val="bg1"/>
                </a:solidFill>
                <a:latin typeface="+mn-lt"/>
              </a:rPr>
              <a:t>Loriot</a:t>
            </a:r>
            <a:endParaRPr lang="en-GB" sz="900" spc="-10" baseline="0" dirty="0">
              <a:solidFill>
                <a:schemeClr val="bg1"/>
              </a:solidFill>
              <a:latin typeface="+mn-lt"/>
            </a:endParaRPr>
          </a:p>
          <a:p>
            <a:pPr marL="0" algn="r" rtl="0" eaLnBrk="1" latinLnBrk="0" hangingPunct="1">
              <a:spcBef>
                <a:spcPts val="0"/>
              </a:spcBef>
              <a:spcAft>
                <a:spcPts val="600"/>
              </a:spcAft>
            </a:pPr>
            <a:r>
              <a:rPr lang="en-US" sz="900" kern="1200" dirty="0">
                <a:solidFill>
                  <a:srgbClr val="FFFFFF"/>
                </a:solidFill>
                <a:effectLst/>
                <a:latin typeface="+mn-lt"/>
                <a:ea typeface="+mn-ea"/>
                <a:cs typeface="+mn-cs"/>
              </a:rPr>
              <a:t>Copies of this slide deck obtained through Quick Response (QR) Code are for personal use only and may not be reproduced without permission from ASCO</a:t>
            </a:r>
            <a:r>
              <a:rPr lang="en-US" sz="900" kern="1200" baseline="30000" dirty="0">
                <a:solidFill>
                  <a:srgbClr val="FFFFFF"/>
                </a:solidFill>
                <a:effectLst/>
                <a:latin typeface="+mn-lt"/>
                <a:ea typeface="+mn-ea"/>
                <a:cs typeface="+mn-cs"/>
              </a:rPr>
              <a:t>®</a:t>
            </a:r>
            <a:r>
              <a:rPr lang="en-US" sz="900" kern="1200" dirty="0">
                <a:solidFill>
                  <a:srgbClr val="FFFFFF"/>
                </a:solidFill>
                <a:effectLst/>
                <a:latin typeface="+mn-lt"/>
                <a:ea typeface="+mn-ea"/>
                <a:cs typeface="+mn-cs"/>
              </a:rPr>
              <a:t> or the authors of these slides.</a:t>
            </a:r>
            <a:r>
              <a:rPr lang="en-GB" sz="900" kern="1200" dirty="0">
                <a:solidFill>
                  <a:srgbClr val="FFFFFF"/>
                </a:solidFill>
                <a:effectLst/>
                <a:latin typeface="+mn-lt"/>
                <a:ea typeface="+mn-ea"/>
                <a:cs typeface="+mn-cs"/>
              </a:rPr>
              <a:t> </a:t>
            </a:r>
            <a:endParaRPr lang="en-US" sz="900" dirty="0">
              <a:effectLst/>
              <a:latin typeface="+mn-lt"/>
            </a:endParaRPr>
          </a:p>
        </p:txBody>
      </p:sp>
      <p:pic>
        <p:nvPicPr>
          <p:cNvPr id="2" name="Picture 1" descr="A picture containing pattern, square, pixel, design&#10;&#10;Description automatically generated">
            <a:extLst>
              <a:ext uri="{FF2B5EF4-FFF2-40B4-BE49-F238E27FC236}">
                <a16:creationId xmlns:a16="http://schemas.microsoft.com/office/drawing/2014/main" id="{DE2979B1-C0AC-3735-5177-EB85C307A292}"/>
              </a:ext>
            </a:extLst>
          </p:cNvPr>
          <p:cNvPicPr>
            <a:picLocks noChangeAspect="1"/>
          </p:cNvPicPr>
          <p:nvPr userDrawn="1"/>
        </p:nvPicPr>
        <p:blipFill>
          <a:blip r:embed="rId2"/>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1380585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990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3" name="PlaceHolder 2"/>
          <p:cNvSpPr>
            <a:spLocks noGrp="1"/>
          </p:cNvSpPr>
          <p:nvPr>
            <p:ph type="subTitle"/>
          </p:nvPr>
        </p:nvSpPr>
        <p:spPr>
          <a:xfrm>
            <a:off x="609600" y="1604753"/>
            <a:ext cx="10972364" cy="3977259"/>
          </a:xfrm>
          <a:prstGeom prst="rect">
            <a:avLst/>
          </a:prstGeom>
        </p:spPr>
        <p:txBody>
          <a:bodyPr lIns="0" tIns="0" rIns="0" bIns="0" anchor="ctr"/>
          <a:lstStyle/>
          <a:p>
            <a:pPr algn="ctr"/>
            <a:endParaRPr lang="en-US" sz="2824" b="0" strike="noStrike" spc="-1">
              <a:latin typeface="Arial"/>
            </a:endParaRPr>
          </a:p>
        </p:txBody>
      </p:sp>
    </p:spTree>
    <p:extLst>
      <p:ext uri="{BB962C8B-B14F-4D97-AF65-F5344CB8AC3E}">
        <p14:creationId xmlns:p14="http://schemas.microsoft.com/office/powerpoint/2010/main" val="3422931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5" name="PlaceHolder 2"/>
          <p:cNvSpPr>
            <a:spLocks noGrp="1"/>
          </p:cNvSpPr>
          <p:nvPr>
            <p:ph type="body"/>
          </p:nvPr>
        </p:nvSpPr>
        <p:spPr>
          <a:xfrm>
            <a:off x="609600" y="1604753"/>
            <a:ext cx="10972364" cy="3977259"/>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1016333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7" name="PlaceHolder 2"/>
          <p:cNvSpPr>
            <a:spLocks noGrp="1"/>
          </p:cNvSpPr>
          <p:nvPr>
            <p:ph type="body"/>
          </p:nvPr>
        </p:nvSpPr>
        <p:spPr>
          <a:xfrm>
            <a:off x="609600" y="1604753"/>
            <a:ext cx="5354182" cy="3977259"/>
          </a:xfrm>
          <a:prstGeom prst="rect">
            <a:avLst/>
          </a:prstGeom>
        </p:spPr>
        <p:txBody>
          <a:bodyPr lIns="0" tIns="0" rIns="0" bIns="0">
            <a:normAutofit/>
          </a:bodyPr>
          <a:lstStyle/>
          <a:p>
            <a:endParaRPr lang="en-US" sz="2824" b="0" strike="noStrike" spc="-1">
              <a:latin typeface="Arial"/>
            </a:endParaRPr>
          </a:p>
        </p:txBody>
      </p:sp>
      <p:sp>
        <p:nvSpPr>
          <p:cNvPr id="8" name="PlaceHolder 3"/>
          <p:cNvSpPr>
            <a:spLocks noGrp="1"/>
          </p:cNvSpPr>
          <p:nvPr>
            <p:ph type="body"/>
          </p:nvPr>
        </p:nvSpPr>
        <p:spPr>
          <a:xfrm>
            <a:off x="6232145" y="1604753"/>
            <a:ext cx="5354182" cy="3977259"/>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559260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Tree>
    <p:extLst>
      <p:ext uri="{BB962C8B-B14F-4D97-AF65-F5344CB8AC3E}">
        <p14:creationId xmlns:p14="http://schemas.microsoft.com/office/powerpoint/2010/main" val="266262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600" y="273494"/>
            <a:ext cx="10972364" cy="5307882"/>
          </a:xfrm>
          <a:prstGeom prst="rect">
            <a:avLst/>
          </a:prstGeom>
        </p:spPr>
        <p:txBody>
          <a:bodyPr lIns="0" tIns="0" rIns="0" bIns="0" anchor="ctr"/>
          <a:lstStyle/>
          <a:p>
            <a:pPr algn="ctr"/>
            <a:endParaRPr lang="en-US" sz="2824" b="0" strike="noStrike" spc="-1">
              <a:latin typeface="Arial"/>
            </a:endParaRPr>
          </a:p>
        </p:txBody>
      </p:sp>
    </p:spTree>
    <p:extLst>
      <p:ext uri="{BB962C8B-B14F-4D97-AF65-F5344CB8AC3E}">
        <p14:creationId xmlns:p14="http://schemas.microsoft.com/office/powerpoint/2010/main" val="550539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12" name="PlaceHolder 2"/>
          <p:cNvSpPr>
            <a:spLocks noGrp="1"/>
          </p:cNvSpPr>
          <p:nvPr>
            <p:ph type="body"/>
          </p:nvPr>
        </p:nvSpPr>
        <p:spPr>
          <a:xfrm>
            <a:off x="609600" y="1604753"/>
            <a:ext cx="5354182" cy="1896988"/>
          </a:xfrm>
          <a:prstGeom prst="rect">
            <a:avLst/>
          </a:prstGeom>
        </p:spPr>
        <p:txBody>
          <a:bodyPr lIns="0" tIns="0" rIns="0" bIns="0">
            <a:normAutofit/>
          </a:bodyPr>
          <a:lstStyle/>
          <a:p>
            <a:endParaRPr lang="en-US" sz="2824" b="0" strike="noStrike" spc="-1">
              <a:latin typeface="Arial"/>
            </a:endParaRPr>
          </a:p>
        </p:txBody>
      </p:sp>
      <p:sp>
        <p:nvSpPr>
          <p:cNvPr id="13" name="PlaceHolder 3"/>
          <p:cNvSpPr>
            <a:spLocks noGrp="1"/>
          </p:cNvSpPr>
          <p:nvPr>
            <p:ph type="body"/>
          </p:nvPr>
        </p:nvSpPr>
        <p:spPr>
          <a:xfrm>
            <a:off x="6232145" y="1604753"/>
            <a:ext cx="5354182" cy="3977259"/>
          </a:xfrm>
          <a:prstGeom prst="rect">
            <a:avLst/>
          </a:prstGeom>
        </p:spPr>
        <p:txBody>
          <a:bodyPr lIns="0" tIns="0" rIns="0" bIns="0">
            <a:normAutofit/>
          </a:bodyPr>
          <a:lstStyle/>
          <a:p>
            <a:endParaRPr lang="en-US" sz="2824" b="0" strike="noStrike" spc="-1">
              <a:latin typeface="Arial"/>
            </a:endParaRPr>
          </a:p>
        </p:txBody>
      </p:sp>
      <p:sp>
        <p:nvSpPr>
          <p:cNvPr id="14" name="PlaceHolder 4"/>
          <p:cNvSpPr>
            <a:spLocks noGrp="1"/>
          </p:cNvSpPr>
          <p:nvPr>
            <p:ph type="body"/>
          </p:nvPr>
        </p:nvSpPr>
        <p:spPr>
          <a:xfrm>
            <a:off x="609600" y="3682165"/>
            <a:ext cx="5354182"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1748626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16" name="PlaceHolder 2"/>
          <p:cNvSpPr>
            <a:spLocks noGrp="1"/>
          </p:cNvSpPr>
          <p:nvPr>
            <p:ph type="body"/>
          </p:nvPr>
        </p:nvSpPr>
        <p:spPr>
          <a:xfrm>
            <a:off x="609600" y="1604753"/>
            <a:ext cx="5354182" cy="3977259"/>
          </a:xfrm>
          <a:prstGeom prst="rect">
            <a:avLst/>
          </a:prstGeom>
        </p:spPr>
        <p:txBody>
          <a:bodyPr lIns="0" tIns="0" rIns="0" bIns="0">
            <a:normAutofit/>
          </a:bodyPr>
          <a:lstStyle/>
          <a:p>
            <a:endParaRPr lang="en-US" sz="2824" b="0" strike="noStrike" spc="-1">
              <a:latin typeface="Arial"/>
            </a:endParaRPr>
          </a:p>
        </p:txBody>
      </p:sp>
      <p:sp>
        <p:nvSpPr>
          <p:cNvPr id="17" name="PlaceHolder 3"/>
          <p:cNvSpPr>
            <a:spLocks noGrp="1"/>
          </p:cNvSpPr>
          <p:nvPr>
            <p:ph type="body"/>
          </p:nvPr>
        </p:nvSpPr>
        <p:spPr>
          <a:xfrm>
            <a:off x="6232145" y="1604753"/>
            <a:ext cx="5354182" cy="1896988"/>
          </a:xfrm>
          <a:prstGeom prst="rect">
            <a:avLst/>
          </a:prstGeom>
        </p:spPr>
        <p:txBody>
          <a:bodyPr lIns="0" tIns="0" rIns="0" bIns="0">
            <a:normAutofit/>
          </a:bodyPr>
          <a:lstStyle/>
          <a:p>
            <a:endParaRPr lang="en-US" sz="2824" b="0" strike="noStrike" spc="-1">
              <a:latin typeface="Arial"/>
            </a:endParaRPr>
          </a:p>
        </p:txBody>
      </p:sp>
      <p:sp>
        <p:nvSpPr>
          <p:cNvPr id="18" name="PlaceHolder 4"/>
          <p:cNvSpPr>
            <a:spLocks noGrp="1"/>
          </p:cNvSpPr>
          <p:nvPr>
            <p:ph type="body"/>
          </p:nvPr>
        </p:nvSpPr>
        <p:spPr>
          <a:xfrm>
            <a:off x="6232145" y="3682165"/>
            <a:ext cx="5354182"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90911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20" name="PlaceHolder 2"/>
          <p:cNvSpPr>
            <a:spLocks noGrp="1"/>
          </p:cNvSpPr>
          <p:nvPr>
            <p:ph type="body"/>
          </p:nvPr>
        </p:nvSpPr>
        <p:spPr>
          <a:xfrm>
            <a:off x="609600" y="1604753"/>
            <a:ext cx="5354182" cy="1896988"/>
          </a:xfrm>
          <a:prstGeom prst="rect">
            <a:avLst/>
          </a:prstGeom>
        </p:spPr>
        <p:txBody>
          <a:bodyPr lIns="0" tIns="0" rIns="0" bIns="0">
            <a:normAutofit/>
          </a:bodyPr>
          <a:lstStyle/>
          <a:p>
            <a:endParaRPr lang="en-US" sz="2824" b="0" strike="noStrike" spc="-1">
              <a:latin typeface="Arial"/>
            </a:endParaRPr>
          </a:p>
        </p:txBody>
      </p:sp>
      <p:sp>
        <p:nvSpPr>
          <p:cNvPr id="21" name="PlaceHolder 3"/>
          <p:cNvSpPr>
            <a:spLocks noGrp="1"/>
          </p:cNvSpPr>
          <p:nvPr>
            <p:ph type="body"/>
          </p:nvPr>
        </p:nvSpPr>
        <p:spPr>
          <a:xfrm>
            <a:off x="6232145" y="1604753"/>
            <a:ext cx="5354182" cy="1896988"/>
          </a:xfrm>
          <a:prstGeom prst="rect">
            <a:avLst/>
          </a:prstGeom>
        </p:spPr>
        <p:txBody>
          <a:bodyPr lIns="0" tIns="0" rIns="0" bIns="0">
            <a:normAutofit/>
          </a:bodyPr>
          <a:lstStyle/>
          <a:p>
            <a:endParaRPr lang="en-US" sz="2824" b="0" strike="noStrike" spc="-1">
              <a:latin typeface="Arial"/>
            </a:endParaRPr>
          </a:p>
        </p:txBody>
      </p:sp>
      <p:sp>
        <p:nvSpPr>
          <p:cNvPr id="22" name="PlaceHolder 4"/>
          <p:cNvSpPr>
            <a:spLocks noGrp="1"/>
          </p:cNvSpPr>
          <p:nvPr>
            <p:ph type="body"/>
          </p:nvPr>
        </p:nvSpPr>
        <p:spPr>
          <a:xfrm>
            <a:off x="609600" y="3682165"/>
            <a:ext cx="10972364"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785823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24" name="PlaceHolder 2"/>
          <p:cNvSpPr>
            <a:spLocks noGrp="1"/>
          </p:cNvSpPr>
          <p:nvPr>
            <p:ph type="body"/>
          </p:nvPr>
        </p:nvSpPr>
        <p:spPr>
          <a:xfrm>
            <a:off x="609600" y="1604753"/>
            <a:ext cx="10972364" cy="1896988"/>
          </a:xfrm>
          <a:prstGeom prst="rect">
            <a:avLst/>
          </a:prstGeom>
        </p:spPr>
        <p:txBody>
          <a:bodyPr lIns="0" tIns="0" rIns="0" bIns="0">
            <a:normAutofit/>
          </a:bodyPr>
          <a:lstStyle/>
          <a:p>
            <a:endParaRPr lang="en-US" sz="2824" b="0" strike="noStrike" spc="-1">
              <a:latin typeface="Arial"/>
            </a:endParaRPr>
          </a:p>
        </p:txBody>
      </p:sp>
      <p:sp>
        <p:nvSpPr>
          <p:cNvPr id="25" name="PlaceHolder 3"/>
          <p:cNvSpPr>
            <a:spLocks noGrp="1"/>
          </p:cNvSpPr>
          <p:nvPr>
            <p:ph type="body"/>
          </p:nvPr>
        </p:nvSpPr>
        <p:spPr>
          <a:xfrm>
            <a:off x="609600" y="3682165"/>
            <a:ext cx="10972364"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295596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27" name="PlaceHolder 2"/>
          <p:cNvSpPr>
            <a:spLocks noGrp="1"/>
          </p:cNvSpPr>
          <p:nvPr>
            <p:ph type="body"/>
          </p:nvPr>
        </p:nvSpPr>
        <p:spPr>
          <a:xfrm>
            <a:off x="609600" y="1604753"/>
            <a:ext cx="5354182" cy="1896988"/>
          </a:xfrm>
          <a:prstGeom prst="rect">
            <a:avLst/>
          </a:prstGeom>
        </p:spPr>
        <p:txBody>
          <a:bodyPr lIns="0" tIns="0" rIns="0" bIns="0">
            <a:normAutofit/>
          </a:bodyPr>
          <a:lstStyle/>
          <a:p>
            <a:endParaRPr lang="en-US" sz="2824" b="0" strike="noStrike" spc="-1">
              <a:latin typeface="Arial"/>
            </a:endParaRPr>
          </a:p>
        </p:txBody>
      </p:sp>
      <p:sp>
        <p:nvSpPr>
          <p:cNvPr id="28" name="PlaceHolder 3"/>
          <p:cNvSpPr>
            <a:spLocks noGrp="1"/>
          </p:cNvSpPr>
          <p:nvPr>
            <p:ph type="body"/>
          </p:nvPr>
        </p:nvSpPr>
        <p:spPr>
          <a:xfrm>
            <a:off x="6232145" y="1604753"/>
            <a:ext cx="5354182" cy="1896988"/>
          </a:xfrm>
          <a:prstGeom prst="rect">
            <a:avLst/>
          </a:prstGeom>
        </p:spPr>
        <p:txBody>
          <a:bodyPr lIns="0" tIns="0" rIns="0" bIns="0">
            <a:normAutofit/>
          </a:bodyPr>
          <a:lstStyle/>
          <a:p>
            <a:endParaRPr lang="en-US" sz="2824" b="0" strike="noStrike" spc="-1">
              <a:latin typeface="Arial"/>
            </a:endParaRPr>
          </a:p>
        </p:txBody>
      </p:sp>
      <p:sp>
        <p:nvSpPr>
          <p:cNvPr id="29" name="PlaceHolder 4"/>
          <p:cNvSpPr>
            <a:spLocks noGrp="1"/>
          </p:cNvSpPr>
          <p:nvPr>
            <p:ph type="body"/>
          </p:nvPr>
        </p:nvSpPr>
        <p:spPr>
          <a:xfrm>
            <a:off x="609600" y="3682165"/>
            <a:ext cx="5354182" cy="1896988"/>
          </a:xfrm>
          <a:prstGeom prst="rect">
            <a:avLst/>
          </a:prstGeom>
        </p:spPr>
        <p:txBody>
          <a:bodyPr lIns="0" tIns="0" rIns="0" bIns="0">
            <a:normAutofit/>
          </a:bodyPr>
          <a:lstStyle/>
          <a:p>
            <a:endParaRPr lang="en-US" sz="2824" b="0" strike="noStrike" spc="-1">
              <a:latin typeface="Arial"/>
            </a:endParaRPr>
          </a:p>
        </p:txBody>
      </p:sp>
      <p:sp>
        <p:nvSpPr>
          <p:cNvPr id="30" name="PlaceHolder 5"/>
          <p:cNvSpPr>
            <a:spLocks noGrp="1"/>
          </p:cNvSpPr>
          <p:nvPr>
            <p:ph type="body"/>
          </p:nvPr>
        </p:nvSpPr>
        <p:spPr>
          <a:xfrm>
            <a:off x="6232145" y="3682165"/>
            <a:ext cx="5354182"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1080420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32" name="PlaceHolder 2"/>
          <p:cNvSpPr>
            <a:spLocks noGrp="1"/>
          </p:cNvSpPr>
          <p:nvPr>
            <p:ph type="body"/>
          </p:nvPr>
        </p:nvSpPr>
        <p:spPr>
          <a:xfrm>
            <a:off x="609600" y="1604753"/>
            <a:ext cx="3532800" cy="1896988"/>
          </a:xfrm>
          <a:prstGeom prst="rect">
            <a:avLst/>
          </a:prstGeom>
        </p:spPr>
        <p:txBody>
          <a:bodyPr lIns="0" tIns="0" rIns="0" bIns="0">
            <a:normAutofit/>
          </a:bodyPr>
          <a:lstStyle/>
          <a:p>
            <a:endParaRPr lang="en-US" sz="2824" b="0" strike="noStrike" spc="-1">
              <a:latin typeface="Arial"/>
            </a:endParaRPr>
          </a:p>
        </p:txBody>
      </p:sp>
      <p:sp>
        <p:nvSpPr>
          <p:cNvPr id="33" name="PlaceHolder 3"/>
          <p:cNvSpPr>
            <a:spLocks noGrp="1"/>
          </p:cNvSpPr>
          <p:nvPr>
            <p:ph type="body"/>
          </p:nvPr>
        </p:nvSpPr>
        <p:spPr>
          <a:xfrm>
            <a:off x="4319564" y="1604753"/>
            <a:ext cx="3532800" cy="1896988"/>
          </a:xfrm>
          <a:prstGeom prst="rect">
            <a:avLst/>
          </a:prstGeom>
        </p:spPr>
        <p:txBody>
          <a:bodyPr lIns="0" tIns="0" rIns="0" bIns="0">
            <a:normAutofit/>
          </a:bodyPr>
          <a:lstStyle/>
          <a:p>
            <a:endParaRPr lang="en-US" sz="2824" b="0" strike="noStrike" spc="-1">
              <a:latin typeface="Arial"/>
            </a:endParaRPr>
          </a:p>
        </p:txBody>
      </p:sp>
      <p:sp>
        <p:nvSpPr>
          <p:cNvPr id="34" name="PlaceHolder 4"/>
          <p:cNvSpPr>
            <a:spLocks noGrp="1"/>
          </p:cNvSpPr>
          <p:nvPr>
            <p:ph type="body"/>
          </p:nvPr>
        </p:nvSpPr>
        <p:spPr>
          <a:xfrm>
            <a:off x="8029527" y="1604753"/>
            <a:ext cx="3532800" cy="1896988"/>
          </a:xfrm>
          <a:prstGeom prst="rect">
            <a:avLst/>
          </a:prstGeom>
        </p:spPr>
        <p:txBody>
          <a:bodyPr lIns="0" tIns="0" rIns="0" bIns="0">
            <a:normAutofit/>
          </a:bodyPr>
          <a:lstStyle/>
          <a:p>
            <a:endParaRPr lang="en-US" sz="2824" b="0" strike="noStrike" spc="-1">
              <a:latin typeface="Arial"/>
            </a:endParaRPr>
          </a:p>
        </p:txBody>
      </p:sp>
      <p:sp>
        <p:nvSpPr>
          <p:cNvPr id="35" name="PlaceHolder 5"/>
          <p:cNvSpPr>
            <a:spLocks noGrp="1"/>
          </p:cNvSpPr>
          <p:nvPr>
            <p:ph type="body"/>
          </p:nvPr>
        </p:nvSpPr>
        <p:spPr>
          <a:xfrm>
            <a:off x="609600" y="3682165"/>
            <a:ext cx="3532800" cy="1896988"/>
          </a:xfrm>
          <a:prstGeom prst="rect">
            <a:avLst/>
          </a:prstGeom>
        </p:spPr>
        <p:txBody>
          <a:bodyPr lIns="0" tIns="0" rIns="0" bIns="0">
            <a:normAutofit/>
          </a:bodyPr>
          <a:lstStyle/>
          <a:p>
            <a:endParaRPr lang="en-US" sz="2824" b="0" strike="noStrike" spc="-1">
              <a:latin typeface="Arial"/>
            </a:endParaRPr>
          </a:p>
        </p:txBody>
      </p:sp>
      <p:sp>
        <p:nvSpPr>
          <p:cNvPr id="36" name="PlaceHolder 6"/>
          <p:cNvSpPr>
            <a:spLocks noGrp="1"/>
          </p:cNvSpPr>
          <p:nvPr>
            <p:ph type="body"/>
          </p:nvPr>
        </p:nvSpPr>
        <p:spPr>
          <a:xfrm>
            <a:off x="4319564" y="3682165"/>
            <a:ext cx="3532800" cy="1896988"/>
          </a:xfrm>
          <a:prstGeom prst="rect">
            <a:avLst/>
          </a:prstGeom>
        </p:spPr>
        <p:txBody>
          <a:bodyPr lIns="0" tIns="0" rIns="0" bIns="0">
            <a:normAutofit/>
          </a:bodyPr>
          <a:lstStyle/>
          <a:p>
            <a:endParaRPr lang="en-US" sz="2824" b="0" strike="noStrike" spc="-1">
              <a:latin typeface="Arial"/>
            </a:endParaRPr>
          </a:p>
        </p:txBody>
      </p:sp>
      <p:sp>
        <p:nvSpPr>
          <p:cNvPr id="37" name="PlaceHolder 7"/>
          <p:cNvSpPr>
            <a:spLocks noGrp="1"/>
          </p:cNvSpPr>
          <p:nvPr>
            <p:ph type="body"/>
          </p:nvPr>
        </p:nvSpPr>
        <p:spPr>
          <a:xfrm>
            <a:off x="8029527" y="3682165"/>
            <a:ext cx="3532800" cy="1896988"/>
          </a:xfrm>
          <a:prstGeom prst="rect">
            <a:avLst/>
          </a:prstGeom>
        </p:spPr>
        <p:txBody>
          <a:bodyPr lIns="0" tIns="0" rIns="0" bIns="0">
            <a:normAutofit/>
          </a:bodyPr>
          <a:lstStyle/>
          <a:p>
            <a:endParaRPr lang="en-US" sz="2824" b="0" strike="noStrike" spc="-1">
              <a:latin typeface="Arial"/>
            </a:endParaRPr>
          </a:p>
        </p:txBody>
      </p:sp>
    </p:spTree>
    <p:extLst>
      <p:ext uri="{BB962C8B-B14F-4D97-AF65-F5344CB8AC3E}">
        <p14:creationId xmlns:p14="http://schemas.microsoft.com/office/powerpoint/2010/main" val="1067722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8F8F8"/>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dirty="0"/>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1">
                <a:alpha val="20000"/>
              </a:schemeClr>
            </a:solidFill>
            <a:ln w="17143" cap="flat">
              <a:noFill/>
              <a:prstDash val="solid"/>
              <a:miter/>
            </a:ln>
          </p:spPr>
          <p:txBody>
            <a:bodyPr rtlCol="0" anchor="ctr"/>
            <a:lstStyle/>
            <a:p>
              <a:pPr>
                <a:lnSpc>
                  <a:spcPct val="95000"/>
                </a:lnSpc>
                <a:spcAft>
                  <a:spcPts val="375"/>
                </a:spcAft>
              </a:pPr>
              <a:endParaRPr lang="en-US" sz="262" dirty="0"/>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accent1"/>
            </a:solidFill>
            <a:ln w="17143" cap="flat">
              <a:noFill/>
              <a:prstDash val="solid"/>
              <a:miter/>
            </a:ln>
          </p:spPr>
          <p:txBody>
            <a:bodyPr rtlCol="0" anchor="ctr"/>
            <a:lstStyle/>
            <a:p>
              <a:pPr>
                <a:lnSpc>
                  <a:spcPct val="95000"/>
                </a:lnSpc>
                <a:spcAft>
                  <a:spcPts val="375"/>
                </a:spcAft>
              </a:pPr>
              <a:endParaRPr lang="en-US" sz="200" dirty="0"/>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rmAutofit/>
          </a:bodyPr>
          <a:lstStyle>
            <a:lvl1pPr algn="l">
              <a:defRPr sz="3200" spc="0" baseline="0">
                <a:solidFill>
                  <a:schemeClr val="bg1"/>
                </a:solidFill>
                <a:latin typeface="+mn-lt"/>
                <a:ea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spAutoFit/>
          </a:bodyPr>
          <a:lstStyle>
            <a:lvl1pPr marL="0" indent="0" algn="l">
              <a:lnSpc>
                <a:spcPct val="100000"/>
              </a:lnSpc>
              <a:spcBef>
                <a:spcPts val="0"/>
              </a:spcBef>
              <a:spcAft>
                <a:spcPts val="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12" name="Freeform 1432">
            <a:extLst>
              <a:ext uri="{FF2B5EF4-FFF2-40B4-BE49-F238E27FC236}">
                <a16:creationId xmlns:a16="http://schemas.microsoft.com/office/drawing/2014/main" id="{37073131-49B1-4F54-A3A5-7FF34F2514FF}"/>
              </a:ext>
            </a:extLst>
          </p:cNvPr>
          <p:cNvSpPr/>
          <p:nvPr userDrawn="1"/>
        </p:nvSpPr>
        <p:spPr>
          <a:xfrm flipV="1">
            <a:off x="888072" y="3227036"/>
            <a:ext cx="685800" cy="0"/>
          </a:xfrm>
          <a:custGeom>
            <a:avLst/>
            <a:gdLst>
              <a:gd name="connsiteX0" fmla="*/ 0 w 347038"/>
              <a:gd name="connsiteY0" fmla="*/ 0 h 17155"/>
              <a:gd name="connsiteX1" fmla="*/ 347038 w 347038"/>
              <a:gd name="connsiteY1" fmla="*/ 0 h 17155"/>
            </a:gdLst>
            <a:ahLst/>
            <a:cxnLst>
              <a:cxn ang="0">
                <a:pos x="connsiteX0" y="connsiteY0"/>
              </a:cxn>
              <a:cxn ang="0">
                <a:pos x="connsiteX1" y="connsiteY1"/>
              </a:cxn>
            </a:cxnLst>
            <a:rect l="l" t="t" r="r" b="b"/>
            <a:pathLst>
              <a:path w="347038" h="17155">
                <a:moveTo>
                  <a:pt x="0" y="0"/>
                </a:moveTo>
                <a:lnTo>
                  <a:pt x="347038" y="0"/>
                </a:lnTo>
              </a:path>
            </a:pathLst>
          </a:custGeom>
          <a:ln w="38100" cap="flat">
            <a:solidFill>
              <a:schemeClr val="bg1"/>
            </a:solidFill>
            <a:prstDash val="solid"/>
            <a:miter/>
          </a:ln>
        </p:spPr>
        <p:txBody>
          <a:bodyPr rtlCol="0" anchor="ctr"/>
          <a:lstStyle/>
          <a:p>
            <a:pPr>
              <a:lnSpc>
                <a:spcPct val="95000"/>
              </a:lnSpc>
              <a:spcAft>
                <a:spcPts val="800"/>
              </a:spcAft>
            </a:pPr>
            <a:endParaRPr lang="en-US" sz="385" dirty="0"/>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spAutoFit/>
          </a:bodyPr>
          <a:lstStyle>
            <a:lvl1pPr marL="0" indent="0">
              <a:lnSpc>
                <a:spcPct val="100000"/>
              </a:lnSpc>
              <a:spcBef>
                <a:spcPts val="0"/>
              </a:spcBef>
              <a:buNone/>
              <a:defRPr sz="800" b="0">
                <a:solidFill>
                  <a:schemeClr val="tx1"/>
                </a:solidFill>
              </a:defRPr>
            </a:lvl1pPr>
          </a:lstStyle>
          <a:p>
            <a:pPr lvl="0"/>
            <a:r>
              <a:rPr lang="en-US" dirty="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dirty="0" err="1">
                <a:solidFill>
                  <a:schemeClr val="bg1"/>
                </a:solidFill>
              </a:rPr>
              <a:t>www.congresshub.com</a:t>
            </a:r>
            <a:r>
              <a:rPr lang="en-GB" sz="700" spc="-10" baseline="0" dirty="0">
                <a:solidFill>
                  <a:schemeClr val="bg1"/>
                </a:solidFill>
              </a:rPr>
              <a:t>/Oncology/</a:t>
            </a:r>
            <a:br>
              <a:rPr lang="en-GB" sz="700" spc="-10" baseline="0" dirty="0">
                <a:solidFill>
                  <a:schemeClr val="bg1"/>
                </a:solidFill>
              </a:rPr>
            </a:br>
            <a:r>
              <a:rPr lang="en-GB" sz="700" spc="-10" baseline="0" dirty="0" err="1">
                <a:solidFill>
                  <a:schemeClr val="bg1"/>
                </a:solidFill>
              </a:rPr>
              <a:t>ESMO2023</a:t>
            </a:r>
            <a:r>
              <a:rPr lang="en-GB" sz="700" spc="-10" baseline="0" dirty="0">
                <a:solidFill>
                  <a:schemeClr val="bg1"/>
                </a:solidFill>
              </a:rPr>
              <a:t>/Erdafitinib/</a:t>
            </a:r>
            <a:r>
              <a:rPr lang="en-GB" sz="700" spc="-10" baseline="0" dirty="0" err="1">
                <a:solidFill>
                  <a:schemeClr val="bg1"/>
                </a:solidFill>
              </a:rPr>
              <a:t>Siefker</a:t>
            </a:r>
            <a:r>
              <a:rPr lang="en-GB" sz="700" spc="-10" baseline="0" dirty="0">
                <a:solidFill>
                  <a:schemeClr val="bg1"/>
                </a:solidFill>
              </a:rPr>
              <a:t>-Radtke</a:t>
            </a:r>
          </a:p>
          <a:p>
            <a:pPr algn="r" defTabSz="139812">
              <a:lnSpc>
                <a:spcPct val="100000"/>
              </a:lnSpc>
              <a:spcAft>
                <a:spcPts val="600"/>
              </a:spcAft>
            </a:pPr>
            <a:r>
              <a:rPr lang="en-US" sz="700" dirty="0">
                <a:solidFill>
                  <a:schemeClr val="bg1"/>
                </a:solidFill>
              </a:rPr>
              <a:t>Copies of this slide deck obtained through QR (Quick Response) codes are for personal use only and may not be reproduced without written permission of the authors.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mn-lt"/>
                <a:ea typeface="+mn-ea"/>
                <a:cs typeface="+mn-cs"/>
              </a:defRPr>
            </a:lvl1pPr>
          </a:lstStyle>
          <a:p>
            <a:r>
              <a:rPr lang="en-GB" dirty="0"/>
              <a:t>Presented at [Congress]; [Month Day, Year]; [City, State (if US), Country].</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p:txBody>
      </p:sp>
      <p:pic>
        <p:nvPicPr>
          <p:cNvPr id="7" name="Picture 6" descr="A qr code on a white background&#10;&#10;Description automatically generated">
            <a:extLst>
              <a:ext uri="{FF2B5EF4-FFF2-40B4-BE49-F238E27FC236}">
                <a16:creationId xmlns:a16="http://schemas.microsoft.com/office/drawing/2014/main" id="{1459944E-F332-FD0D-A2F6-1C1FED8A8E98}"/>
              </a:ext>
            </a:extLst>
          </p:cNvPr>
          <p:cNvPicPr>
            <a:picLocks noChangeAspect="1"/>
          </p:cNvPicPr>
          <p:nvPr userDrawn="1"/>
        </p:nvPicPr>
        <p:blipFill>
          <a:blip r:embed="rId2"/>
          <a:stretch>
            <a:fillRect/>
          </a:stretch>
        </p:blipFill>
        <p:spPr>
          <a:xfrm>
            <a:off x="10059826" y="4725167"/>
            <a:ext cx="1975104" cy="1975104"/>
          </a:xfrm>
          <a:prstGeom prst="rect">
            <a:avLst/>
          </a:prstGeom>
        </p:spPr>
      </p:pic>
    </p:spTree>
    <p:extLst>
      <p:ext uri="{BB962C8B-B14F-4D97-AF65-F5344CB8AC3E}">
        <p14:creationId xmlns:p14="http://schemas.microsoft.com/office/powerpoint/2010/main" val="1432545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rmAutofit/>
          </a:bodyPr>
          <a:lstStyle>
            <a:lvl1pPr algn="l">
              <a:defRPr sz="3200" spc="0" baseline="0">
                <a:solidFill>
                  <a:schemeClr val="bg1"/>
                </a:solidFill>
                <a:latin typeface="+mn-lt"/>
                <a:ea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spAutoFit/>
          </a:bodyPr>
          <a:lstStyle>
            <a:lvl1pPr marL="0" indent="0" algn="l">
              <a:lnSpc>
                <a:spcPct val="100000"/>
              </a:lnSpc>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12" name="Freeform 1432">
            <a:extLst>
              <a:ext uri="{FF2B5EF4-FFF2-40B4-BE49-F238E27FC236}">
                <a16:creationId xmlns:a16="http://schemas.microsoft.com/office/drawing/2014/main" id="{37073131-49B1-4F54-A3A5-7FF34F2514FF}"/>
              </a:ext>
            </a:extLst>
          </p:cNvPr>
          <p:cNvSpPr/>
          <p:nvPr userDrawn="1"/>
        </p:nvSpPr>
        <p:spPr>
          <a:xfrm flipV="1">
            <a:off x="888072" y="3227036"/>
            <a:ext cx="685800" cy="0"/>
          </a:xfrm>
          <a:custGeom>
            <a:avLst/>
            <a:gdLst>
              <a:gd name="connsiteX0" fmla="*/ 0 w 347038"/>
              <a:gd name="connsiteY0" fmla="*/ 0 h 17155"/>
              <a:gd name="connsiteX1" fmla="*/ 347038 w 347038"/>
              <a:gd name="connsiteY1" fmla="*/ 0 h 17155"/>
            </a:gdLst>
            <a:ahLst/>
            <a:cxnLst>
              <a:cxn ang="0">
                <a:pos x="connsiteX0" y="connsiteY0"/>
              </a:cxn>
              <a:cxn ang="0">
                <a:pos x="connsiteX1" y="connsiteY1"/>
              </a:cxn>
            </a:cxnLst>
            <a:rect l="l" t="t" r="r" b="b"/>
            <a:pathLst>
              <a:path w="347038" h="17155">
                <a:moveTo>
                  <a:pt x="0" y="0"/>
                </a:moveTo>
                <a:lnTo>
                  <a:pt x="347038" y="0"/>
                </a:lnTo>
              </a:path>
            </a:pathLst>
          </a:custGeom>
          <a:ln w="38100" cap="flat">
            <a:solidFill>
              <a:schemeClr val="bg1"/>
            </a:solidFill>
            <a:prstDash val="solid"/>
            <a:miter/>
          </a:ln>
        </p:spPr>
        <p:txBody>
          <a:bodyPr rtlCol="0" anchor="ctr"/>
          <a:lstStyle/>
          <a:p>
            <a:pPr>
              <a:lnSpc>
                <a:spcPct val="95000"/>
              </a:lnSpc>
              <a:spcAft>
                <a:spcPts val="800"/>
              </a:spcAft>
            </a:pPr>
            <a:endParaRPr lang="en-US" sz="385" dirty="0"/>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spAutoFit/>
          </a:bodyPr>
          <a:lstStyle>
            <a:lvl1pPr marL="0" indent="0">
              <a:lnSpc>
                <a:spcPct val="100000"/>
              </a:lnSpc>
              <a:spcBef>
                <a:spcPts val="0"/>
              </a:spcBef>
              <a:buNone/>
              <a:defRPr sz="800" b="0">
                <a:solidFill>
                  <a:schemeClr val="bg1"/>
                </a:solidFill>
              </a:defRPr>
            </a:lvl1pPr>
          </a:lstStyle>
          <a:p>
            <a:pPr lvl="0"/>
            <a:r>
              <a:rPr lang="en-US" dirty="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1"/>
                </a:solidFill>
                <a:latin typeface="+mn-lt"/>
                <a:ea typeface="+mn-ea"/>
                <a:cs typeface="+mn-cs"/>
              </a:defRPr>
            </a:lvl1pPr>
          </a:lstStyle>
          <a:p>
            <a:r>
              <a:rPr lang="en-GB" dirty="0"/>
              <a:t>Presented at [Congress]; [Month Day, Year]; [City, State (if US), Country].</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dirty="0">
                <a:solidFill>
                  <a:schemeClr val="bg1"/>
                </a:solidFill>
              </a:rPr>
              <a:t>www.congresshub.com/Oncology/</a:t>
            </a:r>
            <a:br>
              <a:rPr lang="en-GB" sz="700" spc="-10" baseline="0" dirty="0">
                <a:solidFill>
                  <a:schemeClr val="bg1"/>
                </a:solidFill>
              </a:rPr>
            </a:br>
            <a:r>
              <a:rPr lang="en-GB" sz="700" spc="-10" baseline="0" dirty="0">
                <a:solidFill>
                  <a:schemeClr val="bg1"/>
                </a:solidFill>
              </a:rPr>
              <a:t>ESMO2023/Erdafitinib/Siefker-Radtke</a:t>
            </a:r>
          </a:p>
          <a:p>
            <a:pPr algn="r" defTabSz="139812">
              <a:lnSpc>
                <a:spcPct val="100000"/>
              </a:lnSpc>
              <a:spcAft>
                <a:spcPts val="600"/>
              </a:spcAft>
            </a:pPr>
            <a:r>
              <a:rPr lang="en-US" sz="700" dirty="0">
                <a:solidFill>
                  <a:schemeClr val="bg1"/>
                </a:solidFill>
              </a:rPr>
              <a:t>Copies of this slide deck obtained through Quick Response (QR) Code are for personal use only and may not be reproduced without permission from the authors of these slides.</a:t>
            </a:r>
            <a:endParaRPr lang="en-GB" sz="700" dirty="0">
              <a:solidFill>
                <a:schemeClr val="bg1"/>
              </a:solidFill>
            </a:endParaRP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p:txBody>
      </p:sp>
      <p:pic>
        <p:nvPicPr>
          <p:cNvPr id="5" name="Picture 4">
            <a:extLst>
              <a:ext uri="{FF2B5EF4-FFF2-40B4-BE49-F238E27FC236}">
                <a16:creationId xmlns:a16="http://schemas.microsoft.com/office/drawing/2014/main" id="{A9130A69-162D-054F-3DE4-FB631308A4E6}"/>
              </a:ext>
            </a:extLst>
          </p:cNvPr>
          <p:cNvPicPr>
            <a:picLocks noChangeAspect="1"/>
          </p:cNvPicPr>
          <p:nvPr userDrawn="1"/>
        </p:nvPicPr>
        <p:blipFill>
          <a:blip r:embed="rId2"/>
          <a:stretch>
            <a:fillRect/>
          </a:stretch>
        </p:blipFill>
        <p:spPr>
          <a:xfrm>
            <a:off x="10059655" y="4725167"/>
            <a:ext cx="1975275" cy="1975275"/>
          </a:xfrm>
          <a:prstGeom prst="rect">
            <a:avLst/>
          </a:prstGeom>
        </p:spPr>
      </p:pic>
    </p:spTree>
    <p:extLst>
      <p:ext uri="{BB962C8B-B14F-4D97-AF65-F5344CB8AC3E}">
        <p14:creationId xmlns:p14="http://schemas.microsoft.com/office/powerpoint/2010/main" val="3056116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dirty="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rmAutofit/>
          </a:bodyPr>
          <a:lstStyle>
            <a:lvl1pPr>
              <a:lnSpc>
                <a:spcPct val="100000"/>
              </a:lnSpc>
              <a:defRPr sz="1800" b="1">
                <a:solidFill>
                  <a:schemeClr val="tx1"/>
                </a:solidFill>
              </a:defRPr>
            </a:lvl1pPr>
            <a:lvl2pPr marL="171450" indent="-171450">
              <a:lnSpc>
                <a:spcPct val="100000"/>
              </a:lnSpc>
              <a:defRPr sz="1800">
                <a:solidFill>
                  <a:schemeClr val="tx1"/>
                </a:solidFill>
              </a:defRPr>
            </a:lvl2pPr>
            <a:lvl3pPr marL="341313" indent="-171450">
              <a:lnSpc>
                <a:spcPct val="100000"/>
              </a:lnSpc>
              <a:defRPr sz="1800">
                <a:solidFill>
                  <a:schemeClr val="tx1"/>
                </a:solidFill>
              </a:defRPr>
            </a:lvl3pPr>
            <a:lvl4pPr marL="512763" indent="-171450">
              <a:lnSpc>
                <a:spcPct val="100000"/>
              </a:lnSpc>
              <a:buClr>
                <a:schemeClr val="accent1"/>
              </a:buClr>
              <a:buFont typeface="Wingdings" panose="05000000000000000000" pitchFamily="2" charset="2"/>
              <a:buChar char="§"/>
              <a:defRPr sz="1800">
                <a:solidFill>
                  <a:schemeClr val="tx1"/>
                </a:solidFill>
              </a:defRPr>
            </a:lvl4pPr>
            <a:lvl5pPr>
              <a:defRPr sz="1700"/>
            </a:lvl5pPr>
          </a:lstStyle>
          <a:p>
            <a:pPr lvl="0"/>
            <a:r>
              <a:rPr lang="en-US" dirty="0"/>
              <a:t>Subhead if necessary</a:t>
            </a:r>
          </a:p>
          <a:p>
            <a:pPr marL="171450" lvl="1"/>
            <a:r>
              <a:rPr lang="en-US" dirty="0"/>
              <a:t>First bullet</a:t>
            </a:r>
          </a:p>
          <a:p>
            <a:pPr marL="341313" lvl="2"/>
            <a:r>
              <a:rPr lang="en-US" dirty="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dirty="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dirty="0"/>
              <a:t>Fourth bullet</a:t>
            </a:r>
          </a:p>
        </p:txBody>
      </p:sp>
      <p:sp>
        <p:nvSpPr>
          <p:cNvPr id="6" name="Slide Number Placeholder 5">
            <a:extLst>
              <a:ext uri="{FF2B5EF4-FFF2-40B4-BE49-F238E27FC236}">
                <a16:creationId xmlns:a16="http://schemas.microsoft.com/office/drawing/2014/main" id="{3F1B4B84-CBFF-4DDA-9D19-E8730EA0D230}"/>
              </a:ext>
            </a:extLst>
          </p:cNvPr>
          <p:cNvSpPr>
            <a:spLocks noGrp="1"/>
          </p:cNvSpPr>
          <p:nvPr>
            <p:ph type="sldNum" sz="quarter" idx="12"/>
          </p:nvPr>
        </p:nvSpPr>
        <p:spPr>
          <a:xfrm>
            <a:off x="10954631" y="6387133"/>
            <a:ext cx="274320" cy="314298"/>
          </a:xfrm>
        </p:spPr>
        <p:txBody>
          <a:bodyPr/>
          <a:lstStyle>
            <a:lvl1pPr>
              <a:defRPr>
                <a:solidFill>
                  <a:schemeClr val="tx1"/>
                </a:solidFill>
              </a:defRPr>
            </a:lvl1pPr>
          </a:lstStyle>
          <a:p>
            <a:fld id="{89EC47FE-8A01-4867-B742-54144C5B6A63}" type="slidenum">
              <a:rPr lang="en-US" smtClean="0"/>
              <a:pPr/>
              <a:t>‹#›</a:t>
            </a:fld>
            <a:endParaRPr lang="en-US" dirty="0"/>
          </a:p>
        </p:txBody>
      </p:sp>
      <p:sp>
        <p:nvSpPr>
          <p:cNvPr id="5" name="Footer Placeholder 3">
            <a:extLst>
              <a:ext uri="{FF2B5EF4-FFF2-40B4-BE49-F238E27FC236}">
                <a16:creationId xmlns:a16="http://schemas.microsoft.com/office/drawing/2014/main" id="{40E4DABB-1C4D-4079-837B-0D99D089FDF5}"/>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tx1"/>
                </a:solidFill>
              </a:defRPr>
            </a:lvl1pPr>
          </a:lstStyle>
          <a:p>
            <a:endParaRPr lang="en-GB" dirty="0"/>
          </a:p>
        </p:txBody>
      </p:sp>
      <p:pic>
        <p:nvPicPr>
          <p:cNvPr id="4" name="Picture 3">
            <a:extLst>
              <a:ext uri="{FF2B5EF4-FFF2-40B4-BE49-F238E27FC236}">
                <a16:creationId xmlns:a16="http://schemas.microsoft.com/office/drawing/2014/main" id="{757B8EED-BD92-B6BB-5EC2-14D74928B6EB}"/>
              </a:ext>
            </a:extLst>
          </p:cNvPr>
          <p:cNvPicPr>
            <a:picLocks noChangeAspect="1"/>
          </p:cNvPicPr>
          <p:nvPr userDrawn="1"/>
        </p:nvPicPr>
        <p:blipFill>
          <a:blip r:embed="rId2"/>
          <a:stretch>
            <a:fillRect/>
          </a:stretch>
        </p:blipFill>
        <p:spPr>
          <a:xfrm>
            <a:off x="11354238" y="6008453"/>
            <a:ext cx="707280" cy="707280"/>
          </a:xfrm>
          <a:prstGeom prst="rect">
            <a:avLst/>
          </a:prstGeom>
        </p:spPr>
      </p:pic>
    </p:spTree>
    <p:extLst>
      <p:ext uri="{BB962C8B-B14F-4D97-AF65-F5344CB8AC3E}">
        <p14:creationId xmlns:p14="http://schemas.microsoft.com/office/powerpoint/2010/main" val="4717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7CCA42F-A592-4752-8F6E-678EF2EAEDE6}"/>
              </a:ext>
            </a:extLst>
          </p:cNvPr>
          <p:cNvSpPr/>
          <p:nvPr userDrawn="1"/>
        </p:nvSpPr>
        <p:spPr>
          <a:xfrm rot="10800000">
            <a:off x="-817" y="8623"/>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alpha val="50196"/>
            </a:srgbClr>
          </a:solidFill>
          <a:ln w="17143" cap="flat">
            <a:noFill/>
            <a:prstDash val="solid"/>
            <a:miter/>
          </a:ln>
        </p:spPr>
        <p:txBody>
          <a:bodyPr rtlCol="0" anchor="ctr"/>
          <a:lstStyle/>
          <a:p>
            <a:pPr>
              <a:lnSpc>
                <a:spcPct val="95000"/>
              </a:lnSpc>
              <a:spcAft>
                <a:spcPts val="375"/>
              </a:spcAft>
            </a:pPr>
            <a:endParaRPr lang="en-US" sz="262" dirty="0"/>
          </a:p>
        </p:txBody>
      </p:sp>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dirty="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rgbClr val="003479">
                <a:alpha val="20000"/>
              </a:srgbClr>
            </a:solidFill>
            <a:ln w="17143" cap="flat">
              <a:noFill/>
              <a:prstDash val="solid"/>
              <a:miter/>
            </a:ln>
          </p:spPr>
          <p:txBody>
            <a:bodyPr rtlCol="0" anchor="ctr"/>
            <a:lstStyle/>
            <a:p>
              <a:pPr>
                <a:lnSpc>
                  <a:spcPct val="95000"/>
                </a:lnSpc>
                <a:spcAft>
                  <a:spcPts val="375"/>
                </a:spcAft>
              </a:pPr>
              <a:endParaRPr lang="en-US" sz="262" dirty="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rgbClr val="00A0DF"/>
            </a:solidFill>
            <a:ln w="17143" cap="flat">
              <a:noFill/>
              <a:prstDash val="solid"/>
              <a:miter/>
            </a:ln>
          </p:spPr>
          <p:txBody>
            <a:bodyPr rtlCol="0" anchor="ctr"/>
            <a:lstStyle/>
            <a:p>
              <a:pPr>
                <a:lnSpc>
                  <a:spcPct val="95000"/>
                </a:lnSpc>
                <a:spcAft>
                  <a:spcPts val="375"/>
                </a:spcAft>
              </a:pPr>
              <a:endParaRPr lang="en-US" sz="200" dirty="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rmAutofit/>
          </a:bodyPr>
          <a:lstStyle>
            <a:lvl1pPr>
              <a:defRPr sz="3600"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rmAutofit/>
          </a:bodyPr>
          <a:lstStyle>
            <a:lvl1pPr marL="0" indent="0">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smtClean="0"/>
              <a:pPr/>
              <a:t>‹#›</a:t>
            </a:fld>
            <a:endParaRPr lang="en-US" dirty="0"/>
          </a:p>
        </p:txBody>
      </p:sp>
      <p:sp>
        <p:nvSpPr>
          <p:cNvPr id="12" name="Freeform 1432">
            <a:extLst>
              <a:ext uri="{FF2B5EF4-FFF2-40B4-BE49-F238E27FC236}">
                <a16:creationId xmlns:a16="http://schemas.microsoft.com/office/drawing/2014/main" id="{7935BD9D-2555-4F68-88F3-0708A47A3FAF}"/>
              </a:ext>
            </a:extLst>
          </p:cNvPr>
          <p:cNvSpPr/>
          <p:nvPr userDrawn="1"/>
        </p:nvSpPr>
        <p:spPr>
          <a:xfrm flipV="1">
            <a:off x="3513324" y="4270443"/>
            <a:ext cx="685800" cy="0"/>
          </a:xfrm>
          <a:custGeom>
            <a:avLst/>
            <a:gdLst>
              <a:gd name="connsiteX0" fmla="*/ 0 w 347038"/>
              <a:gd name="connsiteY0" fmla="*/ 0 h 17155"/>
              <a:gd name="connsiteX1" fmla="*/ 347038 w 347038"/>
              <a:gd name="connsiteY1" fmla="*/ 0 h 17155"/>
            </a:gdLst>
            <a:ahLst/>
            <a:cxnLst>
              <a:cxn ang="0">
                <a:pos x="connsiteX0" y="connsiteY0"/>
              </a:cxn>
              <a:cxn ang="0">
                <a:pos x="connsiteX1" y="connsiteY1"/>
              </a:cxn>
            </a:cxnLst>
            <a:rect l="l" t="t" r="r" b="b"/>
            <a:pathLst>
              <a:path w="347038" h="17155">
                <a:moveTo>
                  <a:pt x="0" y="0"/>
                </a:moveTo>
                <a:lnTo>
                  <a:pt x="347038" y="0"/>
                </a:lnTo>
              </a:path>
            </a:pathLst>
          </a:custGeom>
          <a:ln w="38100" cap="flat">
            <a:solidFill>
              <a:schemeClr val="bg1"/>
            </a:solidFill>
            <a:prstDash val="solid"/>
            <a:miter/>
          </a:ln>
        </p:spPr>
        <p:txBody>
          <a:bodyPr rtlCol="0" anchor="ctr"/>
          <a:lstStyle/>
          <a:p>
            <a:pPr>
              <a:lnSpc>
                <a:spcPct val="95000"/>
              </a:lnSpc>
              <a:spcAft>
                <a:spcPts val="800"/>
              </a:spcAft>
            </a:pPr>
            <a:endParaRPr lang="en-US" sz="385" dirty="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a:p>
            <a:pPr algn="ctr"/>
            <a:r>
              <a:rPr lang="en-GB" sz="600" spc="-20" baseline="0" dirty="0">
                <a:solidFill>
                  <a:schemeClr val="tx1"/>
                </a:solidFill>
              </a:rPr>
              <a:t>0.75” x 0.75“</a:t>
            </a:r>
          </a:p>
        </p:txBody>
      </p:sp>
      <p:pic>
        <p:nvPicPr>
          <p:cNvPr id="5" name="Picture 4">
            <a:extLst>
              <a:ext uri="{FF2B5EF4-FFF2-40B4-BE49-F238E27FC236}">
                <a16:creationId xmlns:a16="http://schemas.microsoft.com/office/drawing/2014/main" id="{9142E313-4096-2FFF-EC7B-1A31A8E403B9}"/>
              </a:ext>
            </a:extLst>
          </p:cNvPr>
          <p:cNvPicPr>
            <a:picLocks noChangeAspect="1"/>
          </p:cNvPicPr>
          <p:nvPr userDrawn="1"/>
        </p:nvPicPr>
        <p:blipFill>
          <a:blip r:embed="rId2"/>
          <a:stretch>
            <a:fillRect/>
          </a:stretch>
        </p:blipFill>
        <p:spPr>
          <a:xfrm>
            <a:off x="11329240" y="5997746"/>
            <a:ext cx="707197" cy="707197"/>
          </a:xfrm>
          <a:prstGeom prst="rect">
            <a:avLst/>
          </a:prstGeom>
        </p:spPr>
      </p:pic>
    </p:spTree>
    <p:extLst>
      <p:ext uri="{BB962C8B-B14F-4D97-AF65-F5344CB8AC3E}">
        <p14:creationId xmlns:p14="http://schemas.microsoft.com/office/powerpoint/2010/main" val="1657807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lstStyle>
            <a:lvl1pPr>
              <a:defRPr baseline="0"/>
            </a:lvl1pPr>
          </a:lstStyle>
          <a:p>
            <a:r>
              <a:rPr lang="en-US" dirty="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p>
            <a:fld id="{89EC47FE-8A01-4867-B742-54144C5B6A63}" type="slidenum">
              <a:rPr lang="en-US" smtClean="0"/>
              <a:t>‹#›</a:t>
            </a:fld>
            <a:endParaRPr lang="en-US" dirty="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rmAutofit/>
          </a:bodyPr>
          <a:lstStyle>
            <a:lvl1pPr>
              <a:lnSpc>
                <a:spcPct val="100000"/>
              </a:lnSpc>
              <a:defRPr sz="1800" b="1">
                <a:solidFill>
                  <a:schemeClr val="tx1"/>
                </a:solidFill>
              </a:defRPr>
            </a:lvl1pPr>
            <a:lvl2pPr marL="171450" indent="-171450">
              <a:lnSpc>
                <a:spcPct val="100000"/>
              </a:lnSpc>
              <a:defRPr sz="1800">
                <a:solidFill>
                  <a:schemeClr val="tx1"/>
                </a:solidFill>
              </a:defRPr>
            </a:lvl2pPr>
            <a:lvl3pPr marL="341313" indent="-171450">
              <a:lnSpc>
                <a:spcPct val="100000"/>
              </a:lnSpc>
              <a:defRPr sz="1800">
                <a:solidFill>
                  <a:schemeClr val="tx1"/>
                </a:solidFill>
              </a:defRPr>
            </a:lvl3pPr>
            <a:lvl4pPr marL="512763" indent="-171450">
              <a:lnSpc>
                <a:spcPct val="100000"/>
              </a:lnSpc>
              <a:buClr>
                <a:schemeClr val="accent1"/>
              </a:buClr>
              <a:buFont typeface="Wingdings" panose="05000000000000000000" pitchFamily="2" charset="2"/>
              <a:buChar char="§"/>
              <a:defRPr sz="1800">
                <a:solidFill>
                  <a:schemeClr val="tx1"/>
                </a:solidFill>
              </a:defRPr>
            </a:lvl4pPr>
            <a:lvl5pPr marL="719138" indent="-179388">
              <a:lnSpc>
                <a:spcPct val="100000"/>
              </a:lnSpc>
              <a:buClr>
                <a:schemeClr val="accent1"/>
              </a:buClr>
              <a:buSzPct val="100000"/>
              <a:buFontTx/>
              <a:buChar char="◦"/>
              <a:defRPr sz="1800">
                <a:solidFill>
                  <a:schemeClr val="tx1"/>
                </a:solidFill>
              </a:defRPr>
            </a:lvl5pPr>
          </a:lstStyle>
          <a:p>
            <a:pPr lvl="0"/>
            <a:r>
              <a:rPr lang="en-US" dirty="0"/>
              <a:t>Subhead if necessary</a:t>
            </a:r>
          </a:p>
          <a:p>
            <a:pPr lvl="1"/>
            <a:r>
              <a:rPr lang="en-US" dirty="0"/>
              <a:t>First bullet</a:t>
            </a:r>
          </a:p>
          <a:p>
            <a:pPr lvl="2"/>
            <a:r>
              <a:rPr lang="en-US" dirty="0"/>
              <a:t>Second bullet</a:t>
            </a:r>
          </a:p>
          <a:p>
            <a:pPr lvl="3"/>
            <a:r>
              <a:rPr lang="en-US" dirty="0"/>
              <a:t>Third bullet</a:t>
            </a:r>
          </a:p>
          <a:p>
            <a:pPr lvl="4"/>
            <a:r>
              <a:rPr lang="en-US" dirty="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rmAutofit/>
          </a:bodyPr>
          <a:lstStyle>
            <a:lvl1pPr>
              <a:lnSpc>
                <a:spcPct val="100000"/>
              </a:lnSpc>
              <a:defRPr sz="1800" b="1">
                <a:solidFill>
                  <a:schemeClr val="tx1"/>
                </a:solidFill>
              </a:defRPr>
            </a:lvl1pPr>
            <a:lvl2pPr marL="171450" indent="-171450">
              <a:lnSpc>
                <a:spcPct val="100000"/>
              </a:lnSpc>
              <a:defRPr sz="1800">
                <a:solidFill>
                  <a:schemeClr val="tx1"/>
                </a:solidFill>
              </a:defRPr>
            </a:lvl2pPr>
            <a:lvl3pPr marL="341313" indent="-171450">
              <a:lnSpc>
                <a:spcPct val="100000"/>
              </a:lnSpc>
              <a:defRPr sz="1800">
                <a:solidFill>
                  <a:schemeClr val="tx1"/>
                </a:solidFill>
              </a:defRPr>
            </a:lvl3pPr>
            <a:lvl4pPr marL="512763" indent="-171450">
              <a:lnSpc>
                <a:spcPct val="100000"/>
              </a:lnSpc>
              <a:buClr>
                <a:schemeClr val="accent1"/>
              </a:buClr>
              <a:buFont typeface="Wingdings" panose="05000000000000000000" pitchFamily="2" charset="2"/>
              <a:buChar char="§"/>
              <a:defRPr sz="1800">
                <a:solidFill>
                  <a:schemeClr val="tx1"/>
                </a:solidFill>
              </a:defRPr>
            </a:lvl4pPr>
            <a:lvl5pPr marL="719138" indent="-179388">
              <a:lnSpc>
                <a:spcPct val="100000"/>
              </a:lnSpc>
              <a:buClr>
                <a:schemeClr val="accent1"/>
              </a:buClr>
              <a:buSzPct val="80000"/>
              <a:buFont typeface="Courier New" panose="02070309020205020404" pitchFamily="49" charset="0"/>
              <a:buChar char="o"/>
              <a:defRPr lang="en-US" sz="1800" kern="1200" dirty="0">
                <a:solidFill>
                  <a:schemeClr val="tx1"/>
                </a:solidFill>
                <a:latin typeface="+mn-lt"/>
                <a:ea typeface="+mn-ea"/>
                <a:cs typeface="+mn-cs"/>
              </a:defRPr>
            </a:lvl5pPr>
          </a:lstStyle>
          <a:p>
            <a:pPr lvl="0"/>
            <a:r>
              <a:rPr lang="en-US" dirty="0"/>
              <a:t>Subhead if necessary</a:t>
            </a:r>
          </a:p>
          <a:p>
            <a:pPr lvl="1"/>
            <a:r>
              <a:rPr lang="en-US" dirty="0"/>
              <a:t>First bullet</a:t>
            </a:r>
          </a:p>
          <a:p>
            <a:pPr lvl="2"/>
            <a:r>
              <a:rPr lang="en-US" dirty="0"/>
              <a:t>Second bullet</a:t>
            </a:r>
          </a:p>
          <a:p>
            <a:pPr lvl="3"/>
            <a:r>
              <a:rPr lang="en-US" dirty="0"/>
              <a:t>Third bullet</a:t>
            </a:r>
          </a:p>
          <a:p>
            <a:pPr marL="719138" lvl="4" indent="-179388" algn="l" defTabSz="914396" rtl="0" eaLnBrk="1" latinLnBrk="0" hangingPunct="1">
              <a:lnSpc>
                <a:spcPts val="2100"/>
              </a:lnSpc>
              <a:spcBef>
                <a:spcPts val="600"/>
              </a:spcBef>
              <a:buClr>
                <a:schemeClr val="tx1"/>
              </a:buClr>
              <a:buSzPct val="100000"/>
              <a:buFontTx/>
              <a:buChar char="◦"/>
            </a:pPr>
            <a:r>
              <a:rPr lang="en-US" dirty="0"/>
              <a:t>Fourth bullet</a:t>
            </a:r>
          </a:p>
        </p:txBody>
      </p:sp>
      <p:sp>
        <p:nvSpPr>
          <p:cNvPr id="6" name="Footer Placeholder 3">
            <a:extLst>
              <a:ext uri="{FF2B5EF4-FFF2-40B4-BE49-F238E27FC236}">
                <a16:creationId xmlns:a16="http://schemas.microsoft.com/office/drawing/2014/main" id="{D2BAFFAD-E13A-49BD-98EC-EB65D8E510D2}"/>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tx1"/>
                </a:solidFill>
              </a:defRPr>
            </a:lvl1pPr>
          </a:lstStyle>
          <a:p>
            <a:endParaRPr lang="en-GB" dirty="0"/>
          </a:p>
        </p:txBody>
      </p:sp>
      <p:pic>
        <p:nvPicPr>
          <p:cNvPr id="3" name="Picture 2">
            <a:extLst>
              <a:ext uri="{FF2B5EF4-FFF2-40B4-BE49-F238E27FC236}">
                <a16:creationId xmlns:a16="http://schemas.microsoft.com/office/drawing/2014/main" id="{18AE2F38-EAE8-D4C2-C241-57276CDE3C3D}"/>
              </a:ext>
            </a:extLst>
          </p:cNvPr>
          <p:cNvPicPr>
            <a:picLocks noChangeAspect="1"/>
          </p:cNvPicPr>
          <p:nvPr userDrawn="1"/>
        </p:nvPicPr>
        <p:blipFill>
          <a:blip r:embed="rId2"/>
          <a:stretch>
            <a:fillRect/>
          </a:stretch>
        </p:blipFill>
        <p:spPr>
          <a:xfrm>
            <a:off x="11354238" y="6024908"/>
            <a:ext cx="707197" cy="707197"/>
          </a:xfrm>
          <a:prstGeom prst="rect">
            <a:avLst/>
          </a:prstGeom>
        </p:spPr>
      </p:pic>
    </p:spTree>
    <p:extLst>
      <p:ext uri="{BB962C8B-B14F-4D97-AF65-F5344CB8AC3E}">
        <p14:creationId xmlns:p14="http://schemas.microsoft.com/office/powerpoint/2010/main" val="2621720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rmAutofit/>
          </a:bodyPr>
          <a:lstStyle>
            <a:lvl1pPr marL="0" indent="0">
              <a:lnSpc>
                <a:spcPct val="100000"/>
              </a:lnSpc>
              <a:spcBef>
                <a:spcPts val="0"/>
              </a:spcBef>
              <a:buNone/>
              <a:defRPr sz="20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rmAutofit/>
          </a:bodyPr>
          <a:lstStyle>
            <a:lvl1pPr marL="0" indent="0">
              <a:lnSpc>
                <a:spcPct val="100000"/>
              </a:lnSpc>
              <a:spcBef>
                <a:spcPts val="0"/>
              </a:spcBef>
              <a:buNone/>
              <a:defRPr sz="20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p>
            <a:fld id="{89EC47FE-8A01-4867-B742-54144C5B6A63}" type="slidenum">
              <a:rPr lang="en-US" smtClean="0"/>
              <a:t>‹#›</a:t>
            </a:fld>
            <a:endParaRPr lang="en-US" dirty="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hasCustomPrompt="1"/>
          </p:nvPr>
        </p:nvSpPr>
        <p:spPr>
          <a:xfrm>
            <a:off x="356616" y="2412459"/>
            <a:ext cx="5544000" cy="3566160"/>
          </a:xfrm>
        </p:spPr>
        <p:txBody>
          <a:bodyPr>
            <a:normAutofit/>
          </a:bodyPr>
          <a:lstStyle>
            <a:lvl1pPr>
              <a:lnSpc>
                <a:spcPct val="100000"/>
              </a:lnSpc>
              <a:defRPr sz="1800" b="0">
                <a:solidFill>
                  <a:schemeClr val="tx1"/>
                </a:solidFill>
              </a:defRPr>
            </a:lvl1pPr>
            <a:lvl2pPr marL="171450" indent="-171450" algn="l" defTabSz="914396" rtl="0" eaLnBrk="1" latinLnBrk="0" hangingPunct="1">
              <a:lnSpc>
                <a:spcPct val="100000"/>
              </a:lnSpc>
              <a:spcBef>
                <a:spcPts val="600"/>
              </a:spcBef>
              <a:buClr>
                <a:schemeClr val="tx1"/>
              </a:buClr>
              <a:defRPr lang="en-US" sz="1800" kern="1200" dirty="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tx1"/>
              </a:buClr>
              <a:defRPr lang="en-US" sz="1800" kern="1200" dirty="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tx1"/>
                </a:solidFill>
                <a:latin typeface="+mn-lt"/>
                <a:ea typeface="+mn-ea"/>
                <a:cs typeface="+mn-cs"/>
              </a:defRPr>
            </a:lvl4pPr>
            <a:lvl5pPr marL="719138" indent="-179388" algn="l" defTabSz="914396" rtl="0" eaLnBrk="1" latinLnBrk="0" hangingPunct="1">
              <a:lnSpc>
                <a:spcPct val="100000"/>
              </a:lnSpc>
              <a:spcBef>
                <a:spcPts val="600"/>
              </a:spcBef>
              <a:buClr>
                <a:schemeClr val="accent1"/>
              </a:buClr>
              <a:buFont typeface="Courier New" panose="02070309020205020404" pitchFamily="49" charset="0"/>
              <a:buChar char="o"/>
              <a:defRPr lang="en-US" sz="1800" kern="1200" dirty="0">
                <a:solidFill>
                  <a:schemeClr val="tx1"/>
                </a:solidFill>
                <a:latin typeface="+mn-lt"/>
                <a:ea typeface="+mn-ea"/>
                <a:cs typeface="+mn-cs"/>
              </a:defRPr>
            </a:lvl5pPr>
          </a:lstStyle>
          <a:p>
            <a:pPr lvl="0"/>
            <a:r>
              <a:rPr lang="en-US" dirty="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dirty="0"/>
              <a:t>First bullet</a:t>
            </a:r>
          </a:p>
          <a:p>
            <a:pPr lvl="2"/>
            <a:r>
              <a:rPr lang="en-US" dirty="0"/>
              <a:t>Second bullet</a:t>
            </a:r>
          </a:p>
          <a:p>
            <a:pPr lvl="3"/>
            <a:r>
              <a:rPr lang="en-US" dirty="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dirty="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hasCustomPrompt="1"/>
          </p:nvPr>
        </p:nvSpPr>
        <p:spPr>
          <a:xfrm>
            <a:off x="6291628" y="2412459"/>
            <a:ext cx="5544000" cy="3566160"/>
          </a:xfrm>
        </p:spPr>
        <p:txBody>
          <a:bodyPr>
            <a:normAutofit/>
          </a:bodyPr>
          <a:lstStyle>
            <a:lvl1pPr>
              <a:lnSpc>
                <a:spcPct val="100000"/>
              </a:lnSpc>
              <a:defRPr sz="1800" b="0">
                <a:solidFill>
                  <a:schemeClr val="tx1"/>
                </a:solidFill>
              </a:defRPr>
            </a:lvl1pPr>
            <a:lvl2pPr marL="171450" indent="-171450">
              <a:lnSpc>
                <a:spcPct val="100000"/>
              </a:lnSpc>
              <a:defRPr sz="1800">
                <a:solidFill>
                  <a:schemeClr val="tx1"/>
                </a:solidFill>
              </a:defRPr>
            </a:lvl2pPr>
            <a:lvl3pPr marL="341313" indent="-171450">
              <a:lnSpc>
                <a:spcPct val="100000"/>
              </a:lnSpc>
              <a:defRPr sz="1800">
                <a:solidFill>
                  <a:schemeClr val="tx1"/>
                </a:solidFill>
              </a:defRPr>
            </a:lvl3pPr>
            <a:lvl4pPr marL="627063" indent="-285750">
              <a:lnSpc>
                <a:spcPct val="100000"/>
              </a:lnSpc>
              <a:buClr>
                <a:schemeClr val="accent1"/>
              </a:buClr>
              <a:buFont typeface="Arial" panose="020B0604020202020204" pitchFamily="34" charset="0"/>
              <a:buChar char="•"/>
              <a:defRPr lang="en-US" sz="1800" kern="1200" dirty="0">
                <a:solidFill>
                  <a:schemeClr val="tx1"/>
                </a:solidFill>
                <a:latin typeface="+mn-lt"/>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tx1"/>
                </a:solidFill>
                <a:latin typeface="+mn-lt"/>
                <a:ea typeface="+mn-ea"/>
                <a:cs typeface="+mn-cs"/>
              </a:defRPr>
            </a:lvl5pPr>
          </a:lstStyle>
          <a:p>
            <a:pPr lvl="0"/>
            <a:r>
              <a:rPr lang="en-US" dirty="0"/>
              <a:t>Click to edit Master text styles</a:t>
            </a:r>
          </a:p>
          <a:p>
            <a:pPr lvl="1"/>
            <a:r>
              <a:rPr lang="en-US" dirty="0"/>
              <a:t>First bullet</a:t>
            </a:r>
          </a:p>
          <a:p>
            <a:pPr lvl="2"/>
            <a:r>
              <a:rPr lang="en-US" dirty="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dirty="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dirty="0"/>
              <a:t>Fourth bullet</a:t>
            </a:r>
          </a:p>
        </p:txBody>
      </p:sp>
      <p:sp>
        <p:nvSpPr>
          <p:cNvPr id="12" name="Footer Placeholder 3">
            <a:extLst>
              <a:ext uri="{FF2B5EF4-FFF2-40B4-BE49-F238E27FC236}">
                <a16:creationId xmlns:a16="http://schemas.microsoft.com/office/drawing/2014/main" id="{0228965D-C093-4A26-9BA8-8E4FD4AF0C6D}"/>
              </a:ext>
            </a:extLst>
          </p:cNvPr>
          <p:cNvSpPr>
            <a:spLocks noGrp="1"/>
          </p:cNvSpPr>
          <p:nvPr>
            <p:ph type="ftr" sz="quarter" idx="15"/>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tx1"/>
                </a:solidFill>
              </a:defRPr>
            </a:lvl1pPr>
          </a:lstStyle>
          <a:p>
            <a:endParaRPr lang="en-GB" dirty="0"/>
          </a:p>
        </p:txBody>
      </p:sp>
      <p:pic>
        <p:nvPicPr>
          <p:cNvPr id="2" name="Picture 1">
            <a:extLst>
              <a:ext uri="{FF2B5EF4-FFF2-40B4-BE49-F238E27FC236}">
                <a16:creationId xmlns:a16="http://schemas.microsoft.com/office/drawing/2014/main" id="{20AE74BC-5331-895B-C9D0-08CC65CB1314}"/>
              </a:ext>
            </a:extLst>
          </p:cNvPr>
          <p:cNvPicPr>
            <a:picLocks noChangeAspect="1"/>
          </p:cNvPicPr>
          <p:nvPr userDrawn="1"/>
        </p:nvPicPr>
        <p:blipFill>
          <a:blip r:embed="rId2"/>
          <a:stretch>
            <a:fillRect/>
          </a:stretch>
        </p:blipFill>
        <p:spPr>
          <a:xfrm>
            <a:off x="11354238" y="5987245"/>
            <a:ext cx="707197" cy="707197"/>
          </a:xfrm>
          <a:prstGeom prst="rect">
            <a:avLst/>
          </a:prstGeom>
        </p:spPr>
      </p:pic>
    </p:spTree>
    <p:extLst>
      <p:ext uri="{BB962C8B-B14F-4D97-AF65-F5344CB8AC3E}">
        <p14:creationId xmlns:p14="http://schemas.microsoft.com/office/powerpoint/2010/main" val="3250778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smtClean="0"/>
              <a:pPr/>
              <a:t>‹#›</a:t>
            </a:fld>
            <a:endParaRPr lang="en-US" dirty="0"/>
          </a:p>
        </p:txBody>
      </p:sp>
      <p:sp>
        <p:nvSpPr>
          <p:cNvPr id="4" name="Footer Placeholder 3">
            <a:extLst>
              <a:ext uri="{FF2B5EF4-FFF2-40B4-BE49-F238E27FC236}">
                <a16:creationId xmlns:a16="http://schemas.microsoft.com/office/drawing/2014/main" id="{03850542-9129-418C-9E22-AB14812C1A75}"/>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tx1"/>
                </a:solidFill>
              </a:defRPr>
            </a:lvl1pPr>
          </a:lstStyle>
          <a:p>
            <a:endParaRPr lang="en-GB" dirty="0"/>
          </a:p>
        </p:txBody>
      </p:sp>
      <p:pic>
        <p:nvPicPr>
          <p:cNvPr id="3" name="Picture 2">
            <a:extLst>
              <a:ext uri="{FF2B5EF4-FFF2-40B4-BE49-F238E27FC236}">
                <a16:creationId xmlns:a16="http://schemas.microsoft.com/office/drawing/2014/main" id="{3BD0C01B-B9D5-BBC0-933B-64AD70021B50}"/>
              </a:ext>
            </a:extLst>
          </p:cNvPr>
          <p:cNvPicPr>
            <a:picLocks noChangeAspect="1"/>
          </p:cNvPicPr>
          <p:nvPr userDrawn="1"/>
        </p:nvPicPr>
        <p:blipFill>
          <a:blip r:embed="rId2"/>
          <a:stretch>
            <a:fillRect/>
          </a:stretch>
        </p:blipFill>
        <p:spPr>
          <a:xfrm>
            <a:off x="11354238" y="5994234"/>
            <a:ext cx="707197" cy="707197"/>
          </a:xfrm>
          <a:prstGeom prst="rect">
            <a:avLst/>
          </a:prstGeom>
        </p:spPr>
      </p:pic>
    </p:spTree>
    <p:extLst>
      <p:ext uri="{BB962C8B-B14F-4D97-AF65-F5344CB8AC3E}">
        <p14:creationId xmlns:p14="http://schemas.microsoft.com/office/powerpoint/2010/main" val="3438940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dirty="0"/>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p>
            <a:endParaRPr lang="en-GB" dirty="0"/>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a:p>
            <a:pPr algn="ctr"/>
            <a:r>
              <a:rPr lang="en-GB" sz="600" spc="-20" baseline="0" dirty="0">
                <a:solidFill>
                  <a:schemeClr val="tx1"/>
                </a:solidFill>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smtClean="0"/>
              <a:pPr/>
              <a:t>‹#›</a:t>
            </a:fld>
            <a:endParaRPr lang="en-US" dirty="0"/>
          </a:p>
        </p:txBody>
      </p:sp>
      <p:pic>
        <p:nvPicPr>
          <p:cNvPr id="3" name="Picture 2">
            <a:extLst>
              <a:ext uri="{FF2B5EF4-FFF2-40B4-BE49-F238E27FC236}">
                <a16:creationId xmlns:a16="http://schemas.microsoft.com/office/drawing/2014/main" id="{5DB3E108-D18B-37C3-113A-396C575C765A}"/>
              </a:ext>
            </a:extLst>
          </p:cNvPr>
          <p:cNvPicPr>
            <a:picLocks noChangeAspect="1"/>
          </p:cNvPicPr>
          <p:nvPr userDrawn="1"/>
        </p:nvPicPr>
        <p:blipFill>
          <a:blip r:embed="rId2"/>
          <a:stretch>
            <a:fillRect/>
          </a:stretch>
        </p:blipFill>
        <p:spPr>
          <a:xfrm>
            <a:off x="11329240" y="6015789"/>
            <a:ext cx="707197" cy="707197"/>
          </a:xfrm>
          <a:prstGeom prst="rect">
            <a:avLst/>
          </a:prstGeom>
        </p:spPr>
      </p:pic>
    </p:spTree>
    <p:extLst>
      <p:ext uri="{BB962C8B-B14F-4D97-AF65-F5344CB8AC3E}">
        <p14:creationId xmlns:p14="http://schemas.microsoft.com/office/powerpoint/2010/main" val="2943543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0" y="1"/>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dirty="0"/>
          </a:p>
        </p:txBody>
      </p:sp>
      <p:sp>
        <p:nvSpPr>
          <p:cNvPr id="6" name="Rectangle 5">
            <a:extLst>
              <a:ext uri="{FF2B5EF4-FFF2-40B4-BE49-F238E27FC236}">
                <a16:creationId xmlns:a16="http://schemas.microsoft.com/office/drawing/2014/main" id="{0F5A858C-AA6E-244F-2B6D-1B3C5E4909D0}"/>
              </a:ext>
            </a:extLst>
          </p:cNvPr>
          <p:cNvSpPr>
            <a:spLocks noChangeAspect="1"/>
          </p:cNvSpPr>
          <p:nvPr userDrawn="1"/>
        </p:nvSpPr>
        <p:spPr>
          <a:xfrm>
            <a:off x="3810000" y="1143000"/>
            <a:ext cx="457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spc="-20" baseline="0" dirty="0">
                <a:solidFill>
                  <a:schemeClr val="tx1"/>
                </a:solidFill>
              </a:rPr>
              <a:t>Add QR </a:t>
            </a:r>
            <a:br>
              <a:rPr lang="en-GB" sz="1200" spc="-20" baseline="0" dirty="0">
                <a:solidFill>
                  <a:schemeClr val="tx1"/>
                </a:solidFill>
              </a:rPr>
            </a:br>
            <a:r>
              <a:rPr lang="en-GB" sz="1200" spc="-20" baseline="0" dirty="0">
                <a:solidFill>
                  <a:schemeClr val="tx1"/>
                </a:solidFill>
              </a:rPr>
              <a:t>code here on </a:t>
            </a:r>
            <a:br>
              <a:rPr lang="en-GB" sz="1200" spc="-20" baseline="0" dirty="0">
                <a:solidFill>
                  <a:schemeClr val="tx1"/>
                </a:solidFill>
              </a:rPr>
            </a:br>
            <a:r>
              <a:rPr lang="en-GB" sz="1200" spc="-20" baseline="0" dirty="0">
                <a:solidFill>
                  <a:schemeClr val="tx1"/>
                </a:solidFill>
              </a:rPr>
              <a:t>slide master</a:t>
            </a:r>
          </a:p>
        </p:txBody>
      </p:sp>
      <p:sp>
        <p:nvSpPr>
          <p:cNvPr id="7" name="Rectangle 6">
            <a:extLst>
              <a:ext uri="{FF2B5EF4-FFF2-40B4-BE49-F238E27FC236}">
                <a16:creationId xmlns:a16="http://schemas.microsoft.com/office/drawing/2014/main" id="{C021C271-0123-7D38-2DFB-B3133FB9FDA4}"/>
              </a:ext>
            </a:extLst>
          </p:cNvPr>
          <p:cNvSpPr/>
          <p:nvPr userDrawn="1"/>
        </p:nvSpPr>
        <p:spPr>
          <a:xfrm>
            <a:off x="883920" y="1143000"/>
            <a:ext cx="2560320" cy="907941"/>
          </a:xfrm>
          <a:prstGeom prst="rect">
            <a:avLst/>
          </a:prstGeom>
        </p:spPr>
        <p:txBody>
          <a:bodyPr wrap="square" lIns="0" tIns="0" rIns="0" bIns="0" anchor="b" anchorCtr="0">
            <a:spAutoFit/>
          </a:bodyPr>
          <a:lstStyle/>
          <a:p>
            <a:pPr algn="r" defTabSz="139812">
              <a:lnSpc>
                <a:spcPct val="100000"/>
              </a:lnSpc>
              <a:spcAft>
                <a:spcPts val="600"/>
              </a:spcAft>
            </a:pPr>
            <a:r>
              <a:rPr lang="en-GB" sz="900" kern="1200" dirty="0" err="1">
                <a:solidFill>
                  <a:schemeClr val="bg1"/>
                </a:solidFill>
                <a:latin typeface="+mn-lt"/>
                <a:ea typeface="+mn-ea"/>
                <a:cs typeface="+mn-cs"/>
              </a:rPr>
              <a:t>www.congresshub.com</a:t>
            </a:r>
            <a:r>
              <a:rPr lang="en-GB" sz="900" kern="1200" dirty="0">
                <a:solidFill>
                  <a:schemeClr val="bg1"/>
                </a:solidFill>
                <a:latin typeface="+mn-lt"/>
                <a:ea typeface="+mn-ea"/>
                <a:cs typeface="+mn-cs"/>
              </a:rPr>
              <a:t>/Oncology/</a:t>
            </a:r>
            <a:br>
              <a:rPr lang="en-GB" sz="900" kern="1200" dirty="0">
                <a:solidFill>
                  <a:schemeClr val="bg1"/>
                </a:solidFill>
                <a:latin typeface="+mn-lt"/>
                <a:ea typeface="+mn-ea"/>
                <a:cs typeface="+mn-cs"/>
              </a:rPr>
            </a:br>
            <a:r>
              <a:rPr lang="en-GB" sz="900" kern="1200" dirty="0" err="1">
                <a:solidFill>
                  <a:schemeClr val="bg1"/>
                </a:solidFill>
                <a:latin typeface="+mn-lt"/>
                <a:ea typeface="+mn-ea"/>
                <a:cs typeface="+mn-cs"/>
              </a:rPr>
              <a:t>ESMO2023</a:t>
            </a:r>
            <a:r>
              <a:rPr lang="en-GB" sz="900" kern="1200" dirty="0">
                <a:solidFill>
                  <a:schemeClr val="bg1"/>
                </a:solidFill>
                <a:latin typeface="+mn-lt"/>
                <a:ea typeface="+mn-ea"/>
                <a:cs typeface="+mn-cs"/>
              </a:rPr>
              <a:t>/Erdafitinib/</a:t>
            </a:r>
            <a:r>
              <a:rPr lang="en-GB" sz="900" kern="1200" dirty="0" err="1">
                <a:solidFill>
                  <a:schemeClr val="bg1"/>
                </a:solidFill>
                <a:latin typeface="+mn-lt"/>
                <a:ea typeface="+mn-ea"/>
                <a:cs typeface="+mn-cs"/>
              </a:rPr>
              <a:t>Siefker</a:t>
            </a:r>
            <a:r>
              <a:rPr lang="en-GB" sz="900" kern="1200" dirty="0">
                <a:solidFill>
                  <a:schemeClr val="bg1"/>
                </a:solidFill>
                <a:latin typeface="+mn-lt"/>
                <a:ea typeface="+mn-ea"/>
                <a:cs typeface="+mn-cs"/>
              </a:rPr>
              <a:t>-Radtke</a:t>
            </a:r>
          </a:p>
          <a:p>
            <a:pPr algn="r" defTabSz="139812">
              <a:lnSpc>
                <a:spcPct val="100000"/>
              </a:lnSpc>
              <a:spcAft>
                <a:spcPts val="600"/>
              </a:spcAft>
            </a:pPr>
            <a:r>
              <a:rPr lang="en-US" sz="900" dirty="0">
                <a:solidFill>
                  <a:schemeClr val="bg1"/>
                </a:solidFill>
              </a:rPr>
              <a:t>Copies of this slide deck obtained through QR (Quick Response) codes are for personal use only and may not be reproduced without written permission of the authors.</a:t>
            </a:r>
          </a:p>
        </p:txBody>
      </p:sp>
      <p:pic>
        <p:nvPicPr>
          <p:cNvPr id="4" name="Picture 3" descr="A qr code on a white background&#10;&#10;Description automatically generated">
            <a:extLst>
              <a:ext uri="{FF2B5EF4-FFF2-40B4-BE49-F238E27FC236}">
                <a16:creationId xmlns:a16="http://schemas.microsoft.com/office/drawing/2014/main" id="{45E0156A-3F86-ADDA-3DA0-20C5C1A7748C}"/>
              </a:ext>
            </a:extLst>
          </p:cNvPr>
          <p:cNvPicPr>
            <a:picLocks noChangeAspect="1"/>
          </p:cNvPicPr>
          <p:nvPr userDrawn="1"/>
        </p:nvPicPr>
        <p:blipFill>
          <a:blip r:embed="rId2"/>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3957660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4299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372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156084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39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427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046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45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10700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31802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1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289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390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109333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45388310"/>
      </p:ext>
    </p:extLst>
  </p:cSld>
  <p:clrMapOvr>
    <a:masterClrMapping/>
  </p:clrMapOvr>
  <p:transition spd="slow" advClick="0"/>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81875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2287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282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13629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4/11/2024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292327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898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87900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70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238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9472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703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29458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0808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246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700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792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1434780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706050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64397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93559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321746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28498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13888"/>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4675420"/>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194169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373216"/>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259234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lnSpc>
                <a:spcPts val="2480"/>
              </a:lnSpc>
              <a:defRPr sz="2400"/>
            </a:lvl1pPr>
          </a:lstStyle>
          <a:p>
            <a:r>
              <a:rPr lang="en-US" noProof="0" dirty="0"/>
              <a:t>Click to edit Master title style</a:t>
            </a:r>
          </a:p>
        </p:txBody>
      </p:sp>
      <p:sp>
        <p:nvSpPr>
          <p:cNvPr id="3" name="Content Placeholder 2">
            <a:extLst>
              <a:ext uri="{FF2B5EF4-FFF2-40B4-BE49-F238E27FC236}">
                <a16:creationId xmlns:a16="http://schemas.microsoft.com/office/drawing/2014/main" id="{E0DF201C-625F-B4A1-687E-0634CE6B7AAA}"/>
              </a:ext>
            </a:extLst>
          </p:cNvPr>
          <p:cNvSpPr>
            <a:spLocks noGrp="1"/>
          </p:cNvSpPr>
          <p:nvPr>
            <p:ph idx="52" hasCustomPrompt="1"/>
          </p:nvPr>
        </p:nvSpPr>
        <p:spPr>
          <a:xfrm>
            <a:off x="2971800" y="3977624"/>
            <a:ext cx="8540496" cy="603504"/>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290314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9045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322"/>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7661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7256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80526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8462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399045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70322"/>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517661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2772560"/>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580526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299176" y="3384626"/>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36C4C65B-7703-712C-7E0D-574D5BC444A5}"/>
              </a:ext>
            </a:extLst>
          </p:cNvPr>
          <p:cNvSpPr>
            <a:spLocks noGrp="1"/>
          </p:cNvSpPr>
          <p:nvPr>
            <p:ph idx="80" hasCustomPrompt="1"/>
          </p:nvPr>
        </p:nvSpPr>
        <p:spPr>
          <a:xfrm>
            <a:off x="2971800" y="458272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7AAD9E4-A19F-8486-3A41-014D0AF70A3B}"/>
              </a:ext>
            </a:extLst>
          </p:cNvPr>
          <p:cNvSpPr>
            <a:spLocks noGrp="1"/>
          </p:cNvSpPr>
          <p:nvPr>
            <p:ph idx="81" hasCustomPrompt="1"/>
          </p:nvPr>
        </p:nvSpPr>
        <p:spPr>
          <a:xfrm>
            <a:off x="7299176" y="4582724"/>
            <a:ext cx="420432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31991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397790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776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5180415"/>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278627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576986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3369328"/>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54D55A-0DA9-31F9-DC09-DD8C8E11391B}"/>
              </a:ext>
            </a:extLst>
          </p:cNvPr>
          <p:cNvSpPr>
            <a:spLocks noGrp="1"/>
          </p:cNvSpPr>
          <p:nvPr>
            <p:ph idx="80" hasCustomPrompt="1"/>
          </p:nvPr>
        </p:nvSpPr>
        <p:spPr>
          <a:xfrm>
            <a:off x="2971800"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D62AF8EB-13E7-086C-F7E8-FE570DDCA5C9}"/>
              </a:ext>
            </a:extLst>
          </p:cNvPr>
          <p:cNvSpPr>
            <a:spLocks noGrp="1"/>
          </p:cNvSpPr>
          <p:nvPr>
            <p:ph idx="81" hasCustomPrompt="1"/>
          </p:nvPr>
        </p:nvSpPr>
        <p:spPr>
          <a:xfrm>
            <a:off x="5873080"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025D6194-95CB-C04E-0C23-964286908D52}"/>
              </a:ext>
            </a:extLst>
          </p:cNvPr>
          <p:cNvSpPr>
            <a:spLocks noGrp="1"/>
          </p:cNvSpPr>
          <p:nvPr>
            <p:ph idx="82" hasCustomPrompt="1"/>
          </p:nvPr>
        </p:nvSpPr>
        <p:spPr>
          <a:xfrm>
            <a:off x="8760296" y="4567357"/>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231346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772816"/>
            <a:ext cx="2743200"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3990904"/>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6859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5176616"/>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2779991"/>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5752680"/>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772816"/>
            <a:ext cx="2743200"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3391383"/>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0A9910AB-FF1F-A880-7F3C-364CDFD2C959}"/>
              </a:ext>
            </a:extLst>
          </p:cNvPr>
          <p:cNvSpPr>
            <a:spLocks noGrp="1"/>
          </p:cNvSpPr>
          <p:nvPr>
            <p:ph idx="80" hasCustomPrompt="1"/>
          </p:nvPr>
        </p:nvSpPr>
        <p:spPr>
          <a:xfrm>
            <a:off x="5873080" y="1390044"/>
            <a:ext cx="5630416" cy="35149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09A59FB8-B93A-88EC-0B2D-936E125E0247}"/>
              </a:ext>
            </a:extLst>
          </p:cNvPr>
          <p:cNvSpPr>
            <a:spLocks noGrp="1"/>
          </p:cNvSpPr>
          <p:nvPr>
            <p:ph idx="81" hasCustomPrompt="1"/>
          </p:nvPr>
        </p:nvSpPr>
        <p:spPr>
          <a:xfrm>
            <a:off x="2971800"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578135C0-B81F-D2FC-6E21-EB1075B0B1F7}"/>
              </a:ext>
            </a:extLst>
          </p:cNvPr>
          <p:cNvSpPr>
            <a:spLocks noGrp="1"/>
          </p:cNvSpPr>
          <p:nvPr>
            <p:ph idx="82" hasCustomPrompt="1"/>
          </p:nvPr>
        </p:nvSpPr>
        <p:spPr>
          <a:xfrm>
            <a:off x="5873080"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41EC2D-BB84-FD8A-09EA-6EFEC10CAE63}"/>
              </a:ext>
            </a:extLst>
          </p:cNvPr>
          <p:cNvSpPr>
            <a:spLocks noGrp="1"/>
          </p:cNvSpPr>
          <p:nvPr>
            <p:ph idx="83" hasCustomPrompt="1"/>
          </p:nvPr>
        </p:nvSpPr>
        <p:spPr>
          <a:xfrm>
            <a:off x="8760296" y="4594369"/>
            <a:ext cx="27432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717965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15" name="Content Placeholder 2">
            <a:extLst>
              <a:ext uri="{FF2B5EF4-FFF2-40B4-BE49-F238E27FC236}">
                <a16:creationId xmlns:a16="http://schemas.microsoft.com/office/drawing/2014/main" id="{D3F5B45D-A507-F467-3EAA-AC69563FABB3}"/>
              </a:ext>
            </a:extLst>
          </p:cNvPr>
          <p:cNvSpPr>
            <a:spLocks noGrp="1"/>
          </p:cNvSpPr>
          <p:nvPr>
            <p:ph idx="72" hasCustomPrompt="1"/>
          </p:nvPr>
        </p:nvSpPr>
        <p:spPr>
          <a:xfrm>
            <a:off x="5130113"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56EE55A-F7DF-3F01-6437-562D7023EE61}"/>
              </a:ext>
            </a:extLst>
          </p:cNvPr>
          <p:cNvSpPr>
            <a:spLocks noGrp="1"/>
          </p:cNvSpPr>
          <p:nvPr>
            <p:ph idx="73" hasCustomPrompt="1"/>
          </p:nvPr>
        </p:nvSpPr>
        <p:spPr>
          <a:xfrm>
            <a:off x="5130113"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9CFE179-A49B-F04E-1726-C616ED17FB61}"/>
              </a:ext>
            </a:extLst>
          </p:cNvPr>
          <p:cNvSpPr>
            <a:spLocks noGrp="1"/>
          </p:cNvSpPr>
          <p:nvPr>
            <p:ph idx="74" hasCustomPrompt="1"/>
          </p:nvPr>
        </p:nvSpPr>
        <p:spPr>
          <a:xfrm>
            <a:off x="5130113"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5D2FEF85-CBB3-79A7-C772-0D10621B2C77}"/>
              </a:ext>
            </a:extLst>
          </p:cNvPr>
          <p:cNvSpPr>
            <a:spLocks noGrp="1"/>
          </p:cNvSpPr>
          <p:nvPr>
            <p:ph idx="75" hasCustomPrompt="1"/>
          </p:nvPr>
        </p:nvSpPr>
        <p:spPr>
          <a:xfrm>
            <a:off x="5130113"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445A44B3-E707-06A4-9F66-85A28C822025}"/>
              </a:ext>
            </a:extLst>
          </p:cNvPr>
          <p:cNvSpPr>
            <a:spLocks noGrp="1"/>
          </p:cNvSpPr>
          <p:nvPr>
            <p:ph idx="76" hasCustomPrompt="1"/>
          </p:nvPr>
        </p:nvSpPr>
        <p:spPr>
          <a:xfrm>
            <a:off x="5130113"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825C5E6-750F-D40F-93C1-04358A9F5282}"/>
              </a:ext>
            </a:extLst>
          </p:cNvPr>
          <p:cNvSpPr>
            <a:spLocks noGrp="1"/>
          </p:cNvSpPr>
          <p:nvPr>
            <p:ph idx="77" hasCustomPrompt="1"/>
          </p:nvPr>
        </p:nvSpPr>
        <p:spPr>
          <a:xfrm>
            <a:off x="5130113"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7C3D04AE-B041-564F-A17C-71DB8949461F}"/>
              </a:ext>
            </a:extLst>
          </p:cNvPr>
          <p:cNvSpPr>
            <a:spLocks noGrp="1"/>
          </p:cNvSpPr>
          <p:nvPr>
            <p:ph idx="78" hasCustomPrompt="1"/>
          </p:nvPr>
        </p:nvSpPr>
        <p:spPr>
          <a:xfrm>
            <a:off x="5130113"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4596BDEB-F4C9-D0EF-C50E-6C4AB8BE82C3}"/>
              </a:ext>
            </a:extLst>
          </p:cNvPr>
          <p:cNvSpPr>
            <a:spLocks noGrp="1"/>
          </p:cNvSpPr>
          <p:nvPr>
            <p:ph idx="79" hasCustomPrompt="1"/>
          </p:nvPr>
        </p:nvSpPr>
        <p:spPr>
          <a:xfrm>
            <a:off x="731314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004237F0-3FB9-1003-A631-E2C75F1EF3E1}"/>
              </a:ext>
            </a:extLst>
          </p:cNvPr>
          <p:cNvSpPr>
            <a:spLocks noGrp="1"/>
          </p:cNvSpPr>
          <p:nvPr>
            <p:ph idx="80" hasCustomPrompt="1"/>
          </p:nvPr>
        </p:nvSpPr>
        <p:spPr>
          <a:xfrm>
            <a:off x="731314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779A5A5-0FAB-4B46-4AD9-5C56A9BB4752}"/>
              </a:ext>
            </a:extLst>
          </p:cNvPr>
          <p:cNvSpPr>
            <a:spLocks noGrp="1"/>
          </p:cNvSpPr>
          <p:nvPr>
            <p:ph idx="81" hasCustomPrompt="1"/>
          </p:nvPr>
        </p:nvSpPr>
        <p:spPr>
          <a:xfrm>
            <a:off x="731314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53352C1F-E2A7-1473-A0A1-6A9EE21D790D}"/>
              </a:ext>
            </a:extLst>
          </p:cNvPr>
          <p:cNvSpPr>
            <a:spLocks noGrp="1"/>
          </p:cNvSpPr>
          <p:nvPr>
            <p:ph idx="82" hasCustomPrompt="1"/>
          </p:nvPr>
        </p:nvSpPr>
        <p:spPr>
          <a:xfrm>
            <a:off x="731314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6F3252FE-042D-A6A3-BFB8-F03DFCED0862}"/>
              </a:ext>
            </a:extLst>
          </p:cNvPr>
          <p:cNvSpPr>
            <a:spLocks noGrp="1"/>
          </p:cNvSpPr>
          <p:nvPr>
            <p:ph idx="83" hasCustomPrompt="1"/>
          </p:nvPr>
        </p:nvSpPr>
        <p:spPr>
          <a:xfrm>
            <a:off x="731314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5EF7C3CF-8621-B6CE-55D7-C94C086FC15A}"/>
              </a:ext>
            </a:extLst>
          </p:cNvPr>
          <p:cNvSpPr>
            <a:spLocks noGrp="1"/>
          </p:cNvSpPr>
          <p:nvPr>
            <p:ph idx="84" hasCustomPrompt="1"/>
          </p:nvPr>
        </p:nvSpPr>
        <p:spPr>
          <a:xfrm>
            <a:off x="731314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4C3D93F4-9FDE-DF3F-BA68-4FC840FB0856}"/>
              </a:ext>
            </a:extLst>
          </p:cNvPr>
          <p:cNvSpPr>
            <a:spLocks noGrp="1"/>
          </p:cNvSpPr>
          <p:nvPr>
            <p:ph idx="85" hasCustomPrompt="1"/>
          </p:nvPr>
        </p:nvSpPr>
        <p:spPr>
          <a:xfrm>
            <a:off x="731314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8CF3A518-F92B-0EFA-E55B-B097535B6D78}"/>
              </a:ext>
            </a:extLst>
          </p:cNvPr>
          <p:cNvSpPr>
            <a:spLocks noGrp="1"/>
          </p:cNvSpPr>
          <p:nvPr>
            <p:ph idx="86" hasCustomPrompt="1"/>
          </p:nvPr>
        </p:nvSpPr>
        <p:spPr>
          <a:xfrm>
            <a:off x="9479692"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B227467-5441-20ED-648B-45A38261BABE}"/>
              </a:ext>
            </a:extLst>
          </p:cNvPr>
          <p:cNvSpPr>
            <a:spLocks noGrp="1"/>
          </p:cNvSpPr>
          <p:nvPr>
            <p:ph idx="87" hasCustomPrompt="1"/>
          </p:nvPr>
        </p:nvSpPr>
        <p:spPr>
          <a:xfrm>
            <a:off x="9479692"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4F4A17E-0301-E50E-4072-59D2B521BE09}"/>
              </a:ext>
            </a:extLst>
          </p:cNvPr>
          <p:cNvSpPr>
            <a:spLocks noGrp="1"/>
          </p:cNvSpPr>
          <p:nvPr>
            <p:ph idx="88" hasCustomPrompt="1"/>
          </p:nvPr>
        </p:nvSpPr>
        <p:spPr>
          <a:xfrm>
            <a:off x="9479692"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4E0CBF4-782B-E830-9133-B9FAD51657FE}"/>
              </a:ext>
            </a:extLst>
          </p:cNvPr>
          <p:cNvSpPr>
            <a:spLocks noGrp="1"/>
          </p:cNvSpPr>
          <p:nvPr>
            <p:ph idx="89" hasCustomPrompt="1"/>
          </p:nvPr>
        </p:nvSpPr>
        <p:spPr>
          <a:xfrm>
            <a:off x="9479692"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1FE25628-64A0-CB69-BAAC-267A30E133AA}"/>
              </a:ext>
            </a:extLst>
          </p:cNvPr>
          <p:cNvSpPr>
            <a:spLocks noGrp="1"/>
          </p:cNvSpPr>
          <p:nvPr>
            <p:ph idx="90" hasCustomPrompt="1"/>
          </p:nvPr>
        </p:nvSpPr>
        <p:spPr>
          <a:xfrm>
            <a:off x="9479692"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EC2E4C8E-00EB-85B3-507C-874FBE0D30EA}"/>
              </a:ext>
            </a:extLst>
          </p:cNvPr>
          <p:cNvSpPr>
            <a:spLocks noGrp="1"/>
          </p:cNvSpPr>
          <p:nvPr>
            <p:ph idx="91" hasCustomPrompt="1"/>
          </p:nvPr>
        </p:nvSpPr>
        <p:spPr>
          <a:xfrm>
            <a:off x="9479692"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F8864D19-E0C6-CA45-A414-6D5402B4BA75}"/>
              </a:ext>
            </a:extLst>
          </p:cNvPr>
          <p:cNvSpPr>
            <a:spLocks noGrp="1"/>
          </p:cNvSpPr>
          <p:nvPr>
            <p:ph idx="92" hasCustomPrompt="1"/>
          </p:nvPr>
        </p:nvSpPr>
        <p:spPr>
          <a:xfrm>
            <a:off x="9479692"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030A9543-FC10-7444-647A-27CCC2F6E6B6}"/>
              </a:ext>
            </a:extLst>
          </p:cNvPr>
          <p:cNvSpPr>
            <a:spLocks noGrp="1"/>
          </p:cNvSpPr>
          <p:nvPr>
            <p:ph idx="93" hasCustomPrompt="1"/>
          </p:nvPr>
        </p:nvSpPr>
        <p:spPr>
          <a:xfrm>
            <a:off x="297180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73AFAA96-5581-24B0-C424-64B78B5D9676}"/>
              </a:ext>
            </a:extLst>
          </p:cNvPr>
          <p:cNvSpPr>
            <a:spLocks noGrp="1"/>
          </p:cNvSpPr>
          <p:nvPr>
            <p:ph idx="94" hasCustomPrompt="1"/>
          </p:nvPr>
        </p:nvSpPr>
        <p:spPr>
          <a:xfrm>
            <a:off x="5130113"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D267A49D-BB74-8097-677E-DC9528217B9F}"/>
              </a:ext>
            </a:extLst>
          </p:cNvPr>
          <p:cNvSpPr>
            <a:spLocks noGrp="1"/>
          </p:cNvSpPr>
          <p:nvPr>
            <p:ph idx="95" hasCustomPrompt="1"/>
          </p:nvPr>
        </p:nvSpPr>
        <p:spPr>
          <a:xfrm>
            <a:off x="731314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B028F1C-838E-D98A-75DE-7BD5230A66AB}"/>
              </a:ext>
            </a:extLst>
          </p:cNvPr>
          <p:cNvSpPr>
            <a:spLocks noGrp="1"/>
          </p:cNvSpPr>
          <p:nvPr>
            <p:ph idx="96" hasCustomPrompt="1"/>
          </p:nvPr>
        </p:nvSpPr>
        <p:spPr>
          <a:xfrm>
            <a:off x="9479692"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776492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8528716"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15" name="Content Placeholder 2">
            <a:extLst>
              <a:ext uri="{FF2B5EF4-FFF2-40B4-BE49-F238E27FC236}">
                <a16:creationId xmlns:a16="http://schemas.microsoft.com/office/drawing/2014/main" id="{D3F5B45D-A507-F467-3EAA-AC69563FABB3}"/>
              </a:ext>
            </a:extLst>
          </p:cNvPr>
          <p:cNvSpPr>
            <a:spLocks noGrp="1"/>
          </p:cNvSpPr>
          <p:nvPr>
            <p:ph idx="72" hasCustomPrompt="1"/>
          </p:nvPr>
        </p:nvSpPr>
        <p:spPr>
          <a:xfrm>
            <a:off x="5130113"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56EE55A-F7DF-3F01-6437-562D7023EE61}"/>
              </a:ext>
            </a:extLst>
          </p:cNvPr>
          <p:cNvSpPr>
            <a:spLocks noGrp="1"/>
          </p:cNvSpPr>
          <p:nvPr>
            <p:ph idx="73" hasCustomPrompt="1"/>
          </p:nvPr>
        </p:nvSpPr>
        <p:spPr>
          <a:xfrm>
            <a:off x="5130113"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9CFE179-A49B-F04E-1726-C616ED17FB61}"/>
              </a:ext>
            </a:extLst>
          </p:cNvPr>
          <p:cNvSpPr>
            <a:spLocks noGrp="1"/>
          </p:cNvSpPr>
          <p:nvPr>
            <p:ph idx="74" hasCustomPrompt="1"/>
          </p:nvPr>
        </p:nvSpPr>
        <p:spPr>
          <a:xfrm>
            <a:off x="5130113"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5D2FEF85-CBB3-79A7-C772-0D10621B2C77}"/>
              </a:ext>
            </a:extLst>
          </p:cNvPr>
          <p:cNvSpPr>
            <a:spLocks noGrp="1"/>
          </p:cNvSpPr>
          <p:nvPr>
            <p:ph idx="75" hasCustomPrompt="1"/>
          </p:nvPr>
        </p:nvSpPr>
        <p:spPr>
          <a:xfrm>
            <a:off x="5130113"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825C5E6-750F-D40F-93C1-04358A9F5282}"/>
              </a:ext>
            </a:extLst>
          </p:cNvPr>
          <p:cNvSpPr>
            <a:spLocks noGrp="1"/>
          </p:cNvSpPr>
          <p:nvPr>
            <p:ph idx="77" hasCustomPrompt="1"/>
          </p:nvPr>
        </p:nvSpPr>
        <p:spPr>
          <a:xfrm>
            <a:off x="5130113"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7C3D04AE-B041-564F-A17C-71DB8949461F}"/>
              </a:ext>
            </a:extLst>
          </p:cNvPr>
          <p:cNvSpPr>
            <a:spLocks noGrp="1"/>
          </p:cNvSpPr>
          <p:nvPr>
            <p:ph idx="78" hasCustomPrompt="1"/>
          </p:nvPr>
        </p:nvSpPr>
        <p:spPr>
          <a:xfrm>
            <a:off x="5130113"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4596BDEB-F4C9-D0EF-C50E-6C4AB8BE82C3}"/>
              </a:ext>
            </a:extLst>
          </p:cNvPr>
          <p:cNvSpPr>
            <a:spLocks noGrp="1"/>
          </p:cNvSpPr>
          <p:nvPr>
            <p:ph idx="79" hasCustomPrompt="1"/>
          </p:nvPr>
        </p:nvSpPr>
        <p:spPr>
          <a:xfrm>
            <a:off x="731314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004237F0-3FB9-1003-A631-E2C75F1EF3E1}"/>
              </a:ext>
            </a:extLst>
          </p:cNvPr>
          <p:cNvSpPr>
            <a:spLocks noGrp="1"/>
          </p:cNvSpPr>
          <p:nvPr>
            <p:ph idx="80" hasCustomPrompt="1"/>
          </p:nvPr>
        </p:nvSpPr>
        <p:spPr>
          <a:xfrm>
            <a:off x="731314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779A5A5-0FAB-4B46-4AD9-5C56A9BB4752}"/>
              </a:ext>
            </a:extLst>
          </p:cNvPr>
          <p:cNvSpPr>
            <a:spLocks noGrp="1"/>
          </p:cNvSpPr>
          <p:nvPr>
            <p:ph idx="81" hasCustomPrompt="1"/>
          </p:nvPr>
        </p:nvSpPr>
        <p:spPr>
          <a:xfrm>
            <a:off x="731314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53352C1F-E2A7-1473-A0A1-6A9EE21D790D}"/>
              </a:ext>
            </a:extLst>
          </p:cNvPr>
          <p:cNvSpPr>
            <a:spLocks noGrp="1"/>
          </p:cNvSpPr>
          <p:nvPr>
            <p:ph idx="82" hasCustomPrompt="1"/>
          </p:nvPr>
        </p:nvSpPr>
        <p:spPr>
          <a:xfrm>
            <a:off x="731314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5EF7C3CF-8621-B6CE-55D7-C94C086FC15A}"/>
              </a:ext>
            </a:extLst>
          </p:cNvPr>
          <p:cNvSpPr>
            <a:spLocks noGrp="1"/>
          </p:cNvSpPr>
          <p:nvPr>
            <p:ph idx="84" hasCustomPrompt="1"/>
          </p:nvPr>
        </p:nvSpPr>
        <p:spPr>
          <a:xfrm>
            <a:off x="7313140"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4C3D93F4-9FDE-DF3F-BA68-4FC840FB0856}"/>
              </a:ext>
            </a:extLst>
          </p:cNvPr>
          <p:cNvSpPr>
            <a:spLocks noGrp="1"/>
          </p:cNvSpPr>
          <p:nvPr>
            <p:ph idx="85" hasCustomPrompt="1"/>
          </p:nvPr>
        </p:nvSpPr>
        <p:spPr>
          <a:xfrm>
            <a:off x="731314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8CF3A518-F92B-0EFA-E55B-B097535B6D78}"/>
              </a:ext>
            </a:extLst>
          </p:cNvPr>
          <p:cNvSpPr>
            <a:spLocks noGrp="1"/>
          </p:cNvSpPr>
          <p:nvPr>
            <p:ph idx="86" hasCustomPrompt="1"/>
          </p:nvPr>
        </p:nvSpPr>
        <p:spPr>
          <a:xfrm>
            <a:off x="9479692"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B227467-5441-20ED-648B-45A38261BABE}"/>
              </a:ext>
            </a:extLst>
          </p:cNvPr>
          <p:cNvSpPr>
            <a:spLocks noGrp="1"/>
          </p:cNvSpPr>
          <p:nvPr>
            <p:ph idx="87" hasCustomPrompt="1"/>
          </p:nvPr>
        </p:nvSpPr>
        <p:spPr>
          <a:xfrm>
            <a:off x="9479692"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4F4A17E-0301-E50E-4072-59D2B521BE09}"/>
              </a:ext>
            </a:extLst>
          </p:cNvPr>
          <p:cNvSpPr>
            <a:spLocks noGrp="1"/>
          </p:cNvSpPr>
          <p:nvPr>
            <p:ph idx="88" hasCustomPrompt="1"/>
          </p:nvPr>
        </p:nvSpPr>
        <p:spPr>
          <a:xfrm>
            <a:off x="9479692"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4E0CBF4-782B-E830-9133-B9FAD51657FE}"/>
              </a:ext>
            </a:extLst>
          </p:cNvPr>
          <p:cNvSpPr>
            <a:spLocks noGrp="1"/>
          </p:cNvSpPr>
          <p:nvPr>
            <p:ph idx="89" hasCustomPrompt="1"/>
          </p:nvPr>
        </p:nvSpPr>
        <p:spPr>
          <a:xfrm>
            <a:off x="9479692"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EC2E4C8E-00EB-85B3-507C-874FBE0D30EA}"/>
              </a:ext>
            </a:extLst>
          </p:cNvPr>
          <p:cNvSpPr>
            <a:spLocks noGrp="1"/>
          </p:cNvSpPr>
          <p:nvPr>
            <p:ph idx="91" hasCustomPrompt="1"/>
          </p:nvPr>
        </p:nvSpPr>
        <p:spPr>
          <a:xfrm>
            <a:off x="9479692" y="1420982"/>
            <a:ext cx="2020824"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F8864D19-E0C6-CA45-A414-6D5402B4BA75}"/>
              </a:ext>
            </a:extLst>
          </p:cNvPr>
          <p:cNvSpPr>
            <a:spLocks noGrp="1"/>
          </p:cNvSpPr>
          <p:nvPr>
            <p:ph idx="92" hasCustomPrompt="1"/>
          </p:nvPr>
        </p:nvSpPr>
        <p:spPr>
          <a:xfrm>
            <a:off x="9479692"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030A9543-FC10-7444-647A-27CCC2F6E6B6}"/>
              </a:ext>
            </a:extLst>
          </p:cNvPr>
          <p:cNvSpPr>
            <a:spLocks noGrp="1"/>
          </p:cNvSpPr>
          <p:nvPr>
            <p:ph idx="93" hasCustomPrompt="1"/>
          </p:nvPr>
        </p:nvSpPr>
        <p:spPr>
          <a:xfrm>
            <a:off x="297180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73AFAA96-5581-24B0-C424-64B78B5D9676}"/>
              </a:ext>
            </a:extLst>
          </p:cNvPr>
          <p:cNvSpPr>
            <a:spLocks noGrp="1"/>
          </p:cNvSpPr>
          <p:nvPr>
            <p:ph idx="94" hasCustomPrompt="1"/>
          </p:nvPr>
        </p:nvSpPr>
        <p:spPr>
          <a:xfrm>
            <a:off x="5130113"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D267A49D-BB74-8097-677E-DC9528217B9F}"/>
              </a:ext>
            </a:extLst>
          </p:cNvPr>
          <p:cNvSpPr>
            <a:spLocks noGrp="1"/>
          </p:cNvSpPr>
          <p:nvPr>
            <p:ph idx="95" hasCustomPrompt="1"/>
          </p:nvPr>
        </p:nvSpPr>
        <p:spPr>
          <a:xfrm>
            <a:off x="731314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B028F1C-838E-D98A-75DE-7BD5230A66AB}"/>
              </a:ext>
            </a:extLst>
          </p:cNvPr>
          <p:cNvSpPr>
            <a:spLocks noGrp="1"/>
          </p:cNvSpPr>
          <p:nvPr>
            <p:ph idx="96" hasCustomPrompt="1"/>
          </p:nvPr>
        </p:nvSpPr>
        <p:spPr>
          <a:xfrm>
            <a:off x="9479692"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75198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98DF2-7931-EE74-6062-6331D9D594E1}"/>
              </a:ext>
            </a:extLst>
          </p:cNvPr>
          <p:cNvSpPr>
            <a:spLocks noGrp="1"/>
          </p:cNvSpPr>
          <p:nvPr>
            <p:ph idx="46" hasCustomPrompt="1"/>
          </p:nvPr>
        </p:nvSpPr>
        <p:spPr>
          <a:xfrm>
            <a:off x="2971800" y="396890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32682B6-86DC-43D5-7296-EF619D22A633}"/>
              </a:ext>
            </a:extLst>
          </p:cNvPr>
          <p:cNvSpPr>
            <a:spLocks noGrp="1"/>
          </p:cNvSpPr>
          <p:nvPr>
            <p:ph idx="47" hasCustomPrompt="1"/>
          </p:nvPr>
        </p:nvSpPr>
        <p:spPr>
          <a:xfrm>
            <a:off x="2971800" y="217064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F604B093-84E6-FEAD-1F78-5F1E9EF0F4C3}"/>
              </a:ext>
            </a:extLst>
          </p:cNvPr>
          <p:cNvSpPr>
            <a:spLocks noGrp="1"/>
          </p:cNvSpPr>
          <p:nvPr>
            <p:ph idx="48" hasCustomPrompt="1"/>
          </p:nvPr>
        </p:nvSpPr>
        <p:spPr>
          <a:xfrm>
            <a:off x="2971800" y="518348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8C9919E4-5896-8B56-EDF8-4A5CAA4522A6}"/>
              </a:ext>
            </a:extLst>
          </p:cNvPr>
          <p:cNvSpPr>
            <a:spLocks noGrp="1"/>
          </p:cNvSpPr>
          <p:nvPr>
            <p:ph idx="49" hasCustomPrompt="1"/>
          </p:nvPr>
        </p:nvSpPr>
        <p:spPr>
          <a:xfrm>
            <a:off x="2971800" y="2782868"/>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F76DDC2D-A324-753A-C4EF-16266A3FE81D}"/>
              </a:ext>
            </a:extLst>
          </p:cNvPr>
          <p:cNvSpPr>
            <a:spLocks noGrp="1"/>
          </p:cNvSpPr>
          <p:nvPr>
            <p:ph idx="50" hasCustomPrompt="1"/>
          </p:nvPr>
        </p:nvSpPr>
        <p:spPr>
          <a:xfrm>
            <a:off x="2971800" y="576986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B96CC635-ADF5-16CE-014A-6AD1F24AA4EC}"/>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40C7FE04-D959-D989-98A9-1B4399B4EEC3}"/>
              </a:ext>
            </a:extLst>
          </p:cNvPr>
          <p:cNvSpPr>
            <a:spLocks noGrp="1"/>
          </p:cNvSpPr>
          <p:nvPr>
            <p:ph idx="71" hasCustomPrompt="1"/>
          </p:nvPr>
        </p:nvSpPr>
        <p:spPr>
          <a:xfrm>
            <a:off x="2971800" y="3363032"/>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78A13FF6-F939-03D0-74EF-18466F505447}"/>
              </a:ext>
            </a:extLst>
          </p:cNvPr>
          <p:cNvSpPr>
            <a:spLocks noGrp="1"/>
          </p:cNvSpPr>
          <p:nvPr>
            <p:ph idx="93" hasCustomPrompt="1"/>
          </p:nvPr>
        </p:nvSpPr>
        <p:spPr>
          <a:xfrm>
            <a:off x="2971800" y="4571259"/>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087150E5-0248-C915-2144-6ACE5CE6CC00}"/>
              </a:ext>
            </a:extLst>
          </p:cNvPr>
          <p:cNvSpPr>
            <a:spLocks noGrp="1"/>
          </p:cNvSpPr>
          <p:nvPr>
            <p:ph idx="94" hasCustomPrompt="1"/>
          </p:nvPr>
        </p:nvSpPr>
        <p:spPr>
          <a:xfrm>
            <a:off x="4710448" y="396890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8447B233-A2DA-B9CA-60A1-753D342CD6BD}"/>
              </a:ext>
            </a:extLst>
          </p:cNvPr>
          <p:cNvSpPr>
            <a:spLocks noGrp="1"/>
          </p:cNvSpPr>
          <p:nvPr>
            <p:ph idx="95" hasCustomPrompt="1"/>
          </p:nvPr>
        </p:nvSpPr>
        <p:spPr>
          <a:xfrm>
            <a:off x="4710448" y="217064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7ADCEE89-0D34-C465-AF8C-AF404AC02C9D}"/>
              </a:ext>
            </a:extLst>
          </p:cNvPr>
          <p:cNvSpPr>
            <a:spLocks noGrp="1"/>
          </p:cNvSpPr>
          <p:nvPr>
            <p:ph idx="96" hasCustomPrompt="1"/>
          </p:nvPr>
        </p:nvSpPr>
        <p:spPr>
          <a:xfrm>
            <a:off x="4710448" y="518348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D502A2B5-4A6A-4369-56DF-9A9ACE236B78}"/>
              </a:ext>
            </a:extLst>
          </p:cNvPr>
          <p:cNvSpPr>
            <a:spLocks noGrp="1"/>
          </p:cNvSpPr>
          <p:nvPr>
            <p:ph idx="97" hasCustomPrompt="1"/>
          </p:nvPr>
        </p:nvSpPr>
        <p:spPr>
          <a:xfrm>
            <a:off x="4710448" y="2782868"/>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EE347A55-2C78-81C5-2284-19A0684B7688}"/>
              </a:ext>
            </a:extLst>
          </p:cNvPr>
          <p:cNvSpPr>
            <a:spLocks noGrp="1"/>
          </p:cNvSpPr>
          <p:nvPr>
            <p:ph idx="98" hasCustomPrompt="1"/>
          </p:nvPr>
        </p:nvSpPr>
        <p:spPr>
          <a:xfrm>
            <a:off x="4710448" y="576986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09F102BE-07E6-7209-8BF8-AA06687AD667}"/>
              </a:ext>
            </a:extLst>
          </p:cNvPr>
          <p:cNvSpPr>
            <a:spLocks noGrp="1"/>
          </p:cNvSpPr>
          <p:nvPr>
            <p:ph idx="99" hasCustomPrompt="1"/>
          </p:nvPr>
        </p:nvSpPr>
        <p:spPr>
          <a:xfrm>
            <a:off x="4710448" y="1420982"/>
            <a:ext cx="1612032"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B8A27A2F-D677-E1A7-3429-E95725C29D26}"/>
              </a:ext>
            </a:extLst>
          </p:cNvPr>
          <p:cNvSpPr>
            <a:spLocks noGrp="1"/>
          </p:cNvSpPr>
          <p:nvPr>
            <p:ph idx="100" hasCustomPrompt="1"/>
          </p:nvPr>
        </p:nvSpPr>
        <p:spPr>
          <a:xfrm>
            <a:off x="4710448" y="3363032"/>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C51F517A-54C0-8354-F6A4-B23FE65D6EDC}"/>
              </a:ext>
            </a:extLst>
          </p:cNvPr>
          <p:cNvSpPr>
            <a:spLocks noGrp="1"/>
          </p:cNvSpPr>
          <p:nvPr>
            <p:ph idx="101" hasCustomPrompt="1"/>
          </p:nvPr>
        </p:nvSpPr>
        <p:spPr>
          <a:xfrm>
            <a:off x="4710448" y="4571259"/>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72073B31-B752-B4EB-717F-9A84EA586E19}"/>
              </a:ext>
            </a:extLst>
          </p:cNvPr>
          <p:cNvSpPr>
            <a:spLocks noGrp="1"/>
          </p:cNvSpPr>
          <p:nvPr>
            <p:ph idx="102" hasCustomPrompt="1"/>
          </p:nvPr>
        </p:nvSpPr>
        <p:spPr>
          <a:xfrm>
            <a:off x="6436217" y="396890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9F09A26C-DA8D-9EBF-A702-3815F90ADF8D}"/>
              </a:ext>
            </a:extLst>
          </p:cNvPr>
          <p:cNvSpPr>
            <a:spLocks noGrp="1"/>
          </p:cNvSpPr>
          <p:nvPr>
            <p:ph idx="103" hasCustomPrompt="1"/>
          </p:nvPr>
        </p:nvSpPr>
        <p:spPr>
          <a:xfrm>
            <a:off x="6436217" y="217064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44E2B873-307A-6918-3B42-93ABA0175407}"/>
              </a:ext>
            </a:extLst>
          </p:cNvPr>
          <p:cNvSpPr>
            <a:spLocks noGrp="1"/>
          </p:cNvSpPr>
          <p:nvPr>
            <p:ph idx="104" hasCustomPrompt="1"/>
          </p:nvPr>
        </p:nvSpPr>
        <p:spPr>
          <a:xfrm>
            <a:off x="6436217" y="518348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C9CFD118-D470-6B67-BD95-3913E9913900}"/>
              </a:ext>
            </a:extLst>
          </p:cNvPr>
          <p:cNvSpPr>
            <a:spLocks noGrp="1"/>
          </p:cNvSpPr>
          <p:nvPr>
            <p:ph idx="105" hasCustomPrompt="1"/>
          </p:nvPr>
        </p:nvSpPr>
        <p:spPr>
          <a:xfrm>
            <a:off x="6436217" y="2782868"/>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332753B0-7476-15EF-489F-831A0CBA46B8}"/>
              </a:ext>
            </a:extLst>
          </p:cNvPr>
          <p:cNvSpPr>
            <a:spLocks noGrp="1"/>
          </p:cNvSpPr>
          <p:nvPr>
            <p:ph idx="106" hasCustomPrompt="1"/>
          </p:nvPr>
        </p:nvSpPr>
        <p:spPr>
          <a:xfrm>
            <a:off x="6436217" y="576986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F6D555B0-1535-CC7F-362F-2F841D686404}"/>
              </a:ext>
            </a:extLst>
          </p:cNvPr>
          <p:cNvSpPr>
            <a:spLocks noGrp="1"/>
          </p:cNvSpPr>
          <p:nvPr>
            <p:ph idx="107" hasCustomPrompt="1"/>
          </p:nvPr>
        </p:nvSpPr>
        <p:spPr>
          <a:xfrm>
            <a:off x="6436217" y="1420982"/>
            <a:ext cx="1612032"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0D614FB5-8C3C-013B-C4BF-DDDE92F0646D}"/>
              </a:ext>
            </a:extLst>
          </p:cNvPr>
          <p:cNvSpPr>
            <a:spLocks noGrp="1"/>
          </p:cNvSpPr>
          <p:nvPr>
            <p:ph idx="108" hasCustomPrompt="1"/>
          </p:nvPr>
        </p:nvSpPr>
        <p:spPr>
          <a:xfrm>
            <a:off x="6436217" y="3363032"/>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E49C9E39-DBFE-6A44-6A40-3354CE751728}"/>
              </a:ext>
            </a:extLst>
          </p:cNvPr>
          <p:cNvSpPr>
            <a:spLocks noGrp="1"/>
          </p:cNvSpPr>
          <p:nvPr>
            <p:ph idx="109" hasCustomPrompt="1"/>
          </p:nvPr>
        </p:nvSpPr>
        <p:spPr>
          <a:xfrm>
            <a:off x="6436217" y="4571259"/>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8D373485-8C45-BCE4-5E86-7D2BE96F95C3}"/>
              </a:ext>
            </a:extLst>
          </p:cNvPr>
          <p:cNvSpPr>
            <a:spLocks noGrp="1"/>
          </p:cNvSpPr>
          <p:nvPr>
            <p:ph idx="110" hasCustomPrompt="1"/>
          </p:nvPr>
        </p:nvSpPr>
        <p:spPr>
          <a:xfrm>
            <a:off x="8187744" y="396890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E1EE3D2E-A59D-7EE4-95CD-77EB7F618224}"/>
              </a:ext>
            </a:extLst>
          </p:cNvPr>
          <p:cNvSpPr>
            <a:spLocks noGrp="1"/>
          </p:cNvSpPr>
          <p:nvPr>
            <p:ph idx="111" hasCustomPrompt="1"/>
          </p:nvPr>
        </p:nvSpPr>
        <p:spPr>
          <a:xfrm>
            <a:off x="8187744" y="217064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A9233DA2-0217-4D3D-A964-F5F159A1ED14}"/>
              </a:ext>
            </a:extLst>
          </p:cNvPr>
          <p:cNvSpPr>
            <a:spLocks noGrp="1"/>
          </p:cNvSpPr>
          <p:nvPr>
            <p:ph idx="112" hasCustomPrompt="1"/>
          </p:nvPr>
        </p:nvSpPr>
        <p:spPr>
          <a:xfrm>
            <a:off x="8187744" y="518348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BD334896-6086-B078-E570-BCFAA5EC1F12}"/>
              </a:ext>
            </a:extLst>
          </p:cNvPr>
          <p:cNvSpPr>
            <a:spLocks noGrp="1"/>
          </p:cNvSpPr>
          <p:nvPr>
            <p:ph idx="113" hasCustomPrompt="1"/>
          </p:nvPr>
        </p:nvSpPr>
        <p:spPr>
          <a:xfrm>
            <a:off x="8187744" y="2782868"/>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A627D4E-FB1B-C2F2-FFB9-5FE9E2E23AAE}"/>
              </a:ext>
            </a:extLst>
          </p:cNvPr>
          <p:cNvSpPr>
            <a:spLocks noGrp="1"/>
          </p:cNvSpPr>
          <p:nvPr>
            <p:ph idx="114" hasCustomPrompt="1"/>
          </p:nvPr>
        </p:nvSpPr>
        <p:spPr>
          <a:xfrm>
            <a:off x="8187744" y="576986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757DEE1C-9271-18F6-144D-C4D38E61ED7B}"/>
              </a:ext>
            </a:extLst>
          </p:cNvPr>
          <p:cNvSpPr>
            <a:spLocks noGrp="1"/>
          </p:cNvSpPr>
          <p:nvPr>
            <p:ph idx="115" hasCustomPrompt="1"/>
          </p:nvPr>
        </p:nvSpPr>
        <p:spPr>
          <a:xfrm>
            <a:off x="8187744" y="1420982"/>
            <a:ext cx="1612032"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8FF8ECF-15AD-6E76-CE5C-9211A7A5696E}"/>
              </a:ext>
            </a:extLst>
          </p:cNvPr>
          <p:cNvSpPr>
            <a:spLocks noGrp="1"/>
          </p:cNvSpPr>
          <p:nvPr>
            <p:ph idx="116" hasCustomPrompt="1"/>
          </p:nvPr>
        </p:nvSpPr>
        <p:spPr>
          <a:xfrm>
            <a:off x="8187744" y="3363032"/>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F188F792-B04C-DD22-3BE2-B1349072083C}"/>
              </a:ext>
            </a:extLst>
          </p:cNvPr>
          <p:cNvSpPr>
            <a:spLocks noGrp="1"/>
          </p:cNvSpPr>
          <p:nvPr>
            <p:ph idx="117" hasCustomPrompt="1"/>
          </p:nvPr>
        </p:nvSpPr>
        <p:spPr>
          <a:xfrm>
            <a:off x="8187744" y="4571259"/>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47C8EDA6-5C2E-6B9A-454D-CB99B6A4D2D8}"/>
              </a:ext>
            </a:extLst>
          </p:cNvPr>
          <p:cNvSpPr>
            <a:spLocks noGrp="1"/>
          </p:cNvSpPr>
          <p:nvPr>
            <p:ph idx="118" hasCustomPrompt="1"/>
          </p:nvPr>
        </p:nvSpPr>
        <p:spPr>
          <a:xfrm>
            <a:off x="9939270" y="396890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9A22BFEA-26F4-D466-52C8-9E9F0E7E7A48}"/>
              </a:ext>
            </a:extLst>
          </p:cNvPr>
          <p:cNvSpPr>
            <a:spLocks noGrp="1"/>
          </p:cNvSpPr>
          <p:nvPr>
            <p:ph idx="119" hasCustomPrompt="1"/>
          </p:nvPr>
        </p:nvSpPr>
        <p:spPr>
          <a:xfrm>
            <a:off x="9939270" y="2170643"/>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5B4C42F0-C2A5-6610-9111-4FB266C5A449}"/>
              </a:ext>
            </a:extLst>
          </p:cNvPr>
          <p:cNvSpPr>
            <a:spLocks noGrp="1"/>
          </p:cNvSpPr>
          <p:nvPr>
            <p:ph idx="120" hasCustomPrompt="1"/>
          </p:nvPr>
        </p:nvSpPr>
        <p:spPr>
          <a:xfrm>
            <a:off x="9939270" y="518348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66577DDA-DBED-D7FB-2D59-5406095D02A3}"/>
              </a:ext>
            </a:extLst>
          </p:cNvPr>
          <p:cNvSpPr>
            <a:spLocks noGrp="1"/>
          </p:cNvSpPr>
          <p:nvPr>
            <p:ph idx="121" hasCustomPrompt="1"/>
          </p:nvPr>
        </p:nvSpPr>
        <p:spPr>
          <a:xfrm>
            <a:off x="9939270" y="2782868"/>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D9249BB0-2728-18F3-CB94-7EC80888FC0A}"/>
              </a:ext>
            </a:extLst>
          </p:cNvPr>
          <p:cNvSpPr>
            <a:spLocks noGrp="1"/>
          </p:cNvSpPr>
          <p:nvPr>
            <p:ph idx="122" hasCustomPrompt="1"/>
          </p:nvPr>
        </p:nvSpPr>
        <p:spPr>
          <a:xfrm>
            <a:off x="9939270" y="5769864"/>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1AF8E9D6-26D7-1188-646A-BEC6D749C312}"/>
              </a:ext>
            </a:extLst>
          </p:cNvPr>
          <p:cNvSpPr>
            <a:spLocks noGrp="1"/>
          </p:cNvSpPr>
          <p:nvPr>
            <p:ph idx="123" hasCustomPrompt="1"/>
          </p:nvPr>
        </p:nvSpPr>
        <p:spPr>
          <a:xfrm>
            <a:off x="9939270" y="1420982"/>
            <a:ext cx="1612032"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0A7C8D2-FAFD-D972-C57A-E76CEA73E252}"/>
              </a:ext>
            </a:extLst>
          </p:cNvPr>
          <p:cNvSpPr>
            <a:spLocks noGrp="1"/>
          </p:cNvSpPr>
          <p:nvPr>
            <p:ph idx="124" hasCustomPrompt="1"/>
          </p:nvPr>
        </p:nvSpPr>
        <p:spPr>
          <a:xfrm>
            <a:off x="9939270" y="3363032"/>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22DD0718-39D2-284A-9263-2D555330C5C2}"/>
              </a:ext>
            </a:extLst>
          </p:cNvPr>
          <p:cNvSpPr>
            <a:spLocks noGrp="1"/>
          </p:cNvSpPr>
          <p:nvPr>
            <p:ph idx="125" hasCustomPrompt="1"/>
          </p:nvPr>
        </p:nvSpPr>
        <p:spPr>
          <a:xfrm>
            <a:off x="9939270" y="4571259"/>
            <a:ext cx="1612032"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Title 1">
            <a:extLst>
              <a:ext uri="{FF2B5EF4-FFF2-40B4-BE49-F238E27FC236}">
                <a16:creationId xmlns:a16="http://schemas.microsoft.com/office/drawing/2014/main" id="{99BC01C8-D3AE-8685-3A08-C91D7CF6A48E}"/>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Tree>
    <p:extLst>
      <p:ext uri="{BB962C8B-B14F-4D97-AF65-F5344CB8AC3E}">
        <p14:creationId xmlns:p14="http://schemas.microsoft.com/office/powerpoint/2010/main" val="300490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98DF2-7931-EE74-6062-6331D9D594E1}"/>
              </a:ext>
            </a:extLst>
          </p:cNvPr>
          <p:cNvSpPr>
            <a:spLocks noGrp="1"/>
          </p:cNvSpPr>
          <p:nvPr>
            <p:ph idx="46" hasCustomPrompt="1"/>
          </p:nvPr>
        </p:nvSpPr>
        <p:spPr>
          <a:xfrm>
            <a:off x="2971800"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32682B6-86DC-43D5-7296-EF619D22A633}"/>
              </a:ext>
            </a:extLst>
          </p:cNvPr>
          <p:cNvSpPr>
            <a:spLocks noGrp="1"/>
          </p:cNvSpPr>
          <p:nvPr>
            <p:ph idx="47" hasCustomPrompt="1"/>
          </p:nvPr>
        </p:nvSpPr>
        <p:spPr>
          <a:xfrm>
            <a:off x="2971800"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F604B093-84E6-FEAD-1F78-5F1E9EF0F4C3}"/>
              </a:ext>
            </a:extLst>
          </p:cNvPr>
          <p:cNvSpPr>
            <a:spLocks noGrp="1"/>
          </p:cNvSpPr>
          <p:nvPr>
            <p:ph idx="48" hasCustomPrompt="1"/>
          </p:nvPr>
        </p:nvSpPr>
        <p:spPr>
          <a:xfrm>
            <a:off x="2971800"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8C9919E4-5896-8B56-EDF8-4A5CAA4522A6}"/>
              </a:ext>
            </a:extLst>
          </p:cNvPr>
          <p:cNvSpPr>
            <a:spLocks noGrp="1"/>
          </p:cNvSpPr>
          <p:nvPr>
            <p:ph idx="49" hasCustomPrompt="1"/>
          </p:nvPr>
        </p:nvSpPr>
        <p:spPr>
          <a:xfrm>
            <a:off x="2971800"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F76DDC2D-A324-753A-C4EF-16266A3FE81D}"/>
              </a:ext>
            </a:extLst>
          </p:cNvPr>
          <p:cNvSpPr>
            <a:spLocks noGrp="1"/>
          </p:cNvSpPr>
          <p:nvPr>
            <p:ph idx="50" hasCustomPrompt="1"/>
          </p:nvPr>
        </p:nvSpPr>
        <p:spPr>
          <a:xfrm>
            <a:off x="2971800"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B96CC635-ADF5-16CE-014A-6AD1F24AA4EC}"/>
              </a:ext>
            </a:extLst>
          </p:cNvPr>
          <p:cNvSpPr>
            <a:spLocks noGrp="1"/>
          </p:cNvSpPr>
          <p:nvPr>
            <p:ph idx="58" hasCustomPrompt="1"/>
          </p:nvPr>
        </p:nvSpPr>
        <p:spPr>
          <a:xfrm>
            <a:off x="2971800"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40C7FE04-D959-D989-98A9-1B4399B4EEC3}"/>
              </a:ext>
            </a:extLst>
          </p:cNvPr>
          <p:cNvSpPr>
            <a:spLocks noGrp="1"/>
          </p:cNvSpPr>
          <p:nvPr>
            <p:ph idx="71" hasCustomPrompt="1"/>
          </p:nvPr>
        </p:nvSpPr>
        <p:spPr>
          <a:xfrm>
            <a:off x="2971800"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78A13FF6-F939-03D0-74EF-18466F505447}"/>
              </a:ext>
            </a:extLst>
          </p:cNvPr>
          <p:cNvSpPr>
            <a:spLocks noGrp="1"/>
          </p:cNvSpPr>
          <p:nvPr>
            <p:ph idx="93" hasCustomPrompt="1"/>
          </p:nvPr>
        </p:nvSpPr>
        <p:spPr>
          <a:xfrm>
            <a:off x="2971800"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Title 1">
            <a:extLst>
              <a:ext uri="{FF2B5EF4-FFF2-40B4-BE49-F238E27FC236}">
                <a16:creationId xmlns:a16="http://schemas.microsoft.com/office/drawing/2014/main" id="{99BC01C8-D3AE-8685-3A08-C91D7CF6A48E}"/>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2" name="Content Placeholder 2">
            <a:extLst>
              <a:ext uri="{FF2B5EF4-FFF2-40B4-BE49-F238E27FC236}">
                <a16:creationId xmlns:a16="http://schemas.microsoft.com/office/drawing/2014/main" id="{D56F560A-EC11-2E1E-8FF2-F4BC22CE2BFE}"/>
              </a:ext>
            </a:extLst>
          </p:cNvPr>
          <p:cNvSpPr>
            <a:spLocks noGrp="1"/>
          </p:cNvSpPr>
          <p:nvPr>
            <p:ph idx="94" hasCustomPrompt="1"/>
          </p:nvPr>
        </p:nvSpPr>
        <p:spPr>
          <a:xfrm>
            <a:off x="4407061"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CF1E6C0-647C-BA6F-5826-0B29EE2AD414}"/>
              </a:ext>
            </a:extLst>
          </p:cNvPr>
          <p:cNvSpPr>
            <a:spLocks noGrp="1"/>
          </p:cNvSpPr>
          <p:nvPr>
            <p:ph idx="95" hasCustomPrompt="1"/>
          </p:nvPr>
        </p:nvSpPr>
        <p:spPr>
          <a:xfrm>
            <a:off x="4407061"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79E991F2-1F7E-EC05-D11B-4535F764A021}"/>
              </a:ext>
            </a:extLst>
          </p:cNvPr>
          <p:cNvSpPr>
            <a:spLocks noGrp="1"/>
          </p:cNvSpPr>
          <p:nvPr>
            <p:ph idx="96" hasCustomPrompt="1"/>
          </p:nvPr>
        </p:nvSpPr>
        <p:spPr>
          <a:xfrm>
            <a:off x="4407061"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D3A83857-C9EC-6A3A-63AC-2AF6D3A1A181}"/>
              </a:ext>
            </a:extLst>
          </p:cNvPr>
          <p:cNvSpPr>
            <a:spLocks noGrp="1"/>
          </p:cNvSpPr>
          <p:nvPr>
            <p:ph idx="97" hasCustomPrompt="1"/>
          </p:nvPr>
        </p:nvSpPr>
        <p:spPr>
          <a:xfrm>
            <a:off x="4407061"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446AB2A2-2A33-5C83-A7F4-88BA447E4446}"/>
              </a:ext>
            </a:extLst>
          </p:cNvPr>
          <p:cNvSpPr>
            <a:spLocks noGrp="1"/>
          </p:cNvSpPr>
          <p:nvPr>
            <p:ph idx="98" hasCustomPrompt="1"/>
          </p:nvPr>
        </p:nvSpPr>
        <p:spPr>
          <a:xfrm>
            <a:off x="4407061"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24C2AFA-F24A-B0CC-0276-CC694146BAF7}"/>
              </a:ext>
            </a:extLst>
          </p:cNvPr>
          <p:cNvSpPr>
            <a:spLocks noGrp="1"/>
          </p:cNvSpPr>
          <p:nvPr>
            <p:ph idx="99" hasCustomPrompt="1"/>
          </p:nvPr>
        </p:nvSpPr>
        <p:spPr>
          <a:xfrm>
            <a:off x="4407061"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3EE9962B-63B3-CB89-9E25-74929089895C}"/>
              </a:ext>
            </a:extLst>
          </p:cNvPr>
          <p:cNvSpPr>
            <a:spLocks noGrp="1"/>
          </p:cNvSpPr>
          <p:nvPr>
            <p:ph idx="100" hasCustomPrompt="1"/>
          </p:nvPr>
        </p:nvSpPr>
        <p:spPr>
          <a:xfrm>
            <a:off x="4407061"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F6395891-B27C-D59A-03A7-F32E94437BE5}"/>
              </a:ext>
            </a:extLst>
          </p:cNvPr>
          <p:cNvSpPr>
            <a:spLocks noGrp="1"/>
          </p:cNvSpPr>
          <p:nvPr>
            <p:ph idx="101" hasCustomPrompt="1"/>
          </p:nvPr>
        </p:nvSpPr>
        <p:spPr>
          <a:xfrm>
            <a:off x="4407061"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BF7320F4-0678-28BB-C2B0-DFEA4149B078}"/>
              </a:ext>
            </a:extLst>
          </p:cNvPr>
          <p:cNvSpPr>
            <a:spLocks noGrp="1"/>
          </p:cNvSpPr>
          <p:nvPr>
            <p:ph idx="102" hasCustomPrompt="1"/>
          </p:nvPr>
        </p:nvSpPr>
        <p:spPr>
          <a:xfrm>
            <a:off x="5853896"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68B74E0-B689-0746-8FFA-B4B397387920}"/>
              </a:ext>
            </a:extLst>
          </p:cNvPr>
          <p:cNvSpPr>
            <a:spLocks noGrp="1"/>
          </p:cNvSpPr>
          <p:nvPr>
            <p:ph idx="103" hasCustomPrompt="1"/>
          </p:nvPr>
        </p:nvSpPr>
        <p:spPr>
          <a:xfrm>
            <a:off x="5853896"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CDB94554-1040-D51C-E5EC-59298990E80C}"/>
              </a:ext>
            </a:extLst>
          </p:cNvPr>
          <p:cNvSpPr>
            <a:spLocks noGrp="1"/>
          </p:cNvSpPr>
          <p:nvPr>
            <p:ph idx="104" hasCustomPrompt="1"/>
          </p:nvPr>
        </p:nvSpPr>
        <p:spPr>
          <a:xfrm>
            <a:off x="5853896"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FDC8C0C0-7640-8155-F2E3-BDBB4DB325A9}"/>
              </a:ext>
            </a:extLst>
          </p:cNvPr>
          <p:cNvSpPr>
            <a:spLocks noGrp="1"/>
          </p:cNvSpPr>
          <p:nvPr>
            <p:ph idx="105" hasCustomPrompt="1"/>
          </p:nvPr>
        </p:nvSpPr>
        <p:spPr>
          <a:xfrm>
            <a:off x="5853896"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5CB205AC-9740-BB90-BF5E-8C2D5B7D63A6}"/>
              </a:ext>
            </a:extLst>
          </p:cNvPr>
          <p:cNvSpPr>
            <a:spLocks noGrp="1"/>
          </p:cNvSpPr>
          <p:nvPr>
            <p:ph idx="106" hasCustomPrompt="1"/>
          </p:nvPr>
        </p:nvSpPr>
        <p:spPr>
          <a:xfrm>
            <a:off x="5853896"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737E896B-76CF-0942-210E-FAE280C889EC}"/>
              </a:ext>
            </a:extLst>
          </p:cNvPr>
          <p:cNvSpPr>
            <a:spLocks noGrp="1"/>
          </p:cNvSpPr>
          <p:nvPr>
            <p:ph idx="107" hasCustomPrompt="1"/>
          </p:nvPr>
        </p:nvSpPr>
        <p:spPr>
          <a:xfrm>
            <a:off x="5853896"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F200B6EB-6676-5B63-4DA3-515B308E9952}"/>
              </a:ext>
            </a:extLst>
          </p:cNvPr>
          <p:cNvSpPr>
            <a:spLocks noGrp="1"/>
          </p:cNvSpPr>
          <p:nvPr>
            <p:ph idx="108" hasCustomPrompt="1"/>
          </p:nvPr>
        </p:nvSpPr>
        <p:spPr>
          <a:xfrm>
            <a:off x="5853896"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1CEA02CF-B1DE-06FC-CA58-70154C53B2BD}"/>
              </a:ext>
            </a:extLst>
          </p:cNvPr>
          <p:cNvSpPr>
            <a:spLocks noGrp="1"/>
          </p:cNvSpPr>
          <p:nvPr>
            <p:ph idx="109" hasCustomPrompt="1"/>
          </p:nvPr>
        </p:nvSpPr>
        <p:spPr>
          <a:xfrm>
            <a:off x="5853896"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CF0498A8-213C-5B16-C505-1A07E7D043CD}"/>
              </a:ext>
            </a:extLst>
          </p:cNvPr>
          <p:cNvSpPr>
            <a:spLocks noGrp="1"/>
          </p:cNvSpPr>
          <p:nvPr>
            <p:ph idx="110" hasCustomPrompt="1"/>
          </p:nvPr>
        </p:nvSpPr>
        <p:spPr>
          <a:xfrm>
            <a:off x="7289157"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0" name="Content Placeholder 2">
            <a:extLst>
              <a:ext uri="{FF2B5EF4-FFF2-40B4-BE49-F238E27FC236}">
                <a16:creationId xmlns:a16="http://schemas.microsoft.com/office/drawing/2014/main" id="{BCCF8B98-0D9A-85EC-D71E-D5F225CBD037}"/>
              </a:ext>
            </a:extLst>
          </p:cNvPr>
          <p:cNvSpPr>
            <a:spLocks noGrp="1"/>
          </p:cNvSpPr>
          <p:nvPr>
            <p:ph idx="111" hasCustomPrompt="1"/>
          </p:nvPr>
        </p:nvSpPr>
        <p:spPr>
          <a:xfrm>
            <a:off x="7289157"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1" name="Content Placeholder 2">
            <a:extLst>
              <a:ext uri="{FF2B5EF4-FFF2-40B4-BE49-F238E27FC236}">
                <a16:creationId xmlns:a16="http://schemas.microsoft.com/office/drawing/2014/main" id="{033BA9E1-26FA-533A-8261-F9C5AC71C851}"/>
              </a:ext>
            </a:extLst>
          </p:cNvPr>
          <p:cNvSpPr>
            <a:spLocks noGrp="1"/>
          </p:cNvSpPr>
          <p:nvPr>
            <p:ph idx="112" hasCustomPrompt="1"/>
          </p:nvPr>
        </p:nvSpPr>
        <p:spPr>
          <a:xfrm>
            <a:off x="7289157"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2" name="Content Placeholder 2">
            <a:extLst>
              <a:ext uri="{FF2B5EF4-FFF2-40B4-BE49-F238E27FC236}">
                <a16:creationId xmlns:a16="http://schemas.microsoft.com/office/drawing/2014/main" id="{9FDBA9EB-F6A9-5169-1CF4-0EFABFCFBF5C}"/>
              </a:ext>
            </a:extLst>
          </p:cNvPr>
          <p:cNvSpPr>
            <a:spLocks noGrp="1"/>
          </p:cNvSpPr>
          <p:nvPr>
            <p:ph idx="113" hasCustomPrompt="1"/>
          </p:nvPr>
        </p:nvSpPr>
        <p:spPr>
          <a:xfrm>
            <a:off x="7289157"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3" name="Content Placeholder 2">
            <a:extLst>
              <a:ext uri="{FF2B5EF4-FFF2-40B4-BE49-F238E27FC236}">
                <a16:creationId xmlns:a16="http://schemas.microsoft.com/office/drawing/2014/main" id="{10A47E31-45C3-9664-E8B5-1FD8C2ED7037}"/>
              </a:ext>
            </a:extLst>
          </p:cNvPr>
          <p:cNvSpPr>
            <a:spLocks noGrp="1"/>
          </p:cNvSpPr>
          <p:nvPr>
            <p:ph idx="114" hasCustomPrompt="1"/>
          </p:nvPr>
        </p:nvSpPr>
        <p:spPr>
          <a:xfrm>
            <a:off x="7289157"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4" name="Content Placeholder 2">
            <a:extLst>
              <a:ext uri="{FF2B5EF4-FFF2-40B4-BE49-F238E27FC236}">
                <a16:creationId xmlns:a16="http://schemas.microsoft.com/office/drawing/2014/main" id="{D6F5C49A-80A2-EE59-2CF8-C29DDC3A23D7}"/>
              </a:ext>
            </a:extLst>
          </p:cNvPr>
          <p:cNvSpPr>
            <a:spLocks noGrp="1"/>
          </p:cNvSpPr>
          <p:nvPr>
            <p:ph idx="115" hasCustomPrompt="1"/>
          </p:nvPr>
        </p:nvSpPr>
        <p:spPr>
          <a:xfrm>
            <a:off x="7289157"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65" name="Content Placeholder 2">
            <a:extLst>
              <a:ext uri="{FF2B5EF4-FFF2-40B4-BE49-F238E27FC236}">
                <a16:creationId xmlns:a16="http://schemas.microsoft.com/office/drawing/2014/main" id="{777D1854-2AB2-4D1F-89ED-6B5C7E6C4B0E}"/>
              </a:ext>
            </a:extLst>
          </p:cNvPr>
          <p:cNvSpPr>
            <a:spLocks noGrp="1"/>
          </p:cNvSpPr>
          <p:nvPr>
            <p:ph idx="116" hasCustomPrompt="1"/>
          </p:nvPr>
        </p:nvSpPr>
        <p:spPr>
          <a:xfrm>
            <a:off x="7289157"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6" name="Content Placeholder 2">
            <a:extLst>
              <a:ext uri="{FF2B5EF4-FFF2-40B4-BE49-F238E27FC236}">
                <a16:creationId xmlns:a16="http://schemas.microsoft.com/office/drawing/2014/main" id="{C23F6D44-EF04-8CF9-686D-41F2CF6A8441}"/>
              </a:ext>
            </a:extLst>
          </p:cNvPr>
          <p:cNvSpPr>
            <a:spLocks noGrp="1"/>
          </p:cNvSpPr>
          <p:nvPr>
            <p:ph idx="117" hasCustomPrompt="1"/>
          </p:nvPr>
        </p:nvSpPr>
        <p:spPr>
          <a:xfrm>
            <a:off x="7289157"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7" name="Content Placeholder 2">
            <a:extLst>
              <a:ext uri="{FF2B5EF4-FFF2-40B4-BE49-F238E27FC236}">
                <a16:creationId xmlns:a16="http://schemas.microsoft.com/office/drawing/2014/main" id="{A4B3FB27-763B-F69B-CA41-8459C61377B2}"/>
              </a:ext>
            </a:extLst>
          </p:cNvPr>
          <p:cNvSpPr>
            <a:spLocks noGrp="1"/>
          </p:cNvSpPr>
          <p:nvPr>
            <p:ph idx="118" hasCustomPrompt="1"/>
          </p:nvPr>
        </p:nvSpPr>
        <p:spPr>
          <a:xfrm>
            <a:off x="8759142"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8" name="Content Placeholder 2">
            <a:extLst>
              <a:ext uri="{FF2B5EF4-FFF2-40B4-BE49-F238E27FC236}">
                <a16:creationId xmlns:a16="http://schemas.microsoft.com/office/drawing/2014/main" id="{CF597225-A6B0-71FB-5F9D-0F779520BFB9}"/>
              </a:ext>
            </a:extLst>
          </p:cNvPr>
          <p:cNvSpPr>
            <a:spLocks noGrp="1"/>
          </p:cNvSpPr>
          <p:nvPr>
            <p:ph idx="119" hasCustomPrompt="1"/>
          </p:nvPr>
        </p:nvSpPr>
        <p:spPr>
          <a:xfrm>
            <a:off x="8759142"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9" name="Content Placeholder 2">
            <a:extLst>
              <a:ext uri="{FF2B5EF4-FFF2-40B4-BE49-F238E27FC236}">
                <a16:creationId xmlns:a16="http://schemas.microsoft.com/office/drawing/2014/main" id="{C7239596-2F92-19F4-4AB9-429F61DF483C}"/>
              </a:ext>
            </a:extLst>
          </p:cNvPr>
          <p:cNvSpPr>
            <a:spLocks noGrp="1"/>
          </p:cNvSpPr>
          <p:nvPr>
            <p:ph idx="120" hasCustomPrompt="1"/>
          </p:nvPr>
        </p:nvSpPr>
        <p:spPr>
          <a:xfrm>
            <a:off x="8759142"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0" name="Content Placeholder 2">
            <a:extLst>
              <a:ext uri="{FF2B5EF4-FFF2-40B4-BE49-F238E27FC236}">
                <a16:creationId xmlns:a16="http://schemas.microsoft.com/office/drawing/2014/main" id="{A9DFE1E2-1B87-E38D-6AF5-5E2FF5C5397A}"/>
              </a:ext>
            </a:extLst>
          </p:cNvPr>
          <p:cNvSpPr>
            <a:spLocks noGrp="1"/>
          </p:cNvSpPr>
          <p:nvPr>
            <p:ph idx="121" hasCustomPrompt="1"/>
          </p:nvPr>
        </p:nvSpPr>
        <p:spPr>
          <a:xfrm>
            <a:off x="8759142"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1" name="Content Placeholder 2">
            <a:extLst>
              <a:ext uri="{FF2B5EF4-FFF2-40B4-BE49-F238E27FC236}">
                <a16:creationId xmlns:a16="http://schemas.microsoft.com/office/drawing/2014/main" id="{035DA5F6-4673-A4A3-8F7E-210CC7DE0C5D}"/>
              </a:ext>
            </a:extLst>
          </p:cNvPr>
          <p:cNvSpPr>
            <a:spLocks noGrp="1"/>
          </p:cNvSpPr>
          <p:nvPr>
            <p:ph idx="122" hasCustomPrompt="1"/>
          </p:nvPr>
        </p:nvSpPr>
        <p:spPr>
          <a:xfrm>
            <a:off x="8759142"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2" name="Content Placeholder 2">
            <a:extLst>
              <a:ext uri="{FF2B5EF4-FFF2-40B4-BE49-F238E27FC236}">
                <a16:creationId xmlns:a16="http://schemas.microsoft.com/office/drawing/2014/main" id="{7716066C-E18B-0AE7-3CFE-38A2D4F23FD1}"/>
              </a:ext>
            </a:extLst>
          </p:cNvPr>
          <p:cNvSpPr>
            <a:spLocks noGrp="1"/>
          </p:cNvSpPr>
          <p:nvPr>
            <p:ph idx="123" hasCustomPrompt="1"/>
          </p:nvPr>
        </p:nvSpPr>
        <p:spPr>
          <a:xfrm>
            <a:off x="8759142"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73" name="Content Placeholder 2">
            <a:extLst>
              <a:ext uri="{FF2B5EF4-FFF2-40B4-BE49-F238E27FC236}">
                <a16:creationId xmlns:a16="http://schemas.microsoft.com/office/drawing/2014/main" id="{9786B1B0-921E-F97C-7D69-59631E5CB779}"/>
              </a:ext>
            </a:extLst>
          </p:cNvPr>
          <p:cNvSpPr>
            <a:spLocks noGrp="1"/>
          </p:cNvSpPr>
          <p:nvPr>
            <p:ph idx="124" hasCustomPrompt="1"/>
          </p:nvPr>
        </p:nvSpPr>
        <p:spPr>
          <a:xfrm>
            <a:off x="8759142"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4" name="Content Placeholder 2">
            <a:extLst>
              <a:ext uri="{FF2B5EF4-FFF2-40B4-BE49-F238E27FC236}">
                <a16:creationId xmlns:a16="http://schemas.microsoft.com/office/drawing/2014/main" id="{CC456581-973B-8BBC-F48E-3DF7960C03A3}"/>
              </a:ext>
            </a:extLst>
          </p:cNvPr>
          <p:cNvSpPr>
            <a:spLocks noGrp="1"/>
          </p:cNvSpPr>
          <p:nvPr>
            <p:ph idx="125" hasCustomPrompt="1"/>
          </p:nvPr>
        </p:nvSpPr>
        <p:spPr>
          <a:xfrm>
            <a:off x="8759142"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5" name="Content Placeholder 2">
            <a:extLst>
              <a:ext uri="{FF2B5EF4-FFF2-40B4-BE49-F238E27FC236}">
                <a16:creationId xmlns:a16="http://schemas.microsoft.com/office/drawing/2014/main" id="{81B19DE8-5184-994F-C1EB-CF11C93B3183}"/>
              </a:ext>
            </a:extLst>
          </p:cNvPr>
          <p:cNvSpPr>
            <a:spLocks noGrp="1"/>
          </p:cNvSpPr>
          <p:nvPr>
            <p:ph idx="126" hasCustomPrompt="1"/>
          </p:nvPr>
        </p:nvSpPr>
        <p:spPr>
          <a:xfrm>
            <a:off x="10194403" y="396890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6" name="Content Placeholder 2">
            <a:extLst>
              <a:ext uri="{FF2B5EF4-FFF2-40B4-BE49-F238E27FC236}">
                <a16:creationId xmlns:a16="http://schemas.microsoft.com/office/drawing/2014/main" id="{8FB40666-8A80-659B-701A-316BA159E057}"/>
              </a:ext>
            </a:extLst>
          </p:cNvPr>
          <p:cNvSpPr>
            <a:spLocks noGrp="1"/>
          </p:cNvSpPr>
          <p:nvPr>
            <p:ph idx="127" hasCustomPrompt="1"/>
          </p:nvPr>
        </p:nvSpPr>
        <p:spPr>
          <a:xfrm>
            <a:off x="10194403" y="2170643"/>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7" name="Content Placeholder 2">
            <a:extLst>
              <a:ext uri="{FF2B5EF4-FFF2-40B4-BE49-F238E27FC236}">
                <a16:creationId xmlns:a16="http://schemas.microsoft.com/office/drawing/2014/main" id="{C4DE9ECB-A820-2EBE-AEFB-4C702313113D}"/>
              </a:ext>
            </a:extLst>
          </p:cNvPr>
          <p:cNvSpPr>
            <a:spLocks noGrp="1"/>
          </p:cNvSpPr>
          <p:nvPr>
            <p:ph idx="128" hasCustomPrompt="1"/>
          </p:nvPr>
        </p:nvSpPr>
        <p:spPr>
          <a:xfrm>
            <a:off x="10194403" y="518348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8" name="Content Placeholder 2">
            <a:extLst>
              <a:ext uri="{FF2B5EF4-FFF2-40B4-BE49-F238E27FC236}">
                <a16:creationId xmlns:a16="http://schemas.microsoft.com/office/drawing/2014/main" id="{777747BF-160F-2FA5-1EBE-5D1C8921B646}"/>
              </a:ext>
            </a:extLst>
          </p:cNvPr>
          <p:cNvSpPr>
            <a:spLocks noGrp="1"/>
          </p:cNvSpPr>
          <p:nvPr>
            <p:ph idx="129" hasCustomPrompt="1"/>
          </p:nvPr>
        </p:nvSpPr>
        <p:spPr>
          <a:xfrm>
            <a:off x="10194403" y="2782868"/>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9" name="Content Placeholder 2">
            <a:extLst>
              <a:ext uri="{FF2B5EF4-FFF2-40B4-BE49-F238E27FC236}">
                <a16:creationId xmlns:a16="http://schemas.microsoft.com/office/drawing/2014/main" id="{B0064611-B1F2-BE63-1CA6-E11069D00EC3}"/>
              </a:ext>
            </a:extLst>
          </p:cNvPr>
          <p:cNvSpPr>
            <a:spLocks noGrp="1"/>
          </p:cNvSpPr>
          <p:nvPr>
            <p:ph idx="130" hasCustomPrompt="1"/>
          </p:nvPr>
        </p:nvSpPr>
        <p:spPr>
          <a:xfrm>
            <a:off x="10194403" y="5769864"/>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0" name="Content Placeholder 2">
            <a:extLst>
              <a:ext uri="{FF2B5EF4-FFF2-40B4-BE49-F238E27FC236}">
                <a16:creationId xmlns:a16="http://schemas.microsoft.com/office/drawing/2014/main" id="{C25DB7A9-11FE-3ABC-DF3C-7BA8E2822483}"/>
              </a:ext>
            </a:extLst>
          </p:cNvPr>
          <p:cNvSpPr>
            <a:spLocks noGrp="1"/>
          </p:cNvSpPr>
          <p:nvPr>
            <p:ph idx="131" hasCustomPrompt="1"/>
          </p:nvPr>
        </p:nvSpPr>
        <p:spPr>
          <a:xfrm>
            <a:off x="10194403" y="1792224"/>
            <a:ext cx="1324000"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81" name="Content Placeholder 2">
            <a:extLst>
              <a:ext uri="{FF2B5EF4-FFF2-40B4-BE49-F238E27FC236}">
                <a16:creationId xmlns:a16="http://schemas.microsoft.com/office/drawing/2014/main" id="{72007E2B-358E-0DB2-2283-2C4069D0384C}"/>
              </a:ext>
            </a:extLst>
          </p:cNvPr>
          <p:cNvSpPr>
            <a:spLocks noGrp="1"/>
          </p:cNvSpPr>
          <p:nvPr>
            <p:ph idx="132" hasCustomPrompt="1"/>
          </p:nvPr>
        </p:nvSpPr>
        <p:spPr>
          <a:xfrm>
            <a:off x="10194403" y="3363032"/>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2" name="Content Placeholder 2">
            <a:extLst>
              <a:ext uri="{FF2B5EF4-FFF2-40B4-BE49-F238E27FC236}">
                <a16:creationId xmlns:a16="http://schemas.microsoft.com/office/drawing/2014/main" id="{533785F0-2D86-EFEF-0FAB-B7C6B7D881FE}"/>
              </a:ext>
            </a:extLst>
          </p:cNvPr>
          <p:cNvSpPr>
            <a:spLocks noGrp="1"/>
          </p:cNvSpPr>
          <p:nvPr>
            <p:ph idx="133" hasCustomPrompt="1"/>
          </p:nvPr>
        </p:nvSpPr>
        <p:spPr>
          <a:xfrm>
            <a:off x="10194403" y="4571259"/>
            <a:ext cx="1324000"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83" name="Content Placeholder 2">
            <a:extLst>
              <a:ext uri="{FF2B5EF4-FFF2-40B4-BE49-F238E27FC236}">
                <a16:creationId xmlns:a16="http://schemas.microsoft.com/office/drawing/2014/main" id="{4F6181D3-5B7A-12F0-C2A4-4CA2C401F0F6}"/>
              </a:ext>
            </a:extLst>
          </p:cNvPr>
          <p:cNvSpPr>
            <a:spLocks noGrp="1"/>
          </p:cNvSpPr>
          <p:nvPr>
            <p:ph idx="134" hasCustomPrompt="1"/>
          </p:nvPr>
        </p:nvSpPr>
        <p:spPr>
          <a:xfrm>
            <a:off x="2971799" y="1402426"/>
            <a:ext cx="2759261"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84" name="Content Placeholder 2">
            <a:extLst>
              <a:ext uri="{FF2B5EF4-FFF2-40B4-BE49-F238E27FC236}">
                <a16:creationId xmlns:a16="http://schemas.microsoft.com/office/drawing/2014/main" id="{F6788FED-7D55-FFC3-D197-4E361F5BD9A9}"/>
              </a:ext>
            </a:extLst>
          </p:cNvPr>
          <p:cNvSpPr>
            <a:spLocks noGrp="1"/>
          </p:cNvSpPr>
          <p:nvPr>
            <p:ph idx="135" hasCustomPrompt="1"/>
          </p:nvPr>
        </p:nvSpPr>
        <p:spPr>
          <a:xfrm>
            <a:off x="5865470" y="1402426"/>
            <a:ext cx="2759261"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85" name="Content Placeholder 2">
            <a:extLst>
              <a:ext uri="{FF2B5EF4-FFF2-40B4-BE49-F238E27FC236}">
                <a16:creationId xmlns:a16="http://schemas.microsoft.com/office/drawing/2014/main" id="{F4C66096-5308-49BB-5D9C-76571F85E40D}"/>
              </a:ext>
            </a:extLst>
          </p:cNvPr>
          <p:cNvSpPr>
            <a:spLocks noGrp="1"/>
          </p:cNvSpPr>
          <p:nvPr>
            <p:ph idx="136" hasCustomPrompt="1"/>
          </p:nvPr>
        </p:nvSpPr>
        <p:spPr>
          <a:xfrm>
            <a:off x="8759141" y="1402426"/>
            <a:ext cx="2759261"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2283682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15" name="Content Placeholder 2">
            <a:extLst>
              <a:ext uri="{FF2B5EF4-FFF2-40B4-BE49-F238E27FC236}">
                <a16:creationId xmlns:a16="http://schemas.microsoft.com/office/drawing/2014/main" id="{D3F5B45D-A507-F467-3EAA-AC69563FABB3}"/>
              </a:ext>
            </a:extLst>
          </p:cNvPr>
          <p:cNvSpPr>
            <a:spLocks noGrp="1"/>
          </p:cNvSpPr>
          <p:nvPr>
            <p:ph idx="72" hasCustomPrompt="1"/>
          </p:nvPr>
        </p:nvSpPr>
        <p:spPr>
          <a:xfrm>
            <a:off x="5130113"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56EE55A-F7DF-3F01-6437-562D7023EE61}"/>
              </a:ext>
            </a:extLst>
          </p:cNvPr>
          <p:cNvSpPr>
            <a:spLocks noGrp="1"/>
          </p:cNvSpPr>
          <p:nvPr>
            <p:ph idx="73" hasCustomPrompt="1"/>
          </p:nvPr>
        </p:nvSpPr>
        <p:spPr>
          <a:xfrm>
            <a:off x="5130113"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9CFE179-A49B-F04E-1726-C616ED17FB61}"/>
              </a:ext>
            </a:extLst>
          </p:cNvPr>
          <p:cNvSpPr>
            <a:spLocks noGrp="1"/>
          </p:cNvSpPr>
          <p:nvPr>
            <p:ph idx="74" hasCustomPrompt="1"/>
          </p:nvPr>
        </p:nvSpPr>
        <p:spPr>
          <a:xfrm>
            <a:off x="5130113"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5D2FEF85-CBB3-79A7-C772-0D10621B2C77}"/>
              </a:ext>
            </a:extLst>
          </p:cNvPr>
          <p:cNvSpPr>
            <a:spLocks noGrp="1"/>
          </p:cNvSpPr>
          <p:nvPr>
            <p:ph idx="75" hasCustomPrompt="1"/>
          </p:nvPr>
        </p:nvSpPr>
        <p:spPr>
          <a:xfrm>
            <a:off x="5130113"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445A44B3-E707-06A4-9F66-85A28C822025}"/>
              </a:ext>
            </a:extLst>
          </p:cNvPr>
          <p:cNvSpPr>
            <a:spLocks noGrp="1"/>
          </p:cNvSpPr>
          <p:nvPr>
            <p:ph idx="76" hasCustomPrompt="1"/>
          </p:nvPr>
        </p:nvSpPr>
        <p:spPr>
          <a:xfrm>
            <a:off x="5130113"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825C5E6-750F-D40F-93C1-04358A9F5282}"/>
              </a:ext>
            </a:extLst>
          </p:cNvPr>
          <p:cNvSpPr>
            <a:spLocks noGrp="1"/>
          </p:cNvSpPr>
          <p:nvPr>
            <p:ph idx="77" hasCustomPrompt="1"/>
          </p:nvPr>
        </p:nvSpPr>
        <p:spPr>
          <a:xfrm>
            <a:off x="5130113"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7C3D04AE-B041-564F-A17C-71DB8949461F}"/>
              </a:ext>
            </a:extLst>
          </p:cNvPr>
          <p:cNvSpPr>
            <a:spLocks noGrp="1"/>
          </p:cNvSpPr>
          <p:nvPr>
            <p:ph idx="78" hasCustomPrompt="1"/>
          </p:nvPr>
        </p:nvSpPr>
        <p:spPr>
          <a:xfrm>
            <a:off x="5130113"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4596BDEB-F4C9-D0EF-C50E-6C4AB8BE82C3}"/>
              </a:ext>
            </a:extLst>
          </p:cNvPr>
          <p:cNvSpPr>
            <a:spLocks noGrp="1"/>
          </p:cNvSpPr>
          <p:nvPr>
            <p:ph idx="79" hasCustomPrompt="1"/>
          </p:nvPr>
        </p:nvSpPr>
        <p:spPr>
          <a:xfrm>
            <a:off x="731314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004237F0-3FB9-1003-A631-E2C75F1EF3E1}"/>
              </a:ext>
            </a:extLst>
          </p:cNvPr>
          <p:cNvSpPr>
            <a:spLocks noGrp="1"/>
          </p:cNvSpPr>
          <p:nvPr>
            <p:ph idx="80" hasCustomPrompt="1"/>
          </p:nvPr>
        </p:nvSpPr>
        <p:spPr>
          <a:xfrm>
            <a:off x="731314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779A5A5-0FAB-4B46-4AD9-5C56A9BB4752}"/>
              </a:ext>
            </a:extLst>
          </p:cNvPr>
          <p:cNvSpPr>
            <a:spLocks noGrp="1"/>
          </p:cNvSpPr>
          <p:nvPr>
            <p:ph idx="81" hasCustomPrompt="1"/>
          </p:nvPr>
        </p:nvSpPr>
        <p:spPr>
          <a:xfrm>
            <a:off x="731314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53352C1F-E2A7-1473-A0A1-6A9EE21D790D}"/>
              </a:ext>
            </a:extLst>
          </p:cNvPr>
          <p:cNvSpPr>
            <a:spLocks noGrp="1"/>
          </p:cNvSpPr>
          <p:nvPr>
            <p:ph idx="82" hasCustomPrompt="1"/>
          </p:nvPr>
        </p:nvSpPr>
        <p:spPr>
          <a:xfrm>
            <a:off x="731314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6F3252FE-042D-A6A3-BFB8-F03DFCED0862}"/>
              </a:ext>
            </a:extLst>
          </p:cNvPr>
          <p:cNvSpPr>
            <a:spLocks noGrp="1"/>
          </p:cNvSpPr>
          <p:nvPr>
            <p:ph idx="83" hasCustomPrompt="1"/>
          </p:nvPr>
        </p:nvSpPr>
        <p:spPr>
          <a:xfrm>
            <a:off x="7313140"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5EF7C3CF-8621-B6CE-55D7-C94C086FC15A}"/>
              </a:ext>
            </a:extLst>
          </p:cNvPr>
          <p:cNvSpPr>
            <a:spLocks noGrp="1"/>
          </p:cNvSpPr>
          <p:nvPr>
            <p:ph idx="84" hasCustomPrompt="1"/>
          </p:nvPr>
        </p:nvSpPr>
        <p:spPr>
          <a:xfrm>
            <a:off x="7313140"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4C3D93F4-9FDE-DF3F-BA68-4FC840FB0856}"/>
              </a:ext>
            </a:extLst>
          </p:cNvPr>
          <p:cNvSpPr>
            <a:spLocks noGrp="1"/>
          </p:cNvSpPr>
          <p:nvPr>
            <p:ph idx="85" hasCustomPrompt="1"/>
          </p:nvPr>
        </p:nvSpPr>
        <p:spPr>
          <a:xfrm>
            <a:off x="731314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8CF3A518-F92B-0EFA-E55B-B097535B6D78}"/>
              </a:ext>
            </a:extLst>
          </p:cNvPr>
          <p:cNvSpPr>
            <a:spLocks noGrp="1"/>
          </p:cNvSpPr>
          <p:nvPr>
            <p:ph idx="86" hasCustomPrompt="1"/>
          </p:nvPr>
        </p:nvSpPr>
        <p:spPr>
          <a:xfrm>
            <a:off x="9479692"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B227467-5441-20ED-648B-45A38261BABE}"/>
              </a:ext>
            </a:extLst>
          </p:cNvPr>
          <p:cNvSpPr>
            <a:spLocks noGrp="1"/>
          </p:cNvSpPr>
          <p:nvPr>
            <p:ph idx="87" hasCustomPrompt="1"/>
          </p:nvPr>
        </p:nvSpPr>
        <p:spPr>
          <a:xfrm>
            <a:off x="9479692"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4F4A17E-0301-E50E-4072-59D2B521BE09}"/>
              </a:ext>
            </a:extLst>
          </p:cNvPr>
          <p:cNvSpPr>
            <a:spLocks noGrp="1"/>
          </p:cNvSpPr>
          <p:nvPr>
            <p:ph idx="88" hasCustomPrompt="1"/>
          </p:nvPr>
        </p:nvSpPr>
        <p:spPr>
          <a:xfrm>
            <a:off x="9479692"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4E0CBF4-782B-E830-9133-B9FAD51657FE}"/>
              </a:ext>
            </a:extLst>
          </p:cNvPr>
          <p:cNvSpPr>
            <a:spLocks noGrp="1"/>
          </p:cNvSpPr>
          <p:nvPr>
            <p:ph idx="89" hasCustomPrompt="1"/>
          </p:nvPr>
        </p:nvSpPr>
        <p:spPr>
          <a:xfrm>
            <a:off x="9479692"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1FE25628-64A0-CB69-BAAC-267A30E133AA}"/>
              </a:ext>
            </a:extLst>
          </p:cNvPr>
          <p:cNvSpPr>
            <a:spLocks noGrp="1"/>
          </p:cNvSpPr>
          <p:nvPr>
            <p:ph idx="90" hasCustomPrompt="1"/>
          </p:nvPr>
        </p:nvSpPr>
        <p:spPr>
          <a:xfrm>
            <a:off x="9479692" y="576986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EC2E4C8E-00EB-85B3-507C-874FBE0D30EA}"/>
              </a:ext>
            </a:extLst>
          </p:cNvPr>
          <p:cNvSpPr>
            <a:spLocks noGrp="1"/>
          </p:cNvSpPr>
          <p:nvPr>
            <p:ph idx="91" hasCustomPrompt="1"/>
          </p:nvPr>
        </p:nvSpPr>
        <p:spPr>
          <a:xfrm>
            <a:off x="9479692"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F8864D19-E0C6-CA45-A414-6D5402B4BA75}"/>
              </a:ext>
            </a:extLst>
          </p:cNvPr>
          <p:cNvSpPr>
            <a:spLocks noGrp="1"/>
          </p:cNvSpPr>
          <p:nvPr>
            <p:ph idx="92" hasCustomPrompt="1"/>
          </p:nvPr>
        </p:nvSpPr>
        <p:spPr>
          <a:xfrm>
            <a:off x="9479692"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030A9543-FC10-7444-647A-27CCC2F6E6B6}"/>
              </a:ext>
            </a:extLst>
          </p:cNvPr>
          <p:cNvSpPr>
            <a:spLocks noGrp="1"/>
          </p:cNvSpPr>
          <p:nvPr>
            <p:ph idx="93" hasCustomPrompt="1"/>
          </p:nvPr>
        </p:nvSpPr>
        <p:spPr>
          <a:xfrm>
            <a:off x="297180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73AFAA96-5581-24B0-C424-64B78B5D9676}"/>
              </a:ext>
            </a:extLst>
          </p:cNvPr>
          <p:cNvSpPr>
            <a:spLocks noGrp="1"/>
          </p:cNvSpPr>
          <p:nvPr>
            <p:ph idx="94" hasCustomPrompt="1"/>
          </p:nvPr>
        </p:nvSpPr>
        <p:spPr>
          <a:xfrm>
            <a:off x="5130113"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D267A49D-BB74-8097-677E-DC9528217B9F}"/>
              </a:ext>
            </a:extLst>
          </p:cNvPr>
          <p:cNvSpPr>
            <a:spLocks noGrp="1"/>
          </p:cNvSpPr>
          <p:nvPr>
            <p:ph idx="95" hasCustomPrompt="1"/>
          </p:nvPr>
        </p:nvSpPr>
        <p:spPr>
          <a:xfrm>
            <a:off x="731314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B028F1C-838E-D98A-75DE-7BD5230A66AB}"/>
              </a:ext>
            </a:extLst>
          </p:cNvPr>
          <p:cNvSpPr>
            <a:spLocks noGrp="1"/>
          </p:cNvSpPr>
          <p:nvPr>
            <p:ph idx="96" hasCustomPrompt="1"/>
          </p:nvPr>
        </p:nvSpPr>
        <p:spPr>
          <a:xfrm>
            <a:off x="9479692"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3CA1E64E-542F-2AB0-393F-62984061AB13}"/>
              </a:ext>
            </a:extLst>
          </p:cNvPr>
          <p:cNvSpPr>
            <a:spLocks noGrp="1"/>
          </p:cNvSpPr>
          <p:nvPr>
            <p:ph idx="97" hasCustomPrompt="1"/>
          </p:nvPr>
        </p:nvSpPr>
        <p:spPr>
          <a:xfrm>
            <a:off x="2971799" y="1390851"/>
            <a:ext cx="4179137"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40C3BC1-B41D-690E-4181-D804A412C9D6}"/>
              </a:ext>
            </a:extLst>
          </p:cNvPr>
          <p:cNvSpPr>
            <a:spLocks noGrp="1"/>
          </p:cNvSpPr>
          <p:nvPr>
            <p:ph idx="98" hasCustomPrompt="1"/>
          </p:nvPr>
        </p:nvSpPr>
        <p:spPr>
          <a:xfrm>
            <a:off x="7323880" y="1390851"/>
            <a:ext cx="4179137"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2236326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769864"/>
            <a:ext cx="8528716"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lnSpc>
                <a:spcPts val="2480"/>
              </a:lnSpc>
              <a:defRPr sz="2400"/>
            </a:lvl1pPr>
          </a:lstStyle>
          <a:p>
            <a:r>
              <a:rPr lang="en-US" dirty="0"/>
              <a:t>Click to edit Master title style</a:t>
            </a:r>
          </a:p>
        </p:txBody>
      </p:sp>
      <p:sp>
        <p:nvSpPr>
          <p:cNvPr id="15" name="Content Placeholder 2">
            <a:extLst>
              <a:ext uri="{FF2B5EF4-FFF2-40B4-BE49-F238E27FC236}">
                <a16:creationId xmlns:a16="http://schemas.microsoft.com/office/drawing/2014/main" id="{D3F5B45D-A507-F467-3EAA-AC69563FABB3}"/>
              </a:ext>
            </a:extLst>
          </p:cNvPr>
          <p:cNvSpPr>
            <a:spLocks noGrp="1"/>
          </p:cNvSpPr>
          <p:nvPr>
            <p:ph idx="72" hasCustomPrompt="1"/>
          </p:nvPr>
        </p:nvSpPr>
        <p:spPr>
          <a:xfrm>
            <a:off x="5130113"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56EE55A-F7DF-3F01-6437-562D7023EE61}"/>
              </a:ext>
            </a:extLst>
          </p:cNvPr>
          <p:cNvSpPr>
            <a:spLocks noGrp="1"/>
          </p:cNvSpPr>
          <p:nvPr>
            <p:ph idx="73" hasCustomPrompt="1"/>
          </p:nvPr>
        </p:nvSpPr>
        <p:spPr>
          <a:xfrm>
            <a:off x="5130113"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9CFE179-A49B-F04E-1726-C616ED17FB61}"/>
              </a:ext>
            </a:extLst>
          </p:cNvPr>
          <p:cNvSpPr>
            <a:spLocks noGrp="1"/>
          </p:cNvSpPr>
          <p:nvPr>
            <p:ph idx="74" hasCustomPrompt="1"/>
          </p:nvPr>
        </p:nvSpPr>
        <p:spPr>
          <a:xfrm>
            <a:off x="5130113"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5D2FEF85-CBB3-79A7-C772-0D10621B2C77}"/>
              </a:ext>
            </a:extLst>
          </p:cNvPr>
          <p:cNvSpPr>
            <a:spLocks noGrp="1"/>
          </p:cNvSpPr>
          <p:nvPr>
            <p:ph idx="75" hasCustomPrompt="1"/>
          </p:nvPr>
        </p:nvSpPr>
        <p:spPr>
          <a:xfrm>
            <a:off x="5130113"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825C5E6-750F-D40F-93C1-04358A9F5282}"/>
              </a:ext>
            </a:extLst>
          </p:cNvPr>
          <p:cNvSpPr>
            <a:spLocks noGrp="1"/>
          </p:cNvSpPr>
          <p:nvPr>
            <p:ph idx="77" hasCustomPrompt="1"/>
          </p:nvPr>
        </p:nvSpPr>
        <p:spPr>
          <a:xfrm>
            <a:off x="5130113"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7C3D04AE-B041-564F-A17C-71DB8949461F}"/>
              </a:ext>
            </a:extLst>
          </p:cNvPr>
          <p:cNvSpPr>
            <a:spLocks noGrp="1"/>
          </p:cNvSpPr>
          <p:nvPr>
            <p:ph idx="78" hasCustomPrompt="1"/>
          </p:nvPr>
        </p:nvSpPr>
        <p:spPr>
          <a:xfrm>
            <a:off x="5130113"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4596BDEB-F4C9-D0EF-C50E-6C4AB8BE82C3}"/>
              </a:ext>
            </a:extLst>
          </p:cNvPr>
          <p:cNvSpPr>
            <a:spLocks noGrp="1"/>
          </p:cNvSpPr>
          <p:nvPr>
            <p:ph idx="79" hasCustomPrompt="1"/>
          </p:nvPr>
        </p:nvSpPr>
        <p:spPr>
          <a:xfrm>
            <a:off x="7313140"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004237F0-3FB9-1003-A631-E2C75F1EF3E1}"/>
              </a:ext>
            </a:extLst>
          </p:cNvPr>
          <p:cNvSpPr>
            <a:spLocks noGrp="1"/>
          </p:cNvSpPr>
          <p:nvPr>
            <p:ph idx="80" hasCustomPrompt="1"/>
          </p:nvPr>
        </p:nvSpPr>
        <p:spPr>
          <a:xfrm>
            <a:off x="7313140"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A779A5A5-0FAB-4B46-4AD9-5C56A9BB4752}"/>
              </a:ext>
            </a:extLst>
          </p:cNvPr>
          <p:cNvSpPr>
            <a:spLocks noGrp="1"/>
          </p:cNvSpPr>
          <p:nvPr>
            <p:ph idx="81" hasCustomPrompt="1"/>
          </p:nvPr>
        </p:nvSpPr>
        <p:spPr>
          <a:xfrm>
            <a:off x="7313140"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53352C1F-E2A7-1473-A0A1-6A9EE21D790D}"/>
              </a:ext>
            </a:extLst>
          </p:cNvPr>
          <p:cNvSpPr>
            <a:spLocks noGrp="1"/>
          </p:cNvSpPr>
          <p:nvPr>
            <p:ph idx="82" hasCustomPrompt="1"/>
          </p:nvPr>
        </p:nvSpPr>
        <p:spPr>
          <a:xfrm>
            <a:off x="7313140"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5EF7C3CF-8621-B6CE-55D7-C94C086FC15A}"/>
              </a:ext>
            </a:extLst>
          </p:cNvPr>
          <p:cNvSpPr>
            <a:spLocks noGrp="1"/>
          </p:cNvSpPr>
          <p:nvPr>
            <p:ph idx="84" hasCustomPrompt="1"/>
          </p:nvPr>
        </p:nvSpPr>
        <p:spPr>
          <a:xfrm>
            <a:off x="7313140"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4C3D93F4-9FDE-DF3F-BA68-4FC840FB0856}"/>
              </a:ext>
            </a:extLst>
          </p:cNvPr>
          <p:cNvSpPr>
            <a:spLocks noGrp="1"/>
          </p:cNvSpPr>
          <p:nvPr>
            <p:ph idx="85" hasCustomPrompt="1"/>
          </p:nvPr>
        </p:nvSpPr>
        <p:spPr>
          <a:xfrm>
            <a:off x="7313140"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8CF3A518-F92B-0EFA-E55B-B097535B6D78}"/>
              </a:ext>
            </a:extLst>
          </p:cNvPr>
          <p:cNvSpPr>
            <a:spLocks noGrp="1"/>
          </p:cNvSpPr>
          <p:nvPr>
            <p:ph idx="86" hasCustomPrompt="1"/>
          </p:nvPr>
        </p:nvSpPr>
        <p:spPr>
          <a:xfrm>
            <a:off x="9479692" y="396890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B227467-5441-20ED-648B-45A38261BABE}"/>
              </a:ext>
            </a:extLst>
          </p:cNvPr>
          <p:cNvSpPr>
            <a:spLocks noGrp="1"/>
          </p:cNvSpPr>
          <p:nvPr>
            <p:ph idx="87" hasCustomPrompt="1"/>
          </p:nvPr>
        </p:nvSpPr>
        <p:spPr>
          <a:xfrm>
            <a:off x="9479692" y="2170643"/>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4F4A17E-0301-E50E-4072-59D2B521BE09}"/>
              </a:ext>
            </a:extLst>
          </p:cNvPr>
          <p:cNvSpPr>
            <a:spLocks noGrp="1"/>
          </p:cNvSpPr>
          <p:nvPr>
            <p:ph idx="88" hasCustomPrompt="1"/>
          </p:nvPr>
        </p:nvSpPr>
        <p:spPr>
          <a:xfrm>
            <a:off x="9479692" y="5183484"/>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B4E0CBF4-782B-E830-9133-B9FAD51657FE}"/>
              </a:ext>
            </a:extLst>
          </p:cNvPr>
          <p:cNvSpPr>
            <a:spLocks noGrp="1"/>
          </p:cNvSpPr>
          <p:nvPr>
            <p:ph idx="89" hasCustomPrompt="1"/>
          </p:nvPr>
        </p:nvSpPr>
        <p:spPr>
          <a:xfrm>
            <a:off x="9479692" y="2782868"/>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EC2E4C8E-00EB-85B3-507C-874FBE0D30EA}"/>
              </a:ext>
            </a:extLst>
          </p:cNvPr>
          <p:cNvSpPr>
            <a:spLocks noGrp="1"/>
          </p:cNvSpPr>
          <p:nvPr>
            <p:ph idx="91" hasCustomPrompt="1"/>
          </p:nvPr>
        </p:nvSpPr>
        <p:spPr>
          <a:xfrm>
            <a:off x="9479692" y="1772816"/>
            <a:ext cx="2020824"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F8864D19-E0C6-CA45-A414-6D5402B4BA75}"/>
              </a:ext>
            </a:extLst>
          </p:cNvPr>
          <p:cNvSpPr>
            <a:spLocks noGrp="1"/>
          </p:cNvSpPr>
          <p:nvPr>
            <p:ph idx="92" hasCustomPrompt="1"/>
          </p:nvPr>
        </p:nvSpPr>
        <p:spPr>
          <a:xfrm>
            <a:off x="9479692" y="3363032"/>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030A9543-FC10-7444-647A-27CCC2F6E6B6}"/>
              </a:ext>
            </a:extLst>
          </p:cNvPr>
          <p:cNvSpPr>
            <a:spLocks noGrp="1"/>
          </p:cNvSpPr>
          <p:nvPr>
            <p:ph idx="93" hasCustomPrompt="1"/>
          </p:nvPr>
        </p:nvSpPr>
        <p:spPr>
          <a:xfrm>
            <a:off x="297180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73AFAA96-5581-24B0-C424-64B78B5D9676}"/>
              </a:ext>
            </a:extLst>
          </p:cNvPr>
          <p:cNvSpPr>
            <a:spLocks noGrp="1"/>
          </p:cNvSpPr>
          <p:nvPr>
            <p:ph idx="94" hasCustomPrompt="1"/>
          </p:nvPr>
        </p:nvSpPr>
        <p:spPr>
          <a:xfrm>
            <a:off x="5130113"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D267A49D-BB74-8097-677E-DC9528217B9F}"/>
              </a:ext>
            </a:extLst>
          </p:cNvPr>
          <p:cNvSpPr>
            <a:spLocks noGrp="1"/>
          </p:cNvSpPr>
          <p:nvPr>
            <p:ph idx="95" hasCustomPrompt="1"/>
          </p:nvPr>
        </p:nvSpPr>
        <p:spPr>
          <a:xfrm>
            <a:off x="7313140"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B028F1C-838E-D98A-75DE-7BD5230A66AB}"/>
              </a:ext>
            </a:extLst>
          </p:cNvPr>
          <p:cNvSpPr>
            <a:spLocks noGrp="1"/>
          </p:cNvSpPr>
          <p:nvPr>
            <p:ph idx="96" hasCustomPrompt="1"/>
          </p:nvPr>
        </p:nvSpPr>
        <p:spPr>
          <a:xfrm>
            <a:off x="9479692" y="4571259"/>
            <a:ext cx="2020824" cy="484632"/>
          </a:xfrm>
          <a:prstGeom prst="rect">
            <a:avLst/>
          </a:prstGeom>
        </p:spPr>
        <p:txBody>
          <a:bodyPr anchor="ctr"/>
          <a:lstStyle>
            <a:lvl1pPr marL="0" indent="0" algn="ctr">
              <a:lnSpc>
                <a:spcPts val="20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3CA1E64E-542F-2AB0-393F-62984061AB13}"/>
              </a:ext>
            </a:extLst>
          </p:cNvPr>
          <p:cNvSpPr>
            <a:spLocks noGrp="1"/>
          </p:cNvSpPr>
          <p:nvPr>
            <p:ph idx="97" hasCustomPrompt="1"/>
          </p:nvPr>
        </p:nvSpPr>
        <p:spPr>
          <a:xfrm>
            <a:off x="2971799" y="1390851"/>
            <a:ext cx="4179137"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40C3BC1-B41D-690E-4181-D804A412C9D6}"/>
              </a:ext>
            </a:extLst>
          </p:cNvPr>
          <p:cNvSpPr>
            <a:spLocks noGrp="1"/>
          </p:cNvSpPr>
          <p:nvPr>
            <p:ph idx="98" hasCustomPrompt="1"/>
          </p:nvPr>
        </p:nvSpPr>
        <p:spPr>
          <a:xfrm>
            <a:off x="7323880" y="1390851"/>
            <a:ext cx="4179137" cy="288246"/>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2593903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14830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88638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65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824325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122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366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0.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image" Target="../media/image15.png"/><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theme" Target="../theme/theme11.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12.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3.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image" Target="../media/image26.jpg"/><Relationship Id="rId5" Type="http://schemas.openxmlformats.org/officeDocument/2006/relationships/slideLayout" Target="../slideLayouts/slideLayout215.xml"/><Relationship Id="rId10" Type="http://schemas.openxmlformats.org/officeDocument/2006/relationships/theme" Target="../theme/theme13.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14.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image" Target="../media/image31.jpe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theme" Target="../theme/theme15.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16.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32.jp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6" Type="http://schemas.openxmlformats.org/officeDocument/2006/relationships/image" Target="../media/image31.jpeg"/><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theme" Target="../theme/theme17.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18.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image" Target="../media/image26.jpg"/><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theme" Target="../theme/theme19.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18" Type="http://schemas.openxmlformats.org/officeDocument/2006/relationships/image" Target="../media/image33.jpeg"/><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theme" Target="../theme/theme20.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20" Type="http://schemas.openxmlformats.org/officeDocument/2006/relationships/image" Target="../media/image33.jpeg"/><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10" Type="http://schemas.openxmlformats.org/officeDocument/2006/relationships/slideLayout" Target="../slideLayouts/slideLayout319.xml"/><Relationship Id="rId19" Type="http://schemas.openxmlformats.org/officeDocument/2006/relationships/theme" Target="../theme/theme21.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0" Type="http://schemas.openxmlformats.org/officeDocument/2006/relationships/image" Target="../media/image34.png"/><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slideLayout" Target="../slideLayouts/slideLayout342.xml"/><Relationship Id="rId10" Type="http://schemas.openxmlformats.org/officeDocument/2006/relationships/slideLayout" Target="../slideLayouts/slideLayout337.xml"/><Relationship Id="rId19" Type="http://schemas.openxmlformats.org/officeDocument/2006/relationships/theme" Target="../theme/theme22.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2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5" Type="http://schemas.openxmlformats.org/officeDocument/2006/relationships/slideLayout" Target="../slideLayouts/slideLayout362.xml"/><Relationship Id="rId10" Type="http://schemas.openxmlformats.org/officeDocument/2006/relationships/theme" Target="../theme/theme24.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slideLayout" Target="../slideLayouts/slideLayout379.xml"/><Relationship Id="rId18" Type="http://schemas.openxmlformats.org/officeDocument/2006/relationships/slideLayout" Target="../slideLayouts/slideLayout38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17" Type="http://schemas.openxmlformats.org/officeDocument/2006/relationships/slideLayout" Target="../slideLayouts/slideLayout383.xml"/><Relationship Id="rId2" Type="http://schemas.openxmlformats.org/officeDocument/2006/relationships/slideLayout" Target="../slideLayouts/slideLayout368.xml"/><Relationship Id="rId16" Type="http://schemas.openxmlformats.org/officeDocument/2006/relationships/slideLayout" Target="../slideLayouts/slideLayout382.xml"/><Relationship Id="rId20" Type="http://schemas.openxmlformats.org/officeDocument/2006/relationships/image" Target="../media/image15.png"/><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5" Type="http://schemas.openxmlformats.org/officeDocument/2006/relationships/slideLayout" Target="../slideLayouts/slideLayout381.xml"/><Relationship Id="rId10" Type="http://schemas.openxmlformats.org/officeDocument/2006/relationships/slideLayout" Target="../slideLayouts/slideLayout376.xml"/><Relationship Id="rId19" Type="http://schemas.openxmlformats.org/officeDocument/2006/relationships/theme" Target="../theme/theme25.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slideLayout" Target="../slideLayouts/slideLayout3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theme" Target="../theme/theme4.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theme" Target="../theme/theme5.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image" Target="../media/image17.jpeg"/><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image" Target="../media/image16.png"/><Relationship Id="rId5" Type="http://schemas.openxmlformats.org/officeDocument/2006/relationships/slideLayout" Target="../slideLayouts/slideLayout127.xml"/><Relationship Id="rId10" Type="http://schemas.openxmlformats.org/officeDocument/2006/relationships/theme" Target="../theme/theme6.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theme" Target="../theme/theme7.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image" Target="../media/image15.png"/><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151.xml"/><Relationship Id="rId7" Type="http://schemas.openxmlformats.org/officeDocument/2006/relationships/theme" Target="../theme/theme8.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5" Type="http://schemas.openxmlformats.org/officeDocument/2006/relationships/slideLayout" Target="../slideLayouts/slideLayout153.xml"/><Relationship Id="rId4" Type="http://schemas.openxmlformats.org/officeDocument/2006/relationships/slideLayout" Target="../slideLayouts/slideLayout1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9.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56C2672B-0A9A-9A00-BFB0-827DD49A1F8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a:extLst>
              <a:ext uri="{FF2B5EF4-FFF2-40B4-BE49-F238E27FC236}">
                <a16:creationId xmlns:a16="http://schemas.microsoft.com/office/drawing/2014/main" id="{5180A486-3B8B-FFD3-6D8C-57A10EF4039B}"/>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E8DBFCD-9BA6-B99E-A854-877D5CCCEC03}"/>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560BC07D-6137-0F46-A844-49D3D3D4E10C}" type="datetimeFigureOut">
              <a:rPr lang="en-US"/>
              <a:pPr>
                <a:defRPr/>
              </a:pPr>
              <a:t>4/11/2024</a:t>
            </a:fld>
            <a:endParaRPr lang="en-US"/>
          </a:p>
        </p:txBody>
      </p:sp>
      <p:sp>
        <p:nvSpPr>
          <p:cNvPr id="5" name="Footer Placeholder 4">
            <a:extLst>
              <a:ext uri="{FF2B5EF4-FFF2-40B4-BE49-F238E27FC236}">
                <a16:creationId xmlns:a16="http://schemas.microsoft.com/office/drawing/2014/main" id="{D556A1C5-F618-8DAF-2181-F80EFD06605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69B2E5E-3FFB-CA60-6674-4EE68823E65E}"/>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503E3D9-1CED-2143-A8F9-60EC4198A1BD}" type="slidenum">
              <a:rPr lang="en-US" altLang="en-US"/>
              <a:pPr>
                <a:defRPr/>
              </a:pPr>
              <a:t>‹#›</a:t>
            </a:fld>
            <a:endParaRPr lang="en-US" altLang="en-US"/>
          </a:p>
        </p:txBody>
      </p:sp>
    </p:spTree>
    <p:extLst>
      <p:ext uri="{BB962C8B-B14F-4D97-AF65-F5344CB8AC3E}">
        <p14:creationId xmlns:p14="http://schemas.microsoft.com/office/powerpoint/2010/main" val="2845082520"/>
      </p:ext>
    </p:extLst>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4">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93239043"/>
      </p:ext>
    </p:extLst>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 id="2147484771" r:id="rId12"/>
    <p:sldLayoutId id="2147484772" r:id="rId13"/>
    <p:sldLayoutId id="2147484773" r:id="rId14"/>
    <p:sldLayoutId id="2147484774" r:id="rId15"/>
    <p:sldLayoutId id="2147484775" r:id="rId16"/>
    <p:sldLayoutId id="2147484776" r:id="rId17"/>
    <p:sldLayoutId id="2147484777" r:id="rId18"/>
    <p:sldLayoutId id="2147484778" r:id="rId19"/>
    <p:sldLayoutId id="2147484779" r:id="rId20"/>
    <p:sldLayoutId id="2147484780" r:id="rId21"/>
    <p:sldLayoutId id="2147484781" r:id="rId2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116417"/>
            <a:ext cx="9992784" cy="97366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219200" y="1223439"/>
            <a:ext cx="9992784" cy="45275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8" name="Rectangle 7"/>
          <p:cNvSpPr/>
          <p:nvPr/>
        </p:nvSpPr>
        <p:spPr>
          <a:xfrm>
            <a:off x="484723" y="971557"/>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sp>
        <p:nvSpPr>
          <p:cNvPr id="9" name="Rectangle 8"/>
          <p:cNvSpPr/>
          <p:nvPr/>
        </p:nvSpPr>
        <p:spPr>
          <a:xfrm>
            <a:off x="484723"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pic>
        <p:nvPicPr>
          <p:cNvPr id="1031" name="Picture 1"/>
          <p:cNvPicPr>
            <a:picLocks noChangeAspect="1"/>
          </p:cNvPicPr>
          <p:nvPr/>
        </p:nvPicPr>
        <p:blipFill>
          <a:blip r:embed="rId14"/>
          <a:srcRect/>
          <a:stretch>
            <a:fillRect/>
          </a:stretch>
        </p:blipFill>
        <p:spPr bwMode="auto">
          <a:xfrm>
            <a:off x="8367196" y="6026152"/>
            <a:ext cx="2722033" cy="996949"/>
          </a:xfrm>
          <a:prstGeom prst="rect">
            <a:avLst/>
          </a:prstGeom>
          <a:noFill/>
          <a:ln w="9525">
            <a:noFill/>
            <a:miter lim="800000"/>
            <a:headEnd/>
            <a:tailEnd/>
          </a:ln>
        </p:spPr>
      </p:pic>
    </p:spTree>
    <p:extLst>
      <p:ext uri="{BB962C8B-B14F-4D97-AF65-F5344CB8AC3E}">
        <p14:creationId xmlns:p14="http://schemas.microsoft.com/office/powerpoint/2010/main" val="323088224"/>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 id="2147484796"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57189" rtl="0" eaLnBrk="1" fontAlgn="base" hangingPunct="1">
        <a:spcBef>
          <a:spcPct val="0"/>
        </a:spcBef>
        <a:spcAft>
          <a:spcPct val="0"/>
        </a:spcAft>
        <a:defRPr sz="2933" b="1" kern="1200">
          <a:solidFill>
            <a:schemeClr val="tx1"/>
          </a:solidFill>
          <a:latin typeface="Georgia"/>
          <a:ea typeface="ＭＳ Ｐゴシック" charset="0"/>
          <a:cs typeface="Georgia"/>
        </a:defRPr>
      </a:lvl1pPr>
      <a:lvl2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2pPr>
      <a:lvl3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3pPr>
      <a:lvl4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4pPr>
      <a:lvl5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5pPr>
      <a:lvl6pPr marL="457189" algn="l" defTabSz="457189" rtl="0" eaLnBrk="1" fontAlgn="base" hangingPunct="1">
        <a:spcBef>
          <a:spcPct val="0"/>
        </a:spcBef>
        <a:spcAft>
          <a:spcPct val="0"/>
        </a:spcAft>
        <a:defRPr sz="3000" b="1">
          <a:solidFill>
            <a:schemeClr val="tx1"/>
          </a:solidFill>
          <a:latin typeface="Georgia" charset="0"/>
          <a:ea typeface="ＭＳ Ｐゴシック" charset="0"/>
        </a:defRPr>
      </a:lvl6pPr>
      <a:lvl7pPr marL="914377" algn="l" defTabSz="457189" rtl="0" eaLnBrk="1" fontAlgn="base" hangingPunct="1">
        <a:spcBef>
          <a:spcPct val="0"/>
        </a:spcBef>
        <a:spcAft>
          <a:spcPct val="0"/>
        </a:spcAft>
        <a:defRPr sz="3000" b="1">
          <a:solidFill>
            <a:schemeClr val="tx1"/>
          </a:solidFill>
          <a:latin typeface="Georgia" charset="0"/>
          <a:ea typeface="ＭＳ Ｐゴシック" charset="0"/>
        </a:defRPr>
      </a:lvl7pPr>
      <a:lvl8pPr marL="1371566" algn="l" defTabSz="457189" rtl="0" eaLnBrk="1" fontAlgn="base" hangingPunct="1">
        <a:spcBef>
          <a:spcPct val="0"/>
        </a:spcBef>
        <a:spcAft>
          <a:spcPct val="0"/>
        </a:spcAft>
        <a:defRPr sz="3000" b="1">
          <a:solidFill>
            <a:schemeClr val="tx1"/>
          </a:solidFill>
          <a:latin typeface="Georgia" charset="0"/>
          <a:ea typeface="ＭＳ Ｐゴシック" charset="0"/>
        </a:defRPr>
      </a:lvl8pPr>
      <a:lvl9pPr marL="1828754" algn="l" defTabSz="457189" rtl="0" eaLnBrk="1" fontAlgn="base" hangingPunct="1">
        <a:spcBef>
          <a:spcPct val="0"/>
        </a:spcBef>
        <a:spcAft>
          <a:spcPct val="0"/>
        </a:spcAft>
        <a:defRPr sz="3000" b="1">
          <a:solidFill>
            <a:schemeClr val="tx1"/>
          </a:solidFill>
          <a:latin typeface="Georgia" charset="0"/>
          <a:ea typeface="ＭＳ Ｐゴシック" charset="0"/>
        </a:defRPr>
      </a:lvl9pPr>
    </p:titleStyle>
    <p:bodyStyle>
      <a:lvl1pPr marL="226478" indent="-226478" algn="l" defTabSz="457189" rtl="0" eaLnBrk="1" fontAlgn="base" hangingPunct="1">
        <a:spcBef>
          <a:spcPct val="20000"/>
        </a:spcBef>
        <a:spcAft>
          <a:spcPct val="0"/>
        </a:spcAft>
        <a:buClr>
          <a:srgbClr val="2986E2"/>
        </a:buClr>
        <a:buFont typeface="Arial" charset="0"/>
        <a:buChar char="•"/>
        <a:defRPr sz="3200" kern="1200">
          <a:solidFill>
            <a:schemeClr val="tx1"/>
          </a:solidFill>
          <a:latin typeface="Arial"/>
          <a:ea typeface="ＭＳ Ｐゴシック" charset="0"/>
          <a:cs typeface="Arial"/>
        </a:defRPr>
      </a:lvl1pPr>
      <a:lvl2pPr marL="742932" indent="-285744" algn="l" defTabSz="457189" rtl="0" eaLnBrk="1" fontAlgn="base" hangingPunct="1">
        <a:spcBef>
          <a:spcPct val="20000"/>
        </a:spcBef>
        <a:spcAft>
          <a:spcPct val="0"/>
        </a:spcAft>
        <a:buClr>
          <a:srgbClr val="2986E2"/>
        </a:buClr>
        <a:buFont typeface="Arial" charset="0"/>
        <a:buChar char="–"/>
        <a:defRPr sz="2800" kern="1200">
          <a:solidFill>
            <a:schemeClr val="tx1"/>
          </a:solidFill>
          <a:latin typeface="Arial"/>
          <a:ea typeface="ＭＳ Ｐゴシック" charset="0"/>
          <a:cs typeface="Arial"/>
        </a:defRPr>
      </a:lvl2pPr>
      <a:lvl3pPr marL="1142971" indent="-228594" algn="l" defTabSz="457189" rtl="0" eaLnBrk="1" fontAlgn="base" hangingPunct="1">
        <a:spcBef>
          <a:spcPct val="20000"/>
        </a:spcBef>
        <a:spcAft>
          <a:spcPct val="0"/>
        </a:spcAft>
        <a:buClr>
          <a:srgbClr val="2986E2"/>
        </a:buClr>
        <a:buFont typeface="Arial" charset="0"/>
        <a:buChar char="•"/>
        <a:defRPr kern="1200">
          <a:solidFill>
            <a:schemeClr val="tx1"/>
          </a:solidFill>
          <a:latin typeface="Arial"/>
          <a:ea typeface="ＭＳ Ｐゴシック" charset="0"/>
          <a:cs typeface="Arial"/>
        </a:defRPr>
      </a:lvl3pPr>
      <a:lvl4pPr marL="1600160" indent="-228594" algn="l" defTabSz="457189" rtl="0" eaLnBrk="1" fontAlgn="base" hangingPunct="1">
        <a:spcBef>
          <a:spcPct val="20000"/>
        </a:spcBef>
        <a:spcAft>
          <a:spcPct val="0"/>
        </a:spcAft>
        <a:buClr>
          <a:srgbClr val="2986E2"/>
        </a:buClr>
        <a:buFont typeface="Arial" charset="0"/>
        <a:buChar char="–"/>
        <a:defRPr sz="2000" kern="1200">
          <a:solidFill>
            <a:schemeClr val="tx1"/>
          </a:solidFill>
          <a:latin typeface="Arial"/>
          <a:ea typeface="ＭＳ Ｐゴシック" charset="0"/>
          <a:cs typeface="Arial"/>
        </a:defRPr>
      </a:lvl4pPr>
      <a:lvl5pPr marL="2057349" indent="-228594" algn="l" defTabSz="457189" rtl="0" eaLnBrk="1" fontAlgn="base" hangingPunct="1">
        <a:spcBef>
          <a:spcPct val="20000"/>
        </a:spcBef>
        <a:spcAft>
          <a:spcPct val="0"/>
        </a:spcAft>
        <a:buClr>
          <a:srgbClr val="2986E2"/>
        </a:buClr>
        <a:buFont typeface="Arial" charset="0"/>
        <a:buChar char="»"/>
        <a:defRPr sz="2000" kern="1200">
          <a:solidFill>
            <a:schemeClr val="tx1"/>
          </a:solidFill>
          <a:latin typeface="Arial"/>
          <a:ea typeface="ＭＳ Ｐゴシック" charset="0"/>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27" y="365126"/>
            <a:ext cx="11528146" cy="98976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1927" y="1825625"/>
            <a:ext cx="11528146"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E2572A24-23B4-3A42-A6B7-5E78B25C5C91}"/>
              </a:ext>
            </a:extLst>
          </p:cNvPr>
          <p:cNvSpPr>
            <a:spLocks noGrp="1"/>
          </p:cNvSpPr>
          <p:nvPr>
            <p:ph type="ftr" sz="quarter" idx="3"/>
          </p:nvPr>
        </p:nvSpPr>
        <p:spPr>
          <a:xfrm>
            <a:off x="7274560" y="6257925"/>
            <a:ext cx="3393439" cy="600075"/>
          </a:xfrm>
          <a:prstGeom prst="rect">
            <a:avLst/>
          </a:prstGeom>
        </p:spPr>
        <p:txBody>
          <a:bodyPr vert="horz" lIns="91440" tIns="45720" rIns="91440" bIns="45720" rtlCol="0" anchor="ctr"/>
          <a:lstStyle>
            <a:lvl1pPr algn="l">
              <a:defRPr lang="en-US" sz="800" b="1" smtClean="0">
                <a:solidFill>
                  <a:schemeClr val="bg1"/>
                </a:solidFill>
                <a:effectLst/>
              </a:defRPr>
            </a:lvl1pPr>
          </a:lstStyle>
          <a:p>
            <a:r>
              <a:rPr lang="en-US" dirty="0"/>
              <a:t>PRESENTED BY:</a:t>
            </a:r>
            <a:r>
              <a:rPr lang="en-US" sz="1400" b="0" dirty="0"/>
              <a:t> Thomas Powles  </a:t>
            </a:r>
          </a:p>
        </p:txBody>
      </p:sp>
    </p:spTree>
    <p:extLst>
      <p:ext uri="{BB962C8B-B14F-4D97-AF65-F5344CB8AC3E}">
        <p14:creationId xmlns:p14="http://schemas.microsoft.com/office/powerpoint/2010/main" val="2700767153"/>
      </p:ext>
    </p:extLst>
  </p:cSld>
  <p:clrMap bg1="lt1" tx1="dk1" bg2="lt2" tx2="dk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txStyles>
    <p:titleStyle>
      <a:lvl1pPr algn="l" defTabSz="914400" rtl="0" eaLnBrk="1" latinLnBrk="0" hangingPunct="1">
        <a:lnSpc>
          <a:spcPct val="90000"/>
        </a:lnSpc>
        <a:spcBef>
          <a:spcPct val="0"/>
        </a:spcBef>
        <a:buNone/>
        <a:defRPr sz="3800" b="0" i="0" kern="1200" baseline="0">
          <a:solidFill>
            <a:schemeClr val="bg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EF13F-717B-4AC4-AD64-8D07ED890D27}" type="slidenum">
              <a:rPr lang="en-US" smtClean="0"/>
              <a:t>‹#›</a:t>
            </a:fld>
            <a:endParaRPr lang="en-US"/>
          </a:p>
        </p:txBody>
      </p:sp>
    </p:spTree>
    <p:extLst>
      <p:ext uri="{BB962C8B-B14F-4D97-AF65-F5344CB8AC3E}">
        <p14:creationId xmlns:p14="http://schemas.microsoft.com/office/powerpoint/2010/main" val="3828007045"/>
      </p:ext>
    </p:extLst>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30957069-C8FB-4339-A9A5-300F161EBFAE}" type="datetimeFigureOut">
              <a:rPr lang="en-US"/>
              <a:pPr>
                <a:defRPr/>
              </a:pPr>
              <a:t>4/11/2024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defRPr>
            </a:lvl1pPr>
          </a:lstStyle>
          <a:p>
            <a:pPr>
              <a:defRPr/>
            </a:pPr>
            <a:fld id="{768BC1A3-972A-4291-88A8-987955B0C651}" type="slidenum">
              <a:rPr lang="en-US"/>
              <a:pPr>
                <a:defRPr/>
              </a:pPr>
              <a:t>‹#›</a:t>
            </a:fld>
            <a:endParaRPr lang="en-US"/>
          </a:p>
        </p:txBody>
      </p:sp>
    </p:spTree>
    <p:extLst>
      <p:ext uri="{BB962C8B-B14F-4D97-AF65-F5344CB8AC3E}">
        <p14:creationId xmlns:p14="http://schemas.microsoft.com/office/powerpoint/2010/main" val="2953175860"/>
      </p:ext>
    </p:extLst>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 id="2147484967" r:id="rId12"/>
    <p:sldLayoutId id="2147484968" r:id="rId13"/>
    <p:sldLayoutId id="2147484969" r:id="rId14"/>
    <p:sldLayoutId id="2147484970" r:id="rId15"/>
    <p:sldLayoutId id="2147484971"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189" algn="l" defTabSz="685783" rtl="0" fontAlgn="base">
        <a:lnSpc>
          <a:spcPct val="90000"/>
        </a:lnSpc>
        <a:spcBef>
          <a:spcPct val="0"/>
        </a:spcBef>
        <a:spcAft>
          <a:spcPct val="0"/>
        </a:spcAft>
        <a:defRPr sz="3300">
          <a:solidFill>
            <a:schemeClr val="tx1"/>
          </a:solidFill>
          <a:latin typeface="Calibri Light" panose="020F0302020204030204" pitchFamily="34" charset="0"/>
        </a:defRPr>
      </a:lvl6pPr>
      <a:lvl7pPr marL="914377" algn="l" defTabSz="685783" rtl="0" fontAlgn="base">
        <a:lnSpc>
          <a:spcPct val="90000"/>
        </a:lnSpc>
        <a:spcBef>
          <a:spcPct val="0"/>
        </a:spcBef>
        <a:spcAft>
          <a:spcPct val="0"/>
        </a:spcAft>
        <a:defRPr sz="3300">
          <a:solidFill>
            <a:schemeClr val="tx1"/>
          </a:solidFill>
          <a:latin typeface="Calibri Light" panose="020F0302020204030204" pitchFamily="34" charset="0"/>
        </a:defRPr>
      </a:lvl7pPr>
      <a:lvl8pPr marL="1371566" algn="l" defTabSz="685783" rtl="0" fontAlgn="base">
        <a:lnSpc>
          <a:spcPct val="90000"/>
        </a:lnSpc>
        <a:spcBef>
          <a:spcPct val="0"/>
        </a:spcBef>
        <a:spcAft>
          <a:spcPct val="0"/>
        </a:spcAft>
        <a:defRPr sz="3300">
          <a:solidFill>
            <a:schemeClr val="tx1"/>
          </a:solidFill>
          <a:latin typeface="Calibri Light" panose="020F0302020204030204" pitchFamily="34" charset="0"/>
        </a:defRPr>
      </a:lvl8pPr>
      <a:lvl9pPr marL="1828754" algn="l" defTabSz="68578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000" y="274639"/>
            <a:ext cx="1074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721140" y="1600201"/>
            <a:ext cx="1074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6" name="Slide Number Placeholder 5"/>
          <p:cNvSpPr>
            <a:spLocks noGrp="1"/>
          </p:cNvSpPr>
          <p:nvPr>
            <p:ph type="sldNum" sz="quarter" idx="4"/>
          </p:nvPr>
        </p:nvSpPr>
        <p:spPr>
          <a:xfrm>
            <a:off x="1728000" y="6372104"/>
            <a:ext cx="953803" cy="246184"/>
          </a:xfrm>
          <a:prstGeom prst="rect">
            <a:avLst/>
          </a:prstGeom>
        </p:spPr>
        <p:txBody>
          <a:bodyPr vert="horz" wrap="square" lIns="91440" tIns="45720" rIns="91440" bIns="45720" numCol="1" anchor="ctr" anchorCtr="0" compatLnSpc="1">
            <a:prstTxWarp prst="textNoShape">
              <a:avLst/>
            </a:prstTxWarp>
          </a:bodyPr>
          <a:lstStyle>
            <a:lvl1pPr eaLnBrk="1" hangingPunct="1">
              <a:defRPr sz="1333">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smtClean="0"/>
              <a:pPr>
                <a:defRPr/>
              </a:pPr>
              <a:t>‹#›</a:t>
            </a:fld>
            <a:endParaRPr lang="en-US" altLang="en-US" dirty="0"/>
          </a:p>
        </p:txBody>
      </p:sp>
      <p:pic>
        <p:nvPicPr>
          <p:cNvPr id="7" name="Picture 6">
            <a:extLst>
              <a:ext uri="{FF2B5EF4-FFF2-40B4-BE49-F238E27FC236}">
                <a16:creationId xmlns:a16="http://schemas.microsoft.com/office/drawing/2014/main" id="{D650AF0F-96E1-4951-85F4-89C237206700}"/>
              </a:ext>
            </a:extLst>
          </p:cNvPr>
          <p:cNvPicPr>
            <a:picLocks noChangeAspect="1"/>
          </p:cNvPicPr>
          <p:nvPr userDrawn="1"/>
        </p:nvPicPr>
        <p:blipFill>
          <a:blip r:embed="rId14"/>
          <a:stretch>
            <a:fillRect/>
          </a:stretch>
        </p:blipFill>
        <p:spPr>
          <a:xfrm>
            <a:off x="436802" y="6126164"/>
            <a:ext cx="2217596" cy="432000"/>
          </a:xfrm>
          <a:prstGeom prst="rect">
            <a:avLst/>
          </a:prstGeom>
        </p:spPr>
      </p:pic>
    </p:spTree>
    <p:extLst>
      <p:ext uri="{BB962C8B-B14F-4D97-AF65-F5344CB8AC3E}">
        <p14:creationId xmlns:p14="http://schemas.microsoft.com/office/powerpoint/2010/main" val="4253374013"/>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 id="2147484984"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Narrow"/>
          <a:ea typeface="MS PGothic" pitchFamily="34" charset="-128"/>
          <a:cs typeface="Arial Narrow"/>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Narrow"/>
          <a:ea typeface="MS PGothic" pitchFamily="34" charset="-128"/>
          <a:cs typeface="Arial Narrow"/>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Narrow"/>
          <a:ea typeface="MS PGothic" pitchFamily="34" charset="-128"/>
          <a:cs typeface="Arial Narrow"/>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788" b="0">
                <a:solidFill>
                  <a:srgbClr val="FFFFFF"/>
                </a:solidFill>
                <a:latin typeface="Arial" pitchFamily="3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788" b="0">
                <a:solidFill>
                  <a:srgbClr val="FFFFFF"/>
                </a:solidFill>
                <a:latin typeface="Arial" pitchFamily="3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788" b="0">
                <a:solidFill>
                  <a:srgbClr val="FFFFFF"/>
                </a:solidFill>
                <a:cs typeface="Arial" panose="020B0604020202020204" pitchFamily="34" charset="0"/>
              </a:defRPr>
            </a:lvl1pPr>
          </a:lstStyle>
          <a:p>
            <a:pPr>
              <a:defRPr/>
            </a:pPr>
            <a:fld id="{A3EF5685-17B6-45A5-AAB2-07F96DD6A8AA}" type="slidenum">
              <a:rPr lang="en-US" altLang="en-US"/>
              <a:pPr>
                <a:defRPr/>
              </a:pPr>
              <a:t>‹#›</a:t>
            </a:fld>
            <a:endParaRPr lang="en-US" altLang="en-US"/>
          </a:p>
        </p:txBody>
      </p:sp>
    </p:spTree>
    <p:extLst>
      <p:ext uri="{BB962C8B-B14F-4D97-AF65-F5344CB8AC3E}">
        <p14:creationId xmlns:p14="http://schemas.microsoft.com/office/powerpoint/2010/main" val="1216060302"/>
      </p:ext>
    </p:extLst>
  </p:cSld>
  <p:clrMap bg1="lt1" tx1="dk1" bg2="lt2" tx2="dk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 id="2147484997" r:id="rId12"/>
    <p:sldLayoutId id="2147484998" r:id="rId13"/>
    <p:sldLayoutId id="2147484999"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2475">
          <a:solidFill>
            <a:schemeClr val="bg1"/>
          </a:solidFill>
          <a:latin typeface="+mj-lt"/>
          <a:ea typeface="ＭＳ Ｐゴシック" pitchFamily="34" charset="-128"/>
          <a:cs typeface="ＭＳ Ｐゴシック" pitchFamily="-109" charset="-128"/>
        </a:defRPr>
      </a:lvl1pPr>
      <a:lvl2pPr algn="ctr" rtl="0" eaLnBrk="0" fontAlgn="base" hangingPunct="0">
        <a:spcBef>
          <a:spcPct val="0"/>
        </a:spcBef>
        <a:spcAft>
          <a:spcPct val="0"/>
        </a:spcAft>
        <a:defRPr sz="2475">
          <a:solidFill>
            <a:schemeClr val="bg1"/>
          </a:solidFill>
          <a:latin typeface="Arial" pitchFamily="34" charset="0"/>
          <a:ea typeface="ＭＳ Ｐゴシック" pitchFamily="34" charset="-128"/>
          <a:cs typeface="ＭＳ Ｐゴシック" pitchFamily="-109" charset="-128"/>
        </a:defRPr>
      </a:lvl2pPr>
      <a:lvl3pPr algn="ctr" rtl="0" eaLnBrk="0" fontAlgn="base" hangingPunct="0">
        <a:spcBef>
          <a:spcPct val="0"/>
        </a:spcBef>
        <a:spcAft>
          <a:spcPct val="0"/>
        </a:spcAft>
        <a:defRPr sz="2475">
          <a:solidFill>
            <a:schemeClr val="bg1"/>
          </a:solidFill>
          <a:latin typeface="Arial" pitchFamily="34" charset="0"/>
          <a:ea typeface="ＭＳ Ｐゴシック" pitchFamily="34" charset="-128"/>
          <a:cs typeface="ＭＳ Ｐゴシック" pitchFamily="-109" charset="-128"/>
        </a:defRPr>
      </a:lvl3pPr>
      <a:lvl4pPr algn="ctr" rtl="0" eaLnBrk="0" fontAlgn="base" hangingPunct="0">
        <a:spcBef>
          <a:spcPct val="0"/>
        </a:spcBef>
        <a:spcAft>
          <a:spcPct val="0"/>
        </a:spcAft>
        <a:defRPr sz="2475">
          <a:solidFill>
            <a:schemeClr val="bg1"/>
          </a:solidFill>
          <a:latin typeface="Arial" pitchFamily="34" charset="0"/>
          <a:ea typeface="ＭＳ Ｐゴシック" pitchFamily="34" charset="-128"/>
          <a:cs typeface="ＭＳ Ｐゴシック" pitchFamily="-109" charset="-128"/>
        </a:defRPr>
      </a:lvl4pPr>
      <a:lvl5pPr algn="ctr" rtl="0" eaLnBrk="0" fontAlgn="base" hangingPunct="0">
        <a:spcBef>
          <a:spcPct val="0"/>
        </a:spcBef>
        <a:spcAft>
          <a:spcPct val="0"/>
        </a:spcAft>
        <a:defRPr sz="2475">
          <a:solidFill>
            <a:schemeClr val="bg1"/>
          </a:solidFill>
          <a:latin typeface="Arial" pitchFamily="34" charset="0"/>
          <a:ea typeface="ＭＳ Ｐゴシック" pitchFamily="34" charset="-128"/>
          <a:cs typeface="ＭＳ Ｐゴシック" pitchFamily="-109" charset="-128"/>
        </a:defRPr>
      </a:lvl5pPr>
      <a:lvl6pPr marL="257175" algn="ctr" rtl="0" fontAlgn="base">
        <a:spcBef>
          <a:spcPct val="0"/>
        </a:spcBef>
        <a:spcAft>
          <a:spcPct val="0"/>
        </a:spcAft>
        <a:defRPr sz="2475">
          <a:solidFill>
            <a:schemeClr val="bg1"/>
          </a:solidFill>
          <a:latin typeface="Arial" pitchFamily="34" charset="0"/>
        </a:defRPr>
      </a:lvl6pPr>
      <a:lvl7pPr marL="514350" algn="ctr" rtl="0" fontAlgn="base">
        <a:spcBef>
          <a:spcPct val="0"/>
        </a:spcBef>
        <a:spcAft>
          <a:spcPct val="0"/>
        </a:spcAft>
        <a:defRPr sz="2475">
          <a:solidFill>
            <a:schemeClr val="bg1"/>
          </a:solidFill>
          <a:latin typeface="Arial" pitchFamily="34" charset="0"/>
        </a:defRPr>
      </a:lvl7pPr>
      <a:lvl8pPr marL="771525" algn="ctr" rtl="0" fontAlgn="base">
        <a:spcBef>
          <a:spcPct val="0"/>
        </a:spcBef>
        <a:spcAft>
          <a:spcPct val="0"/>
        </a:spcAft>
        <a:defRPr sz="2475">
          <a:solidFill>
            <a:schemeClr val="bg1"/>
          </a:solidFill>
          <a:latin typeface="Arial" pitchFamily="34" charset="0"/>
        </a:defRPr>
      </a:lvl8pPr>
      <a:lvl9pPr marL="1028700" algn="ctr" rtl="0" fontAlgn="base">
        <a:spcBef>
          <a:spcPct val="0"/>
        </a:spcBef>
        <a:spcAft>
          <a:spcPct val="0"/>
        </a:spcAft>
        <a:defRPr sz="2475">
          <a:solidFill>
            <a:schemeClr val="bg1"/>
          </a:solidFill>
          <a:latin typeface="Arial" pitchFamily="34" charset="0"/>
        </a:defRPr>
      </a:lvl9pPr>
    </p:titleStyle>
    <p:bodyStyle>
      <a:lvl1pPr marL="192881" indent="-192881" algn="l" rtl="0" eaLnBrk="0" fontAlgn="base" hangingPunct="0">
        <a:spcBef>
          <a:spcPct val="20000"/>
        </a:spcBef>
        <a:spcAft>
          <a:spcPct val="0"/>
        </a:spcAft>
        <a:buChar char="•"/>
        <a:defRPr sz="1800">
          <a:solidFill>
            <a:schemeClr val="bg1"/>
          </a:solidFill>
          <a:latin typeface="+mn-lt"/>
          <a:ea typeface="ＭＳ Ｐゴシック" pitchFamily="34" charset="-128"/>
          <a:cs typeface="ＭＳ Ｐゴシック" pitchFamily="-109" charset="-128"/>
        </a:defRPr>
      </a:lvl1pPr>
      <a:lvl2pPr marL="417910" indent="-160735" algn="l" rtl="0" eaLnBrk="0" fontAlgn="base" hangingPunct="0">
        <a:spcBef>
          <a:spcPct val="20000"/>
        </a:spcBef>
        <a:spcAft>
          <a:spcPct val="0"/>
        </a:spcAft>
        <a:buChar char="–"/>
        <a:defRPr sz="1575">
          <a:solidFill>
            <a:schemeClr val="bg1"/>
          </a:solidFill>
          <a:latin typeface="+mn-lt"/>
          <a:ea typeface="ＭＳ Ｐゴシック" pitchFamily="34" charset="-128"/>
          <a:cs typeface="ＭＳ Ｐゴシック"/>
        </a:defRPr>
      </a:lvl2pPr>
      <a:lvl3pPr marL="642938" indent="-128588" algn="l" rtl="0" eaLnBrk="0" fontAlgn="base" hangingPunct="0">
        <a:spcBef>
          <a:spcPct val="20000"/>
        </a:spcBef>
        <a:spcAft>
          <a:spcPct val="0"/>
        </a:spcAft>
        <a:buChar char="•"/>
        <a:defRPr>
          <a:solidFill>
            <a:schemeClr val="bg1"/>
          </a:solidFill>
          <a:latin typeface="+mn-lt"/>
          <a:ea typeface="ＭＳ Ｐゴシック" pitchFamily="34" charset="-128"/>
          <a:cs typeface="ＭＳ Ｐゴシック"/>
        </a:defRPr>
      </a:lvl3pPr>
      <a:lvl4pPr marL="900113" indent="-128588" algn="l" rtl="0" eaLnBrk="0" fontAlgn="base" hangingPunct="0">
        <a:spcBef>
          <a:spcPct val="20000"/>
        </a:spcBef>
        <a:spcAft>
          <a:spcPct val="0"/>
        </a:spcAft>
        <a:buChar char="–"/>
        <a:defRPr sz="1125">
          <a:solidFill>
            <a:schemeClr val="bg1"/>
          </a:solidFill>
          <a:latin typeface="+mn-lt"/>
          <a:ea typeface="ＭＳ Ｐゴシック" pitchFamily="34" charset="-128"/>
          <a:cs typeface="ＭＳ Ｐゴシック"/>
        </a:defRPr>
      </a:lvl4pPr>
      <a:lvl5pPr marL="1157288" indent="-128588" algn="l" rtl="0" eaLnBrk="0" fontAlgn="base" hangingPunct="0">
        <a:spcBef>
          <a:spcPct val="20000"/>
        </a:spcBef>
        <a:spcAft>
          <a:spcPct val="0"/>
        </a:spcAft>
        <a:buChar char="»"/>
        <a:defRPr sz="1125">
          <a:solidFill>
            <a:schemeClr val="bg1"/>
          </a:solidFill>
          <a:latin typeface="+mn-lt"/>
          <a:ea typeface="ＭＳ Ｐゴシック" pitchFamily="34" charset="-128"/>
          <a:cs typeface="ＭＳ Ｐゴシック"/>
        </a:defRPr>
      </a:lvl5pPr>
      <a:lvl6pPr marL="1414463" indent="-128588" algn="l" rtl="0" fontAlgn="base">
        <a:spcBef>
          <a:spcPct val="20000"/>
        </a:spcBef>
        <a:spcAft>
          <a:spcPct val="0"/>
        </a:spcAft>
        <a:buChar char="»"/>
        <a:defRPr sz="1125">
          <a:solidFill>
            <a:schemeClr val="bg1"/>
          </a:solidFill>
          <a:latin typeface="+mn-lt"/>
        </a:defRPr>
      </a:lvl6pPr>
      <a:lvl7pPr marL="1671638" indent="-128588" algn="l" rtl="0" fontAlgn="base">
        <a:spcBef>
          <a:spcPct val="20000"/>
        </a:spcBef>
        <a:spcAft>
          <a:spcPct val="0"/>
        </a:spcAft>
        <a:buChar char="»"/>
        <a:defRPr sz="1125">
          <a:solidFill>
            <a:schemeClr val="bg1"/>
          </a:solidFill>
          <a:latin typeface="+mn-lt"/>
        </a:defRPr>
      </a:lvl7pPr>
      <a:lvl8pPr marL="1928813" indent="-128588" algn="l" rtl="0" fontAlgn="base">
        <a:spcBef>
          <a:spcPct val="20000"/>
        </a:spcBef>
        <a:spcAft>
          <a:spcPct val="0"/>
        </a:spcAft>
        <a:buChar char="»"/>
        <a:defRPr sz="1125">
          <a:solidFill>
            <a:schemeClr val="bg1"/>
          </a:solidFill>
          <a:latin typeface="+mn-lt"/>
        </a:defRPr>
      </a:lvl8pPr>
      <a:lvl9pPr marL="2185988" indent="-128588" algn="l" rtl="0" fontAlgn="base">
        <a:spcBef>
          <a:spcPct val="20000"/>
        </a:spcBef>
        <a:spcAft>
          <a:spcPct val="0"/>
        </a:spcAft>
        <a:buChar char="»"/>
        <a:defRPr sz="1125">
          <a:solidFill>
            <a:schemeClr val="bg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E7506D9-11D1-4EDF-8D7F-95F25EAFBD39}" type="slidenum">
              <a:rPr lang="en-US" altLang="en-US" smtClean="0"/>
              <a:pPr>
                <a:defRPr/>
              </a:pPr>
              <a:t>‹#›</a:t>
            </a:fld>
            <a:endParaRPr lang="en-US" altLang="en-US" dirty="0"/>
          </a:p>
        </p:txBody>
      </p:sp>
    </p:spTree>
    <p:extLst>
      <p:ext uri="{BB962C8B-B14F-4D97-AF65-F5344CB8AC3E}">
        <p14:creationId xmlns:p14="http://schemas.microsoft.com/office/powerpoint/2010/main" val="361885241"/>
      </p:ext>
    </p:extLst>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27" y="365126"/>
            <a:ext cx="11528146" cy="98976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1927" y="1825625"/>
            <a:ext cx="11528146"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E2572A24-23B4-3A42-A6B7-5E78B25C5C91}"/>
              </a:ext>
            </a:extLst>
          </p:cNvPr>
          <p:cNvSpPr>
            <a:spLocks noGrp="1"/>
          </p:cNvSpPr>
          <p:nvPr>
            <p:ph type="ftr" sz="quarter" idx="3"/>
          </p:nvPr>
        </p:nvSpPr>
        <p:spPr>
          <a:xfrm>
            <a:off x="7274560" y="6257925"/>
            <a:ext cx="3393439" cy="600075"/>
          </a:xfrm>
          <a:prstGeom prst="rect">
            <a:avLst/>
          </a:prstGeom>
        </p:spPr>
        <p:txBody>
          <a:bodyPr vert="horz" lIns="91440" tIns="45720" rIns="91440" bIns="45720" rtlCol="0" anchor="ctr"/>
          <a:lstStyle>
            <a:lvl1pPr algn="l">
              <a:defRPr lang="en-US" sz="800" b="1" smtClean="0">
                <a:solidFill>
                  <a:schemeClr val="bg1"/>
                </a:solidFill>
                <a:effectLst/>
              </a:defRPr>
            </a:lvl1pPr>
          </a:lstStyle>
          <a:p>
            <a:r>
              <a:rPr lang="en-US" dirty="0"/>
              <a:t>PRESENTED BY:</a:t>
            </a:r>
            <a:r>
              <a:rPr lang="en-US" sz="1400" b="0" dirty="0"/>
              <a:t> Thomas Powles  </a:t>
            </a:r>
          </a:p>
        </p:txBody>
      </p:sp>
    </p:spTree>
    <p:extLst>
      <p:ext uri="{BB962C8B-B14F-4D97-AF65-F5344CB8AC3E}">
        <p14:creationId xmlns:p14="http://schemas.microsoft.com/office/powerpoint/2010/main" val="1816663765"/>
      </p:ext>
    </p:extLst>
  </p:cSld>
  <p:clrMap bg1="lt1" tx1="dk1" bg2="lt2" tx2="dk2" accent1="accent1" accent2="accent2" accent3="accent3" accent4="accent4" accent5="accent5" accent6="accent6" hlink="hlink" folHlink="folHlink"/>
  <p:sldLayoutIdLst>
    <p:sldLayoutId id="2147485013"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txStyles>
    <p:titleStyle>
      <a:lvl1pPr algn="l" defTabSz="914400" rtl="0" eaLnBrk="1" latinLnBrk="0" hangingPunct="1">
        <a:lnSpc>
          <a:spcPct val="90000"/>
        </a:lnSpc>
        <a:spcBef>
          <a:spcPct val="0"/>
        </a:spcBef>
        <a:buNone/>
        <a:defRPr sz="3800" b="0" i="0" kern="1200" baseline="0">
          <a:solidFill>
            <a:schemeClr val="bg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762976C-13DE-4B20-9094-B2FCAA70832A}" type="datetimeFigureOut">
              <a:rPr lang="en-US" smtClean="0">
                <a:solidFill>
                  <a:prstClr val="black">
                    <a:tint val="75000"/>
                  </a:prstClr>
                </a:solidFill>
                <a:latin typeface="Calibri" panose="020F0502020204030204"/>
              </a:rPr>
              <a:pPr eaLnBrk="1" fontAlgn="auto" hangingPunct="1">
                <a:spcBef>
                  <a:spcPts val="0"/>
                </a:spcBef>
                <a:spcAft>
                  <a:spcPts val="0"/>
                </a:spcAft>
              </a:pPr>
              <a:t>4/11/2024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638E8BC-1EC0-4E64-B948-64A1D635A8A1}"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84277598"/>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 id="2147485035" r:id="rId12"/>
    <p:sldLayoutId id="2147485036" r:id="rId13"/>
    <p:sldLayoutId id="2147485037" r:id="rId14"/>
    <p:sldLayoutId id="2147485038" r:id="rId15"/>
    <p:sldLayoutId id="2147485039"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A762976C-13DE-4B20-9094-B2FCAA70832A}" type="datetimeFigureOut">
              <a:rPr lang="en-US" smtClean="0">
                <a:solidFill>
                  <a:prstClr val="black">
                    <a:tint val="75000"/>
                  </a:prstClr>
                </a:solidFill>
                <a:latin typeface="Calibri" panose="020F0502020204030204"/>
              </a:rPr>
              <a:pPr eaLnBrk="1" fontAlgn="auto" hangingPunct="1">
                <a:spcBef>
                  <a:spcPts val="0"/>
                </a:spcBef>
                <a:spcAft>
                  <a:spcPts val="0"/>
                </a:spcAft>
              </a:pPr>
              <a:t>4/11/2024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638E8BC-1EC0-4E64-B948-64A1D635A8A1}"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37618532"/>
      </p:ext>
    </p:extLst>
  </p:cSld>
  <p:clrMap bg1="lt1" tx1="dk1" bg2="lt2" tx2="dk2" accent1="accent1" accent2="accent2" accent3="accent3" accent4="accent4" accent5="accent5" accent6="accent6" hlink="hlink" folHlink="folHlink"/>
  <p:sldLayoutIdLst>
    <p:sldLayoutId id="2147485041" r:id="rId1"/>
    <p:sldLayoutId id="2147485042" r:id="rId2"/>
    <p:sldLayoutId id="2147485043" r:id="rId3"/>
    <p:sldLayoutId id="2147485044" r:id="rId4"/>
    <p:sldLayoutId id="2147485045" r:id="rId5"/>
    <p:sldLayoutId id="2147485046" r:id="rId6"/>
    <p:sldLayoutId id="2147485047" r:id="rId7"/>
    <p:sldLayoutId id="2147485048" r:id="rId8"/>
    <p:sldLayoutId id="2147485049" r:id="rId9"/>
    <p:sldLayoutId id="2147485050" r:id="rId10"/>
    <p:sldLayoutId id="2147485051" r:id="rId11"/>
    <p:sldLayoutId id="2147485052" r:id="rId12"/>
    <p:sldLayoutId id="2147485053" r:id="rId13"/>
    <p:sldLayoutId id="2147485054" r:id="rId14"/>
    <p:sldLayoutId id="2147485055" r:id="rId15"/>
    <p:sldLayoutId id="2147485056" r:id="rId16"/>
    <p:sldLayoutId id="2147485057" r:id="rId17"/>
    <p:sldLayoutId id="2147485058"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Freeform 6">
            <a:extLst>
              <a:ext uri="{FF2B5EF4-FFF2-40B4-BE49-F238E27FC236}">
                <a16:creationId xmlns:a16="http://schemas.microsoft.com/office/drawing/2014/main" id="{46EC8099-5660-4C2C-BBA2-B02F9CD0E2B2}"/>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gradFill>
            <a:gsLst>
              <a:gs pos="0">
                <a:schemeClr val="bg2"/>
              </a:gs>
              <a:gs pos="100000">
                <a:schemeClr val="tx2"/>
              </a:gs>
            </a:gsLst>
            <a:lin ang="5400000" scaled="1"/>
          </a:gradFill>
          <a:ln w="17143" cap="flat">
            <a:noFill/>
            <a:prstDash val="solid"/>
            <a:miter/>
          </a:ln>
        </p:spPr>
        <p:txBody>
          <a:bodyPr rtlCol="0" anchor="ctr"/>
          <a:lstStyle/>
          <a:p>
            <a:pPr>
              <a:lnSpc>
                <a:spcPct val="95000"/>
              </a:lnSpc>
              <a:spcAft>
                <a:spcPts val="375"/>
              </a:spcAft>
            </a:pPr>
            <a:endParaRPr lang="en-US" sz="262" dirty="0"/>
          </a:p>
        </p:txBody>
      </p:sp>
      <p:sp>
        <p:nvSpPr>
          <p:cNvPr id="6" name="Slide Number Placeholder 5"/>
          <p:cNvSpPr>
            <a:spLocks noGrp="1"/>
          </p:cNvSpPr>
          <p:nvPr userDrawn="1">
            <p:ph type="sldNum" sz="quarter" idx="4"/>
          </p:nvPr>
        </p:nvSpPr>
        <p:spPr>
          <a:xfrm>
            <a:off x="10952830" y="6387133"/>
            <a:ext cx="274320" cy="314297"/>
          </a:xfrm>
          <a:prstGeom prst="rect">
            <a:avLst/>
          </a:prstGeom>
        </p:spPr>
        <p:txBody>
          <a:bodyPr vert="horz" lIns="0" tIns="0" rIns="0" bIns="0" rtlCol="0" anchor="b" anchorCtr="0"/>
          <a:lstStyle>
            <a:lvl1pPr algn="r">
              <a:defRPr sz="1100" b="1">
                <a:solidFill>
                  <a:schemeClr val="bg1"/>
                </a:solidFill>
              </a:defRPr>
            </a:lvl1pPr>
          </a:lstStyle>
          <a:p>
            <a:fld id="{D2D1BBCB-56E8-744E-B233-22800C75D8CB}" type="slidenum">
              <a:rPr lang="en-US" smtClean="0"/>
              <a:pPr/>
              <a:t>‹#›</a:t>
            </a:fld>
            <a:endParaRPr lang="en-US" dirty="0"/>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dirty="0"/>
          </a:p>
        </p:txBody>
      </p:sp>
      <p:sp>
        <p:nvSpPr>
          <p:cNvPr id="29" name="Freeform 10">
            <a:extLst>
              <a:ext uri="{FF2B5EF4-FFF2-40B4-BE49-F238E27FC236}">
                <a16:creationId xmlns:a16="http://schemas.microsoft.com/office/drawing/2014/main" id="{9283B3D2-27B7-4105-8E5F-78F95B14FD82}"/>
              </a:ext>
            </a:extLst>
          </p:cNvPr>
          <p:cNvSpPr/>
          <p:nvPr/>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1"/>
          </a:solidFill>
          <a:ln w="17143" cap="flat">
            <a:noFill/>
            <a:prstDash val="solid"/>
            <a:miter/>
          </a:ln>
        </p:spPr>
        <p:txBody>
          <a:bodyPr rtlCol="0" anchor="ctr"/>
          <a:lstStyle/>
          <a:p>
            <a:pPr>
              <a:lnSpc>
                <a:spcPct val="95000"/>
              </a:lnSpc>
              <a:spcAft>
                <a:spcPts val="375"/>
              </a:spcAft>
            </a:pPr>
            <a:endParaRPr lang="en-US" sz="262" dirty="0"/>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rmAutofit/>
          </a:bodyPr>
          <a:lstStyle/>
          <a:p>
            <a:pPr lvl="0"/>
            <a:r>
              <a:rPr lang="en-US" dirty="0"/>
              <a:t>Subhead if necessary</a:t>
            </a:r>
          </a:p>
          <a:p>
            <a:pPr marL="171450" lvl="1"/>
            <a:r>
              <a:rPr lang="en-US" dirty="0"/>
              <a:t>First bullet</a:t>
            </a:r>
          </a:p>
          <a:p>
            <a:pPr marL="341313" lvl="2"/>
            <a:r>
              <a:rPr lang="en-US" dirty="0"/>
              <a:t>Second bullet</a:t>
            </a:r>
          </a:p>
          <a:p>
            <a:pPr marL="512763" lvl="3"/>
            <a:r>
              <a:rPr lang="en-US" dirty="0"/>
              <a:t>Third bullet</a:t>
            </a:r>
            <a:endParaRPr lang="en-US" sz="1800" kern="1200" dirty="0">
              <a:solidFill>
                <a:schemeClr val="bg1"/>
              </a:solidFill>
              <a:latin typeface="+mn-lt"/>
              <a:ea typeface="+mn-ea"/>
              <a:cs typeface="+mn-cs"/>
            </a:endParaRPr>
          </a:p>
          <a:p>
            <a:pPr marL="719138" lvl="4" indent="-179388" algn="l" defTabSz="914396" rtl="0" eaLnBrk="1" latinLnBrk="0" hangingPunct="1">
              <a:lnSpc>
                <a:spcPct val="100000"/>
              </a:lnSpc>
              <a:spcBef>
                <a:spcPts val="600"/>
              </a:spcBef>
              <a:buClr>
                <a:srgbClr val="FFFF00"/>
              </a:buClr>
              <a:buSzPct val="100000"/>
              <a:buFontTx/>
              <a:buChar char="◦"/>
            </a:pPr>
            <a:r>
              <a:rPr lang="en-US" sz="1800" kern="1200" dirty="0">
                <a:solidFill>
                  <a:schemeClr val="bg1"/>
                </a:solidFill>
                <a:latin typeface="+mn-lt"/>
                <a:ea typeface="+mn-ea"/>
                <a:cs typeface="+mn-cs"/>
              </a:rPr>
              <a:t>Fourth bullet</a:t>
            </a:r>
            <a:endParaRPr lang="en-US" dirty="0"/>
          </a:p>
        </p:txBody>
      </p:sp>
      <p:sp>
        <p:nvSpPr>
          <p:cNvPr id="2" name="Title Placeholder 1"/>
          <p:cNvSpPr>
            <a:spLocks noGrp="1"/>
          </p:cNvSpPr>
          <p:nvPr userDrawn="1">
            <p:ph type="title"/>
          </p:nvPr>
        </p:nvSpPr>
        <p:spPr>
          <a:xfrm>
            <a:off x="355598" y="142267"/>
            <a:ext cx="9326880" cy="975178"/>
          </a:xfrm>
          <a:prstGeom prst="rect">
            <a:avLst/>
          </a:prstGeom>
        </p:spPr>
        <p:txBody>
          <a:bodyPr vert="horz" lIns="91440" tIns="45720" rIns="91440" bIns="45720" rtlCol="0" anchor="b">
            <a:normAutofit/>
          </a:bodyPr>
          <a:lstStyle/>
          <a:p>
            <a:r>
              <a:rPr lang="en-US" dirty="0"/>
              <a:t>Click to edit Master title style</a:t>
            </a:r>
          </a:p>
        </p:txBody>
      </p:sp>
      <p:sp>
        <p:nvSpPr>
          <p:cNvPr id="13" name="Freeform 1432">
            <a:extLst>
              <a:ext uri="{FF2B5EF4-FFF2-40B4-BE49-F238E27FC236}">
                <a16:creationId xmlns:a16="http://schemas.microsoft.com/office/drawing/2014/main" id="{5B296385-4ED0-448B-B27F-4F8183A1D3F1}"/>
              </a:ext>
            </a:extLst>
          </p:cNvPr>
          <p:cNvSpPr/>
          <p:nvPr userDrawn="1"/>
        </p:nvSpPr>
        <p:spPr>
          <a:xfrm flipV="1">
            <a:off x="488022" y="1153810"/>
            <a:ext cx="457200" cy="0"/>
          </a:xfrm>
          <a:custGeom>
            <a:avLst/>
            <a:gdLst>
              <a:gd name="connsiteX0" fmla="*/ 0 w 347038"/>
              <a:gd name="connsiteY0" fmla="*/ 0 h 17155"/>
              <a:gd name="connsiteX1" fmla="*/ 347038 w 347038"/>
              <a:gd name="connsiteY1" fmla="*/ 0 h 17155"/>
            </a:gdLst>
            <a:ahLst/>
            <a:cxnLst>
              <a:cxn ang="0">
                <a:pos x="connsiteX0" y="connsiteY0"/>
              </a:cxn>
              <a:cxn ang="0">
                <a:pos x="connsiteX1" y="connsiteY1"/>
              </a:cxn>
            </a:cxnLst>
            <a:rect l="l" t="t" r="r" b="b"/>
            <a:pathLst>
              <a:path w="347038" h="17155">
                <a:moveTo>
                  <a:pt x="0" y="0"/>
                </a:moveTo>
                <a:lnTo>
                  <a:pt x="347038" y="0"/>
                </a:lnTo>
              </a:path>
            </a:pathLst>
          </a:custGeom>
          <a:ln w="25400" cap="flat">
            <a:solidFill>
              <a:schemeClr val="accent1"/>
            </a:solidFill>
            <a:prstDash val="solid"/>
            <a:miter/>
          </a:ln>
        </p:spPr>
        <p:txBody>
          <a:bodyPr rtlCol="0" anchor="ctr"/>
          <a:lstStyle/>
          <a:p>
            <a:pPr>
              <a:lnSpc>
                <a:spcPct val="95000"/>
              </a:lnSpc>
              <a:spcAft>
                <a:spcPts val="800"/>
              </a:spcAft>
            </a:pPr>
            <a:endParaRPr lang="en-US" sz="385" dirty="0"/>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defRPr>
            </a:lvl1pPr>
          </a:lstStyle>
          <a:p>
            <a:endParaRPr lang="en-GB" dirty="0"/>
          </a:p>
        </p:txBody>
      </p:sp>
      <p:sp>
        <p:nvSpPr>
          <p:cNvPr id="5" name="Rectangle 4">
            <a:extLst>
              <a:ext uri="{FF2B5EF4-FFF2-40B4-BE49-F238E27FC236}">
                <a16:creationId xmlns:a16="http://schemas.microsoft.com/office/drawing/2014/main" id="{89BBE857-F897-3A5D-C94A-300AC70CBAB2}"/>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a:p>
            <a:pPr algn="ctr"/>
            <a:r>
              <a:rPr lang="en-GB" sz="600" spc="-20" baseline="0" dirty="0">
                <a:solidFill>
                  <a:schemeClr val="tx1"/>
                </a:solidFill>
              </a:rPr>
              <a:t>0.75” x 0.75“</a:t>
            </a:r>
          </a:p>
        </p:txBody>
      </p:sp>
      <p:pic>
        <p:nvPicPr>
          <p:cNvPr id="14" name="Picture 13" descr="A picture containing pattern, square, pixel, design&#10;&#10;Description automatically generated">
            <a:extLst>
              <a:ext uri="{FF2B5EF4-FFF2-40B4-BE49-F238E27FC236}">
                <a16:creationId xmlns:a16="http://schemas.microsoft.com/office/drawing/2014/main" id="{240FE5B1-1D25-F811-5FE6-C6A143B8A33A}"/>
              </a:ext>
            </a:extLst>
          </p:cNvPr>
          <p:cNvPicPr>
            <a:picLocks noChangeAspect="1"/>
          </p:cNvPicPr>
          <p:nvPr userDrawn="1"/>
        </p:nvPicPr>
        <p:blipFill>
          <a:blip r:embed="rId20"/>
          <a:stretch>
            <a:fillRect/>
          </a:stretch>
        </p:blipFill>
        <p:spPr>
          <a:xfrm>
            <a:off x="11350795" y="6015789"/>
            <a:ext cx="685642" cy="685642"/>
          </a:xfrm>
          <a:prstGeom prst="rect">
            <a:avLst/>
          </a:prstGeom>
        </p:spPr>
      </p:pic>
      <p:grpSp>
        <p:nvGrpSpPr>
          <p:cNvPr id="15" name="Group 14">
            <a:extLst>
              <a:ext uri="{FF2B5EF4-FFF2-40B4-BE49-F238E27FC236}">
                <a16:creationId xmlns:a16="http://schemas.microsoft.com/office/drawing/2014/main" id="{CF7F60F8-C539-4583-8791-BF469BC1E12C}"/>
              </a:ext>
            </a:extLst>
          </p:cNvPr>
          <p:cNvGrpSpPr/>
          <p:nvPr userDrawn="1"/>
        </p:nvGrpSpPr>
        <p:grpSpPr>
          <a:xfrm>
            <a:off x="9900513" y="-2114"/>
            <a:ext cx="2288021" cy="1289304"/>
            <a:chOff x="9900513" y="-2114"/>
            <a:chExt cx="2288021" cy="1289304"/>
          </a:xfrm>
        </p:grpSpPr>
        <p:sp>
          <p:nvSpPr>
            <p:cNvPr id="16" name="Rectangle 15">
              <a:extLst>
                <a:ext uri="{FF2B5EF4-FFF2-40B4-BE49-F238E27FC236}">
                  <a16:creationId xmlns:a16="http://schemas.microsoft.com/office/drawing/2014/main" id="{6D1646AF-47E3-40D6-E1AD-FF14E5956816}"/>
                </a:ext>
              </a:extLst>
            </p:cNvPr>
            <p:cNvSpPr/>
            <p:nvPr userDrawn="1"/>
          </p:nvSpPr>
          <p:spPr>
            <a:xfrm>
              <a:off x="9902534" y="-2114"/>
              <a:ext cx="2286000" cy="1289304"/>
            </a:xfrm>
            <a:prstGeom prst="rect">
              <a:avLst/>
            </a:prstGeom>
            <a:solidFill>
              <a:srgbClr val="00A0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aphic 46">
              <a:extLst>
                <a:ext uri="{FF2B5EF4-FFF2-40B4-BE49-F238E27FC236}">
                  <a16:creationId xmlns:a16="http://schemas.microsoft.com/office/drawing/2014/main" id="{B2F8C6CE-573F-EE49-1F9D-547834C203E1}"/>
                </a:ext>
              </a:extLst>
            </p:cNvPr>
            <p:cNvGrpSpPr/>
            <p:nvPr/>
          </p:nvGrpSpPr>
          <p:grpSpPr>
            <a:xfrm>
              <a:off x="10583121" y="53920"/>
              <a:ext cx="929321" cy="1183113"/>
              <a:chOff x="13370772" y="486242"/>
              <a:chExt cx="663801" cy="845081"/>
            </a:xfrm>
            <a:solidFill>
              <a:schemeClr val="bg1"/>
            </a:solidFill>
          </p:grpSpPr>
          <p:sp>
            <p:nvSpPr>
              <p:cNvPr id="19" name="Freeform 223">
                <a:extLst>
                  <a:ext uri="{FF2B5EF4-FFF2-40B4-BE49-F238E27FC236}">
                    <a16:creationId xmlns:a16="http://schemas.microsoft.com/office/drawing/2014/main" id="{C84C752F-30E8-DC3B-2C49-C345F0DCFF1A}"/>
                  </a:ext>
                </a:extLst>
              </p:cNvPr>
              <p:cNvSpPr/>
              <p:nvPr/>
            </p:nvSpPr>
            <p:spPr>
              <a:xfrm>
                <a:off x="13500591" y="486242"/>
                <a:ext cx="404164" cy="400931"/>
              </a:xfrm>
              <a:custGeom>
                <a:avLst/>
                <a:gdLst>
                  <a:gd name="connsiteX0" fmla="*/ 404165 w 404164"/>
                  <a:gd name="connsiteY0" fmla="*/ 200466 h 400931"/>
                  <a:gd name="connsiteX1" fmla="*/ 202082 w 404164"/>
                  <a:gd name="connsiteY1" fmla="*/ 400932 h 400931"/>
                  <a:gd name="connsiteX2" fmla="*/ 0 w 404164"/>
                  <a:gd name="connsiteY2" fmla="*/ 200466 h 400931"/>
                  <a:gd name="connsiteX3" fmla="*/ 202082 w 404164"/>
                  <a:gd name="connsiteY3" fmla="*/ 0 h 400931"/>
                  <a:gd name="connsiteX4" fmla="*/ 404165 w 404164"/>
                  <a:gd name="connsiteY4" fmla="*/ 200466 h 400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64" h="400931">
                    <a:moveTo>
                      <a:pt x="404165" y="200466"/>
                    </a:moveTo>
                    <a:cubicBezTo>
                      <a:pt x="404165" y="311180"/>
                      <a:pt x="313689" y="400932"/>
                      <a:pt x="202082" y="400932"/>
                    </a:cubicBezTo>
                    <a:cubicBezTo>
                      <a:pt x="90475" y="400932"/>
                      <a:pt x="0" y="311180"/>
                      <a:pt x="0" y="200466"/>
                    </a:cubicBezTo>
                    <a:cubicBezTo>
                      <a:pt x="0" y="89752"/>
                      <a:pt x="90475" y="0"/>
                      <a:pt x="202082" y="0"/>
                    </a:cubicBezTo>
                    <a:cubicBezTo>
                      <a:pt x="313689" y="0"/>
                      <a:pt x="404165" y="89752"/>
                      <a:pt x="404165" y="200466"/>
                    </a:cubicBezTo>
                    <a:close/>
                  </a:path>
                </a:pathLst>
              </a:custGeom>
              <a:solidFill>
                <a:schemeClr val="bg1">
                  <a:lumMod val="95000"/>
                  <a:alpha val="30000"/>
                </a:schemeClr>
              </a:solidFill>
              <a:ln w="9525" cap="flat">
                <a:noFill/>
                <a:prstDash val="solid"/>
                <a:miter/>
              </a:ln>
            </p:spPr>
            <p:txBody>
              <a:bodyPr rtlCol="0" anchor="ctr"/>
              <a:lstStyle/>
              <a:p>
                <a:endParaRPr lang="en-US" dirty="0"/>
              </a:p>
            </p:txBody>
          </p:sp>
          <p:sp>
            <p:nvSpPr>
              <p:cNvPr id="20" name="Freeform 224">
                <a:extLst>
                  <a:ext uri="{FF2B5EF4-FFF2-40B4-BE49-F238E27FC236}">
                    <a16:creationId xmlns:a16="http://schemas.microsoft.com/office/drawing/2014/main" id="{3F33411F-7336-D4C0-722C-493398EE36AB}"/>
                  </a:ext>
                </a:extLst>
              </p:cNvPr>
              <p:cNvSpPr/>
              <p:nvPr/>
            </p:nvSpPr>
            <p:spPr>
              <a:xfrm>
                <a:off x="13370772" y="928247"/>
                <a:ext cx="663801" cy="403076"/>
              </a:xfrm>
              <a:custGeom>
                <a:avLst/>
                <a:gdLst>
                  <a:gd name="connsiteX0" fmla="*/ 331892 w 663801"/>
                  <a:gd name="connsiteY0" fmla="*/ 0 h 403076"/>
                  <a:gd name="connsiteX1" fmla="*/ 129571 w 663801"/>
                  <a:gd name="connsiteY1" fmla="*/ 11546 h 403076"/>
                  <a:gd name="connsiteX2" fmla="*/ 85309 w 663801"/>
                  <a:gd name="connsiteY2" fmla="*/ 39439 h 403076"/>
                  <a:gd name="connsiteX3" fmla="*/ 146 w 663801"/>
                  <a:gd name="connsiteY3" fmla="*/ 327316 h 403076"/>
                  <a:gd name="connsiteX4" fmla="*/ 52438 w 663801"/>
                  <a:gd name="connsiteY4" fmla="*/ 385048 h 403076"/>
                  <a:gd name="connsiteX5" fmla="*/ 331844 w 663801"/>
                  <a:gd name="connsiteY5" fmla="*/ 403076 h 403076"/>
                  <a:gd name="connsiteX6" fmla="*/ 611355 w 663801"/>
                  <a:gd name="connsiteY6" fmla="*/ 385048 h 403076"/>
                  <a:gd name="connsiteX7" fmla="*/ 663657 w 663801"/>
                  <a:gd name="connsiteY7" fmla="*/ 327316 h 403076"/>
                  <a:gd name="connsiteX8" fmla="*/ 578513 w 663801"/>
                  <a:gd name="connsiteY8" fmla="*/ 39439 h 403076"/>
                  <a:gd name="connsiteX9" fmla="*/ 534231 w 663801"/>
                  <a:gd name="connsiteY9" fmla="*/ 11546 h 403076"/>
                  <a:gd name="connsiteX10" fmla="*/ 331892 w 663801"/>
                  <a:gd name="connsiteY10" fmla="*/ 0 h 403076"/>
                  <a:gd name="connsiteX11" fmla="*/ 331892 w 663801"/>
                  <a:gd name="connsiteY11" fmla="*/ 0 h 40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3801" h="403076">
                    <a:moveTo>
                      <a:pt x="331892" y="0"/>
                    </a:moveTo>
                    <a:cubicBezTo>
                      <a:pt x="265284" y="0"/>
                      <a:pt x="197218" y="3883"/>
                      <a:pt x="129571" y="11546"/>
                    </a:cubicBezTo>
                    <a:cubicBezTo>
                      <a:pt x="111293" y="13616"/>
                      <a:pt x="94967" y="23915"/>
                      <a:pt x="85309" y="39439"/>
                    </a:cubicBezTo>
                    <a:cubicBezTo>
                      <a:pt x="22529" y="140456"/>
                      <a:pt x="-2150" y="223861"/>
                      <a:pt x="146" y="327316"/>
                    </a:cubicBezTo>
                    <a:cubicBezTo>
                      <a:pt x="803" y="356730"/>
                      <a:pt x="23025" y="381250"/>
                      <a:pt x="52438" y="385048"/>
                    </a:cubicBezTo>
                    <a:cubicBezTo>
                      <a:pt x="145583" y="397001"/>
                      <a:pt x="239585" y="403076"/>
                      <a:pt x="331844" y="403076"/>
                    </a:cubicBezTo>
                    <a:cubicBezTo>
                      <a:pt x="424084" y="403076"/>
                      <a:pt x="518125" y="396991"/>
                      <a:pt x="611355" y="385048"/>
                    </a:cubicBezTo>
                    <a:cubicBezTo>
                      <a:pt x="640778" y="381250"/>
                      <a:pt x="663010" y="356730"/>
                      <a:pt x="663657" y="327316"/>
                    </a:cubicBezTo>
                    <a:cubicBezTo>
                      <a:pt x="665943" y="223870"/>
                      <a:pt x="641273" y="140466"/>
                      <a:pt x="578513" y="39439"/>
                    </a:cubicBezTo>
                    <a:cubicBezTo>
                      <a:pt x="568845" y="23905"/>
                      <a:pt x="552529" y="13616"/>
                      <a:pt x="534231" y="11546"/>
                    </a:cubicBezTo>
                    <a:cubicBezTo>
                      <a:pt x="466575" y="3883"/>
                      <a:pt x="398500" y="0"/>
                      <a:pt x="331892" y="0"/>
                    </a:cubicBezTo>
                    <a:lnTo>
                      <a:pt x="331892" y="0"/>
                    </a:lnTo>
                    <a:close/>
                  </a:path>
                </a:pathLst>
              </a:custGeom>
              <a:solidFill>
                <a:schemeClr val="bg1">
                  <a:lumMod val="95000"/>
                  <a:alpha val="30000"/>
                </a:schemeClr>
              </a:solidFill>
              <a:ln w="9525" cap="flat">
                <a:noFill/>
                <a:prstDash val="solid"/>
                <a:miter/>
              </a:ln>
            </p:spPr>
            <p:txBody>
              <a:bodyPr rtlCol="0" anchor="ctr"/>
              <a:lstStyle/>
              <a:p>
                <a:endParaRPr lang="en-US" dirty="0"/>
              </a:p>
            </p:txBody>
          </p:sp>
        </p:grpSp>
        <p:sp>
          <p:nvSpPr>
            <p:cNvPr id="18" name="TextBox 17">
              <a:extLst>
                <a:ext uri="{FF2B5EF4-FFF2-40B4-BE49-F238E27FC236}">
                  <a16:creationId xmlns:a16="http://schemas.microsoft.com/office/drawing/2014/main" id="{1B709564-66E7-C143-F728-8ABBAFAC2E1A}"/>
                </a:ext>
              </a:extLst>
            </p:cNvPr>
            <p:cNvSpPr txBox="1"/>
            <p:nvPr userDrawn="1"/>
          </p:nvSpPr>
          <p:spPr>
            <a:xfrm>
              <a:off x="9900513" y="134707"/>
              <a:ext cx="2287603"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Open Sans"/>
                  <a:ea typeface="+mn-ea"/>
                  <a:cs typeface="+mn-cs"/>
                </a:rPr>
                <a:t>Video Placeholder</a:t>
              </a:r>
              <a:br>
                <a:rPr kumimoji="0" lang="en-US" sz="1200" b="0" i="1" u="none" strike="noStrike" kern="1200" cap="none" spc="0" normalizeH="0" baseline="0" noProof="0" dirty="0">
                  <a:ln>
                    <a:noFill/>
                  </a:ln>
                  <a:solidFill>
                    <a:srgbClr val="FFFFFF"/>
                  </a:solidFill>
                  <a:effectLst/>
                  <a:uLnTx/>
                  <a:uFillTx/>
                  <a:latin typeface="Open Sans"/>
                  <a:ea typeface="+mn-ea"/>
                  <a:cs typeface="+mn-cs"/>
                </a:rPr>
              </a:br>
              <a:r>
                <a:rPr kumimoji="0" lang="en-US" sz="1200" b="0" i="1" u="none" strike="noStrike" kern="1200" cap="none" spc="0" normalizeH="0" baseline="0" noProof="0" dirty="0">
                  <a:ln>
                    <a:noFill/>
                  </a:ln>
                  <a:solidFill>
                    <a:srgbClr val="FFFFFF"/>
                  </a:solidFill>
                  <a:effectLst/>
                  <a:uLnTx/>
                  <a:uFillTx/>
                  <a:latin typeface="Open Sans"/>
                  <a:ea typeface="+mn-ea"/>
                  <a:cs typeface="+mn-cs"/>
                </a:rPr>
                <a:t>(delete in Slide Master</a:t>
              </a:r>
              <a:br>
                <a:rPr kumimoji="0" lang="en-US" sz="1200" b="0" i="1" u="none" strike="noStrike" kern="1200" cap="none" spc="0" normalizeH="0" baseline="0" noProof="0" dirty="0">
                  <a:ln>
                    <a:noFill/>
                  </a:ln>
                  <a:solidFill>
                    <a:srgbClr val="FFFFFF"/>
                  </a:solidFill>
                  <a:effectLst/>
                  <a:uLnTx/>
                  <a:uFillTx/>
                  <a:latin typeface="Open Sans"/>
                  <a:ea typeface="+mn-ea"/>
                  <a:cs typeface="+mn-cs"/>
                </a:rPr>
              </a:br>
              <a:r>
                <a:rPr kumimoji="0" lang="en-US" sz="1200" b="0" i="1" u="none" strike="noStrike" kern="1200" cap="none" spc="0" normalizeH="0" baseline="0" noProof="0" dirty="0">
                  <a:ln>
                    <a:noFill/>
                  </a:ln>
                  <a:solidFill>
                    <a:srgbClr val="FFFFFF"/>
                  </a:solidFill>
                  <a:effectLst/>
                  <a:uLnTx/>
                  <a:uFillTx/>
                  <a:latin typeface="Open Sans"/>
                  <a:ea typeface="+mn-ea"/>
                  <a:cs typeface="+mn-cs"/>
                </a:rPr>
                <a:t>if not needed)</a:t>
              </a:r>
              <a:br>
                <a:rPr kumimoji="0" lang="en-US" sz="1200" b="0" i="1" u="none" strike="noStrike" kern="1200" cap="none" spc="0" normalizeH="0" baseline="0" noProof="0" dirty="0">
                  <a:ln>
                    <a:noFill/>
                  </a:ln>
                  <a:solidFill>
                    <a:srgbClr val="FFFFFF"/>
                  </a:solidFill>
                  <a:effectLst/>
                  <a:uLnTx/>
                  <a:uFillTx/>
                  <a:latin typeface="Open Sans"/>
                  <a:ea typeface="+mn-ea"/>
                  <a:cs typeface="+mn-cs"/>
                </a:rPr>
              </a:br>
              <a:r>
                <a:rPr kumimoji="0" lang="en-US" sz="1200" b="0" i="1" u="none" strike="noStrike" kern="1200" cap="none" spc="0" normalizeH="0" baseline="0" noProof="0" dirty="0">
                  <a:ln>
                    <a:noFill/>
                  </a:ln>
                  <a:solidFill>
                    <a:srgbClr val="FFFFFF"/>
                  </a:solidFill>
                  <a:effectLst/>
                  <a:uLnTx/>
                  <a:uFillTx/>
                  <a:latin typeface="Open Sans"/>
                  <a:ea typeface="+mn-ea"/>
                  <a:cs typeface="+mn-cs"/>
                </a:rPr>
                <a:t>2.5 x 1.41” (6.35 x 2.82 cm)</a:t>
              </a:r>
              <a:br>
                <a:rPr kumimoji="0" lang="en-US" sz="1200" b="0" i="1" u="none" strike="noStrike" kern="1200" cap="none" spc="0" normalizeH="0" baseline="0" noProof="0" dirty="0">
                  <a:ln>
                    <a:noFill/>
                  </a:ln>
                  <a:solidFill>
                    <a:srgbClr val="FFFFFF"/>
                  </a:solidFill>
                  <a:effectLst/>
                  <a:uLnTx/>
                  <a:uFillTx/>
                  <a:latin typeface="Open Sans"/>
                  <a:ea typeface="+mn-ea"/>
                  <a:cs typeface="+mn-cs"/>
                </a:rPr>
              </a:br>
              <a:r>
                <a:rPr kumimoji="0" lang="en-US" sz="1200" b="0" i="1" u="none" strike="noStrike" kern="1200" cap="none" spc="0" normalizeH="0" baseline="0" noProof="0" dirty="0">
                  <a:ln>
                    <a:noFill/>
                  </a:ln>
                  <a:solidFill>
                    <a:srgbClr val="FFFFFF"/>
                  </a:solidFill>
                  <a:effectLst/>
                  <a:uLnTx/>
                  <a:uFillTx/>
                  <a:latin typeface="Open Sans"/>
                  <a:ea typeface="+mn-ea"/>
                  <a:cs typeface="+mn-cs"/>
                </a:rPr>
                <a:t>Placed in the top right corner</a:t>
              </a:r>
            </a:p>
          </p:txBody>
        </p:sp>
      </p:grpSp>
    </p:spTree>
    <p:extLst>
      <p:ext uri="{BB962C8B-B14F-4D97-AF65-F5344CB8AC3E}">
        <p14:creationId xmlns:p14="http://schemas.microsoft.com/office/powerpoint/2010/main" val="661847379"/>
      </p:ext>
    </p:extLst>
  </p:cSld>
  <p:clrMap bg1="lt1" tx1="dk1" bg2="lt2" tx2="dk2" accent1="accent1" accent2="accent2" accent3="accent3" accent4="accent4" accent5="accent5" accent6="accent6" hlink="hlink" folHlink="folHlink"/>
  <p:sldLayoutIdLst>
    <p:sldLayoutId id="2147485060"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 id="2147485071" r:id="rId12"/>
    <p:sldLayoutId id="2147485072" r:id="rId13"/>
    <p:sldLayoutId id="2147485073" r:id="rId14"/>
    <p:sldLayoutId id="2147485074" r:id="rId15"/>
    <p:sldLayoutId id="2147485075" r:id="rId16"/>
    <p:sldLayoutId id="2147485076" r:id="rId17"/>
    <p:sldLayoutId id="214748507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dirty="0">
          <a:ln>
            <a:noFill/>
          </a:ln>
          <a:solidFill>
            <a:schemeClr val="tx2"/>
          </a:solidFill>
          <a:effectLst/>
          <a:uLnTx/>
          <a:uFillTx/>
          <a:latin typeface="+mn-lt"/>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mn-lt"/>
          <a:ea typeface="+mn-ea"/>
          <a:cs typeface="+mn-cs"/>
        </a:defRPr>
      </a:lvl1pPr>
      <a:lvl2pPr marL="342900" indent="-171450" algn="l" defTabSz="914396" rtl="0" eaLnBrk="1" latinLnBrk="0" hangingPunct="1">
        <a:lnSpc>
          <a:spcPct val="100000"/>
        </a:lnSpc>
        <a:spcBef>
          <a:spcPts val="600"/>
        </a:spcBef>
        <a:buClr>
          <a:srgbClr val="FFFF00"/>
        </a:buClr>
        <a:buFont typeface="Arial" panose="020B0604020202020204" pitchFamily="34" charset="0"/>
        <a:buChar char="•"/>
        <a:defRPr lang="en-US" sz="1800" kern="1200" dirty="0" smtClean="0">
          <a:solidFill>
            <a:schemeClr val="bg1"/>
          </a:solidFill>
          <a:latin typeface="+mn-lt"/>
          <a:ea typeface="+mn-ea"/>
          <a:cs typeface="+mn-cs"/>
        </a:defRPr>
      </a:lvl2pPr>
      <a:lvl3pPr marL="514350" indent="-171450" algn="l" defTabSz="914396" rtl="0" eaLnBrk="1" latinLnBrk="0" hangingPunct="1">
        <a:lnSpc>
          <a:spcPct val="100000"/>
        </a:lnSpc>
        <a:spcBef>
          <a:spcPts val="600"/>
        </a:spcBef>
        <a:buClr>
          <a:srgbClr val="FFFF00"/>
        </a:buClr>
        <a:buFont typeface="Open Sans" panose="020B0606030504020204" pitchFamily="34" charset="0"/>
        <a:buChar char="–"/>
        <a:defRPr lang="en-US" sz="1800" kern="1200" dirty="0" smtClean="0">
          <a:solidFill>
            <a:schemeClr val="bg1"/>
          </a:solidFill>
          <a:latin typeface="+mn-lt"/>
          <a:ea typeface="+mn-ea"/>
          <a:cs typeface="+mn-cs"/>
        </a:defRPr>
      </a:lvl3pPr>
      <a:lvl4pPr marL="825500" indent="-173736" algn="l" defTabSz="914396" rtl="0" eaLnBrk="1" latinLnBrk="0" hangingPunct="1">
        <a:lnSpc>
          <a:spcPct val="100000"/>
        </a:lnSpc>
        <a:spcBef>
          <a:spcPts val="600"/>
        </a:spcBef>
        <a:buClr>
          <a:srgbClr val="FFFF00"/>
        </a:buClr>
        <a:buSzPct val="80000"/>
        <a:buFont typeface="Wingdings" panose="05000000000000000000" pitchFamily="2" charset="2"/>
        <a:buChar char="§"/>
        <a:defRPr lang="en-US" sz="1800" kern="1200" dirty="0">
          <a:solidFill>
            <a:schemeClr val="bg1"/>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dirty="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CustomShape 1"/>
          <p:cNvSpPr/>
          <p:nvPr/>
        </p:nvSpPr>
        <p:spPr>
          <a:xfrm>
            <a:off x="0" y="0"/>
            <a:ext cx="174545" cy="6051176"/>
          </a:xfrm>
          <a:prstGeom prst="rect">
            <a:avLst/>
          </a:prstGeom>
          <a:solidFill>
            <a:srgbClr val="000000"/>
          </a:solidFill>
          <a:ln>
            <a:noFill/>
          </a:ln>
        </p:spPr>
        <p:style>
          <a:lnRef idx="0">
            <a:scrgbClr r="0" g="0" b="0"/>
          </a:lnRef>
          <a:fillRef idx="0">
            <a:scrgbClr r="0" g="0" b="0"/>
          </a:fillRef>
          <a:effectRef idx="0">
            <a:scrgbClr r="0" g="0" b="0"/>
          </a:effectRef>
          <a:fontRef idx="minor"/>
        </p:style>
      </p:sp>
      <p:sp>
        <p:nvSpPr>
          <p:cNvPr id="3" name="CustomShape 2"/>
          <p:cNvSpPr/>
          <p:nvPr/>
        </p:nvSpPr>
        <p:spPr>
          <a:xfrm>
            <a:off x="0" y="0"/>
            <a:ext cx="174545" cy="1057447"/>
          </a:xfrm>
          <a:prstGeom prst="rect">
            <a:avLst/>
          </a:prstGeom>
          <a:solidFill>
            <a:srgbClr val="000000"/>
          </a:solid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052721634"/>
      </p:ext>
    </p:extLst>
  </p:cSld>
  <p:clrMap bg1="lt1" tx1="dk1" bg2="lt2" tx2="dk2" accent1="accent1" accent2="accent2" accent3="accent3" accent4="accent4" accent5="accent5" accent6="accent6" hlink="hlink" folHlink="folHlink"/>
  <p:sldLayoutIdLst>
    <p:sldLayoutId id="2147485079" r:id="rId1"/>
    <p:sldLayoutId id="2147485080" r:id="rId2"/>
    <p:sldLayoutId id="2147485081" r:id="rId3"/>
    <p:sldLayoutId id="2147485082" r:id="rId4"/>
    <p:sldLayoutId id="2147485083" r:id="rId5"/>
    <p:sldLayoutId id="2147485084" r:id="rId6"/>
    <p:sldLayoutId id="2147485085" r:id="rId7"/>
    <p:sldLayoutId id="2147485086" r:id="rId8"/>
    <p:sldLayoutId id="2147485087" r:id="rId9"/>
    <p:sldLayoutId id="2147485088" r:id="rId10"/>
    <p:sldLayoutId id="2147485089" r:id="rId11"/>
    <p:sldLayoutId id="214748509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806867" rtl="0" eaLnBrk="1" latinLnBrk="0" hangingPunct="1">
        <a:lnSpc>
          <a:spcPct val="90000"/>
        </a:lnSpc>
        <a:spcBef>
          <a:spcPct val="0"/>
        </a:spcBef>
        <a:buNone/>
        <a:defRPr sz="3883" kern="1200">
          <a:solidFill>
            <a:schemeClr val="tx1"/>
          </a:solidFill>
          <a:latin typeface="+mj-lt"/>
          <a:ea typeface="+mj-ea"/>
          <a:cs typeface="+mj-cs"/>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Freeform 6">
            <a:extLst>
              <a:ext uri="{FF2B5EF4-FFF2-40B4-BE49-F238E27FC236}">
                <a16:creationId xmlns:a16="http://schemas.microsoft.com/office/drawing/2014/main" id="{46EC8099-5660-4C2C-BBA2-B02F9CD0E2B2}"/>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dirty="0"/>
          </a:p>
        </p:txBody>
      </p:sp>
      <p:sp>
        <p:nvSpPr>
          <p:cNvPr id="6" name="Slide Number Placeholder 5"/>
          <p:cNvSpPr>
            <a:spLocks noGrp="1"/>
          </p:cNvSpPr>
          <p:nvPr userDrawn="1">
            <p:ph type="sldNum" sz="quarter" idx="4"/>
          </p:nvPr>
        </p:nvSpPr>
        <p:spPr>
          <a:xfrm>
            <a:off x="10954631" y="6387133"/>
            <a:ext cx="274320" cy="314298"/>
          </a:xfrm>
          <a:prstGeom prst="rect">
            <a:avLst/>
          </a:prstGeom>
        </p:spPr>
        <p:txBody>
          <a:bodyPr vert="horz" lIns="0" tIns="0" rIns="0" bIns="0" rtlCol="0" anchor="b" anchorCtr="0"/>
          <a:lstStyle>
            <a:lvl1pPr algn="r">
              <a:defRPr sz="1100" b="1">
                <a:solidFill>
                  <a:schemeClr val="tx1"/>
                </a:solidFill>
              </a:defRPr>
            </a:lvl1pPr>
          </a:lstStyle>
          <a:p>
            <a:fld id="{D2D1BBCB-56E8-744E-B233-22800C75D8CB}" type="slidenum">
              <a:rPr lang="en-US" smtClean="0"/>
              <a:pPr/>
              <a:t>‹#›</a:t>
            </a:fld>
            <a:endParaRPr lang="en-US" dirty="0"/>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1">
              <a:alpha val="20000"/>
            </a:schemeClr>
          </a:solidFill>
          <a:ln w="17143" cap="flat">
            <a:noFill/>
            <a:prstDash val="solid"/>
            <a:miter/>
          </a:ln>
        </p:spPr>
        <p:txBody>
          <a:bodyPr rtlCol="0" anchor="ctr"/>
          <a:lstStyle/>
          <a:p>
            <a:pPr>
              <a:lnSpc>
                <a:spcPct val="95000"/>
              </a:lnSpc>
              <a:spcAft>
                <a:spcPts val="375"/>
              </a:spcAft>
            </a:pPr>
            <a:endParaRPr lang="en-US" sz="262" dirty="0"/>
          </a:p>
        </p:txBody>
      </p:sp>
      <p:sp>
        <p:nvSpPr>
          <p:cNvPr id="29" name="Freeform 10">
            <a:extLst>
              <a:ext uri="{FF2B5EF4-FFF2-40B4-BE49-F238E27FC236}">
                <a16:creationId xmlns:a16="http://schemas.microsoft.com/office/drawing/2014/main" id="{9283B3D2-27B7-4105-8E5F-78F95B14FD82}"/>
              </a:ext>
            </a:extLst>
          </p:cNvPr>
          <p:cNvSpPr/>
          <p:nvPr/>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accent1"/>
          </a:solidFill>
          <a:ln w="17143" cap="flat">
            <a:noFill/>
            <a:prstDash val="solid"/>
            <a:miter/>
          </a:ln>
        </p:spPr>
        <p:txBody>
          <a:bodyPr rtlCol="0" anchor="ctr"/>
          <a:lstStyle/>
          <a:p>
            <a:pPr>
              <a:lnSpc>
                <a:spcPct val="95000"/>
              </a:lnSpc>
              <a:spcAft>
                <a:spcPts val="375"/>
              </a:spcAft>
            </a:pPr>
            <a:endParaRPr lang="en-US" sz="262" dirty="0"/>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rmAutofit/>
          </a:bodyPr>
          <a:lstStyle/>
          <a:p>
            <a:pPr lvl="0"/>
            <a:r>
              <a:rPr lang="en-US" dirty="0"/>
              <a:t>Subhead if necessary</a:t>
            </a:r>
          </a:p>
          <a:p>
            <a:pPr marL="171450" lvl="1"/>
            <a:r>
              <a:rPr lang="en-US" dirty="0"/>
              <a:t>First bullet</a:t>
            </a:r>
          </a:p>
          <a:p>
            <a:pPr marL="341313" lvl="2"/>
            <a:r>
              <a:rPr lang="en-US" dirty="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dirty="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dirty="0"/>
              <a:t>Fourth bullet</a:t>
            </a:r>
          </a:p>
        </p:txBody>
      </p:sp>
      <p:sp>
        <p:nvSpPr>
          <p:cNvPr id="2" name="Title Placeholder 1"/>
          <p:cNvSpPr>
            <a:spLocks noGrp="1"/>
          </p:cNvSpPr>
          <p:nvPr userDrawn="1">
            <p:ph type="title"/>
          </p:nvPr>
        </p:nvSpPr>
        <p:spPr>
          <a:xfrm>
            <a:off x="355598" y="142267"/>
            <a:ext cx="11484000" cy="975178"/>
          </a:xfrm>
          <a:prstGeom prst="rect">
            <a:avLst/>
          </a:prstGeom>
        </p:spPr>
        <p:txBody>
          <a:bodyPr vert="horz" lIns="91440" tIns="45720" rIns="91440" bIns="45720" rtlCol="0" anchor="b">
            <a:normAutofit/>
          </a:bodyPr>
          <a:lstStyle/>
          <a:p>
            <a:r>
              <a:rPr lang="en-US" dirty="0"/>
              <a:t>Click to edit Master title style</a:t>
            </a:r>
          </a:p>
        </p:txBody>
      </p:sp>
      <p:sp>
        <p:nvSpPr>
          <p:cNvPr id="13" name="Freeform 1432">
            <a:extLst>
              <a:ext uri="{FF2B5EF4-FFF2-40B4-BE49-F238E27FC236}">
                <a16:creationId xmlns:a16="http://schemas.microsoft.com/office/drawing/2014/main" id="{5B296385-4ED0-448B-B27F-4F8183A1D3F1}"/>
              </a:ext>
            </a:extLst>
          </p:cNvPr>
          <p:cNvSpPr/>
          <p:nvPr userDrawn="1"/>
        </p:nvSpPr>
        <p:spPr>
          <a:xfrm flipV="1">
            <a:off x="488022" y="1153810"/>
            <a:ext cx="457200" cy="0"/>
          </a:xfrm>
          <a:custGeom>
            <a:avLst/>
            <a:gdLst>
              <a:gd name="connsiteX0" fmla="*/ 0 w 347038"/>
              <a:gd name="connsiteY0" fmla="*/ 0 h 17155"/>
              <a:gd name="connsiteX1" fmla="*/ 347038 w 347038"/>
              <a:gd name="connsiteY1" fmla="*/ 0 h 17155"/>
            </a:gdLst>
            <a:ahLst/>
            <a:cxnLst>
              <a:cxn ang="0">
                <a:pos x="connsiteX0" y="connsiteY0"/>
              </a:cxn>
              <a:cxn ang="0">
                <a:pos x="connsiteX1" y="connsiteY1"/>
              </a:cxn>
            </a:cxnLst>
            <a:rect l="l" t="t" r="r" b="b"/>
            <a:pathLst>
              <a:path w="347038" h="17155">
                <a:moveTo>
                  <a:pt x="0" y="0"/>
                </a:moveTo>
                <a:lnTo>
                  <a:pt x="347038" y="0"/>
                </a:lnTo>
              </a:path>
            </a:pathLst>
          </a:custGeom>
          <a:ln w="25400" cap="flat">
            <a:solidFill>
              <a:schemeClr val="bg1"/>
            </a:solidFill>
            <a:prstDash val="solid"/>
            <a:miter/>
          </a:ln>
        </p:spPr>
        <p:txBody>
          <a:bodyPr rtlCol="0" anchor="ctr"/>
          <a:lstStyle/>
          <a:p>
            <a:pPr>
              <a:lnSpc>
                <a:spcPct val="95000"/>
              </a:lnSpc>
              <a:spcAft>
                <a:spcPts val="800"/>
              </a:spcAft>
            </a:pPr>
            <a:endParaRPr lang="en-US" sz="385" dirty="0"/>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tx1"/>
                </a:solidFill>
              </a:defRPr>
            </a:lvl1pPr>
          </a:lstStyle>
          <a:p>
            <a:endParaRPr lang="en-GB" dirty="0"/>
          </a:p>
        </p:txBody>
      </p:sp>
      <p:sp>
        <p:nvSpPr>
          <p:cNvPr id="14" name="Rectangle 13">
            <a:extLst>
              <a:ext uri="{FF2B5EF4-FFF2-40B4-BE49-F238E27FC236}">
                <a16:creationId xmlns:a16="http://schemas.microsoft.com/office/drawing/2014/main" id="{BEEDE93E-FBE5-BB12-F116-4A39232D1BF2}"/>
              </a:ext>
            </a:extLst>
          </p:cNvPr>
          <p:cNvSpPr/>
          <p:nvPr userDrawn="1"/>
        </p:nvSpPr>
        <p:spPr>
          <a:xfrm>
            <a:off x="11350637" y="6015789"/>
            <a:ext cx="685800" cy="68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dirty="0">
                <a:solidFill>
                  <a:schemeClr val="tx1"/>
                </a:solidFill>
              </a:rPr>
              <a:t>Add QR </a:t>
            </a:r>
            <a:br>
              <a:rPr lang="en-GB" sz="600" spc="-20" baseline="0" dirty="0">
                <a:solidFill>
                  <a:schemeClr val="tx1"/>
                </a:solidFill>
              </a:rPr>
            </a:br>
            <a:r>
              <a:rPr lang="en-GB" sz="600" spc="-20" baseline="0" dirty="0">
                <a:solidFill>
                  <a:schemeClr val="tx1"/>
                </a:solidFill>
              </a:rPr>
              <a:t>code here on </a:t>
            </a:r>
            <a:br>
              <a:rPr lang="en-GB" sz="600" spc="-20" baseline="0" dirty="0">
                <a:solidFill>
                  <a:schemeClr val="tx1"/>
                </a:solidFill>
              </a:rPr>
            </a:br>
            <a:r>
              <a:rPr lang="en-GB" sz="600" spc="-20" baseline="0" dirty="0">
                <a:solidFill>
                  <a:schemeClr val="tx1"/>
                </a:solidFill>
              </a:rPr>
              <a:t>slide master</a:t>
            </a:r>
          </a:p>
          <a:p>
            <a:pPr algn="ctr"/>
            <a:r>
              <a:rPr lang="en-GB" sz="600" spc="-20" baseline="0" dirty="0">
                <a:solidFill>
                  <a:schemeClr val="tx1"/>
                </a:solidFill>
              </a:rPr>
              <a:t>0.75” x 0.75“</a:t>
            </a:r>
          </a:p>
        </p:txBody>
      </p:sp>
    </p:spTree>
    <p:extLst>
      <p:ext uri="{BB962C8B-B14F-4D97-AF65-F5344CB8AC3E}">
        <p14:creationId xmlns:p14="http://schemas.microsoft.com/office/powerpoint/2010/main" val="4043877508"/>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dirty="0">
          <a:ln>
            <a:noFill/>
          </a:ln>
          <a:solidFill>
            <a:schemeClr val="bg1"/>
          </a:solidFill>
          <a:effectLst/>
          <a:uLnTx/>
          <a:uFillTx/>
          <a:latin typeface="+mn-lt"/>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tx1"/>
          </a:solidFill>
          <a:latin typeface="+mn-lt"/>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1"/>
          </a:solidFill>
          <a:latin typeface="+mn-lt"/>
          <a:ea typeface="+mn-ea"/>
          <a:cs typeface="+mn-cs"/>
        </a:defRPr>
      </a:lvl2pPr>
      <a:lvl3pPr marL="514350"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dirty="0" smtClean="0">
          <a:solidFill>
            <a:schemeClr val="tx1"/>
          </a:solidFill>
          <a:latin typeface="+mn-lt"/>
          <a:ea typeface="+mn-ea"/>
          <a:cs typeface="+mn-cs"/>
        </a:defRPr>
      </a:lvl3pPr>
      <a:lvl4pPr marL="825500" indent="-285750" algn="l" defTabSz="914396" rtl="0" eaLnBrk="1" latinLnBrk="0" hangingPunct="1">
        <a:lnSpc>
          <a:spcPct val="100000"/>
        </a:lnSpc>
        <a:spcBef>
          <a:spcPts val="600"/>
        </a:spcBef>
        <a:buClr>
          <a:schemeClr val="accent1"/>
        </a:buClr>
        <a:buSzPct val="80000"/>
        <a:buFont typeface="Wingdings" panose="05000000000000000000" pitchFamily="2" charset="2"/>
        <a:buNone/>
        <a:defRPr lang="en-US" sz="1800" kern="1200" dirty="0">
          <a:solidFill>
            <a:schemeClr val="tx1"/>
          </a:solidFill>
          <a:latin typeface="+mn-lt"/>
          <a:ea typeface="+mn-ea"/>
          <a:cs typeface="+mn-cs"/>
        </a:defRPr>
      </a:lvl4pPr>
      <a:lvl5pPr marL="825500" indent="-285750"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dirty="0" smtClean="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417048717"/>
      </p:ext>
    </p:extLst>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 id="2147485113" r:id="rId12"/>
    <p:sldLayoutId id="2147485114" r:id="rId13"/>
    <p:sldLayoutId id="2147485115" r:id="rId14"/>
    <p:sldLayoutId id="2147485116" r:id="rId15"/>
    <p:sldLayoutId id="2147485117" r:id="rId16"/>
    <p:sldLayoutId id="2147485118" r:id="rId17"/>
    <p:sldLayoutId id="2147485119"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30" cstate="screen">
            <a:alphaModFix amt="60000"/>
            <a:extLst>
              <a:ext uri="{28A0092B-C50C-407E-A947-70E740481C1C}">
                <a14:useLocalDpi xmlns:a14="http://schemas.microsoft.com/office/drawing/2010/main"/>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866647554"/>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 id="2147484648" r:id="rId13"/>
    <p:sldLayoutId id="2147484649" r:id="rId14"/>
    <p:sldLayoutId id="2147484650" r:id="rId15"/>
    <p:sldLayoutId id="2147484651" r:id="rId16"/>
    <p:sldLayoutId id="2147484652" r:id="rId17"/>
    <p:sldLayoutId id="2147484655" r:id="rId18"/>
    <p:sldLayoutId id="2147484656" r:id="rId19"/>
    <p:sldLayoutId id="2147484657" r:id="rId20"/>
    <p:sldLayoutId id="2147484658" r:id="rId21"/>
    <p:sldLayoutId id="2147484659" r:id="rId22"/>
    <p:sldLayoutId id="2147484660" r:id="rId23"/>
    <p:sldLayoutId id="2147484661" r:id="rId24"/>
    <p:sldLayoutId id="2147484662" r:id="rId25"/>
    <p:sldLayoutId id="2147484663" r:id="rId26"/>
    <p:sldLayoutId id="2147484664" r:id="rId27"/>
    <p:sldLayoutId id="2147484665"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30">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453638535"/>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 id="2147484679" r:id="rId13"/>
    <p:sldLayoutId id="2147484680" r:id="rId14"/>
    <p:sldLayoutId id="2147484681" r:id="rId15"/>
    <p:sldLayoutId id="2147484682" r:id="rId16"/>
    <p:sldLayoutId id="2147484683" r:id="rId17"/>
    <p:sldLayoutId id="2147484686" r:id="rId18"/>
    <p:sldLayoutId id="2147484687" r:id="rId19"/>
    <p:sldLayoutId id="2147484688" r:id="rId20"/>
    <p:sldLayoutId id="2147484689" r:id="rId21"/>
    <p:sldLayoutId id="2147484690" r:id="rId22"/>
    <p:sldLayoutId id="2147484691" r:id="rId23"/>
    <p:sldLayoutId id="2147484692" r:id="rId24"/>
    <p:sldLayoutId id="2147484693" r:id="rId25"/>
    <p:sldLayoutId id="2147484694" r:id="rId26"/>
    <p:sldLayoutId id="2147484695" r:id="rId27"/>
    <p:sldLayoutId id="2147484696"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79778" y="6340300"/>
            <a:ext cx="12429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5" name="Footer Placeholder 4"/>
          <p:cNvSpPr>
            <a:spLocks noGrp="1"/>
          </p:cNvSpPr>
          <p:nvPr>
            <p:ph type="ftr" sz="quarter" idx="3"/>
          </p:nvPr>
        </p:nvSpPr>
        <p:spPr>
          <a:xfrm>
            <a:off x="3263989" y="6356350"/>
            <a:ext cx="3886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7285160"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
        <p:nvSpPr>
          <p:cNvPr id="7" name="Rectangle 16">
            <a:extLst>
              <a:ext uri="{FF2B5EF4-FFF2-40B4-BE49-F238E27FC236}">
                <a16:creationId xmlns:a16="http://schemas.microsoft.com/office/drawing/2014/main" id="{8651B098-8FCE-BE42-B80A-F26ADE4399B6}"/>
              </a:ext>
            </a:extLst>
          </p:cNvPr>
          <p:cNvSpPr>
            <a:spLocks noChangeArrowheads="1"/>
          </p:cNvSpPr>
          <p:nvPr userDrawn="1"/>
        </p:nvSpPr>
        <p:spPr bwMode="auto">
          <a:xfrm>
            <a:off x="0" y="6781800"/>
            <a:ext cx="12192000" cy="76200"/>
          </a:xfrm>
          <a:prstGeom prst="rect">
            <a:avLst/>
          </a:prstGeom>
          <a:solidFill>
            <a:srgbClr val="78AAD6"/>
          </a:solidFill>
          <a:ln>
            <a:noFill/>
          </a:ln>
        </p:spPr>
        <p:txBody>
          <a:bodyPr wrap="none" anchor="ctr"/>
          <a:lstStyle/>
          <a:p>
            <a:endParaRPr lang="en-US" sz="2400" dirty="0"/>
          </a:p>
        </p:txBody>
      </p:sp>
      <p:sp>
        <p:nvSpPr>
          <p:cNvPr id="9" name="TextBox 8">
            <a:extLst>
              <a:ext uri="{FF2B5EF4-FFF2-40B4-BE49-F238E27FC236}">
                <a16:creationId xmlns:a16="http://schemas.microsoft.com/office/drawing/2014/main" id="{13B6796B-DAF4-6D42-A638-1C8E51405B91}"/>
              </a:ext>
            </a:extLst>
          </p:cNvPr>
          <p:cNvSpPr txBox="1"/>
          <p:nvPr userDrawn="1"/>
        </p:nvSpPr>
        <p:spPr>
          <a:xfrm>
            <a:off x="914400" y="-2233534"/>
            <a:ext cx="184731" cy="461665"/>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F49DC5F3-4307-E54D-B3A0-81462CEAEB8D}"/>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8382000" y="6319428"/>
            <a:ext cx="3375285" cy="383313"/>
          </a:xfrm>
          <a:prstGeom prst="rect">
            <a:avLst/>
          </a:prstGeom>
        </p:spPr>
      </p:pic>
      <p:pic>
        <p:nvPicPr>
          <p:cNvPr id="10" name="Picture 9">
            <a:extLst>
              <a:ext uri="{FF2B5EF4-FFF2-40B4-BE49-F238E27FC236}">
                <a16:creationId xmlns:a16="http://schemas.microsoft.com/office/drawing/2014/main" id="{EB071A07-ACD4-D049-AFDC-EF796916B919}"/>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51311" y="6245541"/>
            <a:ext cx="216513" cy="457200"/>
          </a:xfrm>
          <a:prstGeom prst="rect">
            <a:avLst/>
          </a:prstGeom>
        </p:spPr>
      </p:pic>
    </p:spTree>
    <p:extLst>
      <p:ext uri="{BB962C8B-B14F-4D97-AF65-F5344CB8AC3E}">
        <p14:creationId xmlns:p14="http://schemas.microsoft.com/office/powerpoint/2010/main" val="736287342"/>
      </p:ext>
    </p:extLst>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4400" b="0" i="0" kern="1200" baseline="0">
          <a:solidFill>
            <a:srgbClr val="4B9CD3"/>
          </a:solidFill>
          <a:latin typeface="Calibri" panose="020F0502020204030204" pitchFamily="34"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482186315"/>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 id="2147484722" r:id="rId12"/>
    <p:sldLayoutId id="2147484723" r:id="rId13"/>
    <p:sldLayoutId id="2147484724" r:id="rId14"/>
    <p:sldLayoutId id="2147484725" r:id="rId15"/>
    <p:sldLayoutId id="2147484726" r:id="rId16"/>
    <p:sldLayoutId id="214748472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rgbClr val="002557"/>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Tree>
    <p:extLst>
      <p:ext uri="{BB962C8B-B14F-4D97-AF65-F5344CB8AC3E}">
        <p14:creationId xmlns:p14="http://schemas.microsoft.com/office/powerpoint/2010/main" val="2971259004"/>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A38FD37-C001-619B-B27C-FE3B78A0A31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38780F9-E618-05D3-2E73-79FABAFBFC32}"/>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B38E2C1-0859-5EE7-7060-8B6878190E52}"/>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A63D1CF-8B9B-CB45-A5CC-C6B023812A33}" type="datetimeFigureOut">
              <a:rPr lang="en-US"/>
              <a:pPr>
                <a:defRPr/>
              </a:pPr>
              <a:t>4/11/2024</a:t>
            </a:fld>
            <a:endParaRPr lang="en-US"/>
          </a:p>
        </p:txBody>
      </p:sp>
      <p:sp>
        <p:nvSpPr>
          <p:cNvPr id="5" name="Footer Placeholder 4">
            <a:extLst>
              <a:ext uri="{FF2B5EF4-FFF2-40B4-BE49-F238E27FC236}">
                <a16:creationId xmlns:a16="http://schemas.microsoft.com/office/drawing/2014/main" id="{AC6CF4EC-D54E-1676-C4AE-904AFF885433}"/>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A9359EA-6CA8-8227-0CF1-00B9D115F6E5}"/>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26CEC0E-9EBF-BB4D-9BF8-10B86D5ED301}" type="slidenum">
              <a:rPr lang="en-US" altLang="en-US"/>
              <a:pPr>
                <a:defRPr/>
              </a:pPr>
              <a:t>‹#›</a:t>
            </a:fld>
            <a:endParaRPr lang="en-US" altLang="en-US"/>
          </a:p>
        </p:txBody>
      </p:sp>
    </p:spTree>
    <p:extLst>
      <p:ext uri="{BB962C8B-B14F-4D97-AF65-F5344CB8AC3E}">
        <p14:creationId xmlns:p14="http://schemas.microsoft.com/office/powerpoint/2010/main" val="2575564117"/>
      </p:ext>
    </p:extLst>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0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230.xml"/><Relationship Id="rId4" Type="http://schemas.openxmlformats.org/officeDocument/2006/relationships/image" Target="../media/image10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22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2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2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22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40.xml"/><Relationship Id="rId1" Type="http://schemas.openxmlformats.org/officeDocument/2006/relationships/slideLayout" Target="../slideLayouts/slideLayout22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41.xml"/><Relationship Id="rId1" Type="http://schemas.openxmlformats.org/officeDocument/2006/relationships/slideLayout" Target="../slideLayouts/slideLayout22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222.xml"/><Relationship Id="rId4" Type="http://schemas.openxmlformats.org/officeDocument/2006/relationships/image" Target="../media/image115.png"/></Relationships>
</file>

<file path=ppt/slides/_rels/slide118.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116.png"/><Relationship Id="rId1" Type="http://schemas.openxmlformats.org/officeDocument/2006/relationships/slideLayout" Target="../slideLayouts/slideLayout222.xml"/><Relationship Id="rId6" Type="http://schemas.microsoft.com/office/2007/relationships/hdphoto" Target="../media/hdphoto17.wdp"/><Relationship Id="rId5" Type="http://schemas.openxmlformats.org/officeDocument/2006/relationships/image" Target="../media/image118.png"/><Relationship Id="rId4" Type="http://schemas.microsoft.com/office/2007/relationships/hdphoto" Target="../media/hdphoto16.wdp"/></Relationships>
</file>

<file path=ppt/slides/_rels/slide11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3.xml"/><Relationship Id="rId1" Type="http://schemas.openxmlformats.org/officeDocument/2006/relationships/slideLayout" Target="../slideLayouts/slideLayout222.xml"/><Relationship Id="rId4" Type="http://schemas.openxmlformats.org/officeDocument/2006/relationships/image" Target="../media/image12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222.xml"/><Relationship Id="rId5" Type="http://schemas.openxmlformats.org/officeDocument/2006/relationships/image" Target="../media/image125.png"/><Relationship Id="rId4" Type="http://schemas.openxmlformats.org/officeDocument/2006/relationships/image" Target="../media/image124.svg"/></Relationships>
</file>

<file path=ppt/slides/_rels/slide1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5.xml"/><Relationship Id="rId1" Type="http://schemas.openxmlformats.org/officeDocument/2006/relationships/slideLayout" Target="../slideLayouts/slideLayout222.xml"/><Relationship Id="rId4" Type="http://schemas.openxmlformats.org/officeDocument/2006/relationships/image" Target="../media/image127.png"/></Relationships>
</file>

<file path=ppt/slides/_rels/slide12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2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9.xml"/><Relationship Id="rId1" Type="http://schemas.openxmlformats.org/officeDocument/2006/relationships/slideLayout" Target="../slideLayouts/slideLayout24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4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8.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6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8.xml"/></Relationships>
</file>

<file path=ppt/slides/_rels/slide14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79.xml"/></Relationships>
</file>

<file path=ppt/slides/_rels/slide1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9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8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00.xml"/></Relationships>
</file>

<file path=ppt/slides/_rels/slide1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00.xml"/></Relationships>
</file>

<file path=ppt/slides/_rels/slide14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36.png"/><Relationship Id="rId1" Type="http://schemas.openxmlformats.org/officeDocument/2006/relationships/slideLayout" Target="../slideLayouts/slideLayout30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79.xml"/></Relationships>
</file>

<file path=ppt/slides/_rels/slide15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22.xml"/></Relationships>
</file>

<file path=ppt/slides/_rels/slide15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38.png"/><Relationship Id="rId1" Type="http://schemas.openxmlformats.org/officeDocument/2006/relationships/slideLayout" Target="../slideLayouts/slideLayout137.xml"/><Relationship Id="rId5" Type="http://schemas.microsoft.com/office/2007/relationships/hdphoto" Target="../media/hdphoto21.wdp"/><Relationship Id="rId4" Type="http://schemas.openxmlformats.org/officeDocument/2006/relationships/image" Target="../media/image139.png"/></Relationships>
</file>

<file path=ppt/slides/_rels/slide15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40.png"/><Relationship Id="rId1" Type="http://schemas.openxmlformats.org/officeDocument/2006/relationships/slideLayout" Target="../slideLayouts/slideLayout137.xml"/></Relationships>
</file>

<file path=ppt/slides/_rels/slide15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41.png"/><Relationship Id="rId1" Type="http://schemas.openxmlformats.org/officeDocument/2006/relationships/slideLayout" Target="../slideLayouts/slideLayout13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7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30.xml"/></Relationships>
</file>

<file path=ppt/slides/_rels/slide1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4.xml"/><Relationship Id="rId1" Type="http://schemas.openxmlformats.org/officeDocument/2006/relationships/slideLayout" Target="../slideLayouts/slideLayout347.xml"/><Relationship Id="rId5" Type="http://schemas.microsoft.com/office/2007/relationships/hdphoto" Target="../media/hdphoto24.wdp"/><Relationship Id="rId4" Type="http://schemas.openxmlformats.org/officeDocument/2006/relationships/image" Target="../media/image143.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30.xml"/></Relationships>
</file>

<file path=ppt/slides/_rels/slide15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79.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6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8.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8.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4.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4.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137.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13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3.png"/><Relationship Id="rId1" Type="http://schemas.openxmlformats.org/officeDocument/2006/relationships/slideLayout" Target="../slideLayouts/slideLayout124.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4.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4.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4.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4.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24.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0.png"/><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1.png"/><Relationship Id="rId1" Type="http://schemas.openxmlformats.org/officeDocument/2006/relationships/slideLayout" Target="../slideLayouts/slideLayout124.xml"/></Relationships>
</file>

<file path=ppt/slides/_rels/slide3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2.png"/><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3.xml"/><Relationship Id="rId1" Type="http://schemas.openxmlformats.org/officeDocument/2006/relationships/tags" Target="../tags/tag22.xml"/><Relationship Id="rId5" Type="http://schemas.openxmlformats.org/officeDocument/2006/relationships/image" Target="../media/image74.jpe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3.xml"/><Relationship Id="rId1" Type="http://schemas.openxmlformats.org/officeDocument/2006/relationships/tags" Target="../tags/tag23.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3.xml"/><Relationship Id="rId1" Type="http://schemas.openxmlformats.org/officeDocument/2006/relationships/tags" Target="../tags/tag2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3.xml"/><Relationship Id="rId1" Type="http://schemas.openxmlformats.org/officeDocument/2006/relationships/tags" Target="../tags/tag25.xml"/><Relationship Id="rId5" Type="http://schemas.openxmlformats.org/officeDocument/2006/relationships/image" Target="../media/image74.jpe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7.png"/><Relationship Id="rId1" Type="http://schemas.openxmlformats.org/officeDocument/2006/relationships/slideLayout" Target="../slideLayouts/slideLayout1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55.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7.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67.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7.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67.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7.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16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7.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7.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156.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6.xm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7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4.png"/><Relationship Id="rId1" Type="http://schemas.openxmlformats.org/officeDocument/2006/relationships/slideLayout" Target="../slideLayouts/slideLayout203.xml"/></Relationships>
</file>

<file path=ppt/slides/_rels/slide7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5.png"/><Relationship Id="rId1" Type="http://schemas.openxmlformats.org/officeDocument/2006/relationships/slideLayout" Target="../slideLayouts/slideLayout203.xml"/><Relationship Id="rId5" Type="http://schemas.microsoft.com/office/2007/relationships/hdphoto" Target="../media/hdphoto13.wdp"/><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8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03.xm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01.xml"/><Relationship Id="rId4" Type="http://schemas.microsoft.com/office/2007/relationships/hdphoto" Target="../media/hdphoto14.wdp"/></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3.xml"/></Relationships>
</file>

<file path=ppt/slides/_rels/slide8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0.png"/><Relationship Id="rId1" Type="http://schemas.openxmlformats.org/officeDocument/2006/relationships/slideLayout" Target="../slideLayouts/slideLayout205.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208.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208.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20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0.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10.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2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03.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notesSlide" Target="../notesSlides/notesSlide26.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03.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notesSlide" Target="../notesSlides/notesSlide27.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03.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chart" Target="../charts/chart1.xml"/><Relationship Id="rId4" Type="http://schemas.openxmlformats.org/officeDocument/2006/relationships/notesSlide" Target="../notesSlides/notesSlide28.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03.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chart" Target="../charts/chart2.xml"/><Relationship Id="rId4" Type="http://schemas.openxmlformats.org/officeDocument/2006/relationships/notesSlide" Target="../notesSlides/notesSlide2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0.xml"/></Relationships>
</file>

<file path=ppt/slides/_rels/slide9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20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a:t>
            </a:r>
            <a:br>
              <a:rPr lang="en-US" sz="3600" dirty="0"/>
            </a:br>
            <a:r>
              <a:rPr lang="en-US" sz="3600" dirty="0"/>
              <a:t>Management of Urothelial Bladder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580318"/>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Evan Y Yu,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88364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27915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January 26, 2024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PT (10:00 PM – 12:00 AM ET)</a:t>
            </a: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0" y="1828800"/>
            <a:ext cx="12192000" cy="88058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 Symposium Series Held in Conjunction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with the 2024 ASCO Genitourinary Cancers Symposium</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52400" y="44275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Milowsky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FASCO</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Peter H O'Donnell, MD</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Jonathan E Rosenberg, MD</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Arlene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Siefker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-Radtke, MD</a:t>
            </a:r>
          </a:p>
        </p:txBody>
      </p:sp>
    </p:spTree>
    <p:custDataLst>
      <p:tags r:id="rId1"/>
    </p:custDataLst>
    <p:extLst>
      <p:ext uri="{BB962C8B-B14F-4D97-AF65-F5344CB8AC3E}">
        <p14:creationId xmlns:p14="http://schemas.microsoft.com/office/powerpoint/2010/main" val="268126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Sharma — Disclosures</a:t>
            </a:r>
            <a:br>
              <a:rPr lang="en-US" sz="3200" dirty="0">
                <a:solidFill>
                  <a:srgbClr val="0432FF"/>
                </a:solidFill>
              </a:rPr>
            </a:br>
            <a:r>
              <a:rPr lang="en-US" sz="3200" dirty="0">
                <a:solidFill>
                  <a:srgbClr val="0432FF"/>
                </a:solidFill>
              </a:rPr>
              <a:t>Video Participant</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1057985" y="2204864"/>
          <a:ext cx="10076027" cy="2592288"/>
        </p:xfrm>
        <a:graphic>
          <a:graphicData uri="http://schemas.openxmlformats.org/drawingml/2006/table">
            <a:tbl>
              <a:tblPr firstRow="1" bandRow="1">
                <a:tableStyleId>{F2DE63D5-997A-4646-A377-4702673A728D}</a:tableStyleId>
              </a:tblPr>
              <a:tblGrid>
                <a:gridCol w="2949783">
                  <a:extLst>
                    <a:ext uri="{9D8B030D-6E8A-4147-A177-3AD203B41FA5}">
                      <a16:colId xmlns:a16="http://schemas.microsoft.com/office/drawing/2014/main" val="20000"/>
                    </a:ext>
                  </a:extLst>
                </a:gridCol>
                <a:gridCol w="7126244">
                  <a:extLst>
                    <a:ext uri="{9D8B030D-6E8A-4147-A177-3AD203B41FA5}">
                      <a16:colId xmlns:a16="http://schemas.microsoft.com/office/drawing/2014/main" val="20001"/>
                    </a:ext>
                  </a:extLst>
                </a:gridCol>
              </a:tblGrid>
              <a:tr h="89636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Genzyme Corporation, Gilead Sciences Inc, GSK, Merck, Novartis, Pfizer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4796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Gilead Sciences Inc, Merck,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847960">
                <a:tc>
                  <a:txBody>
                    <a:bodyPr/>
                    <a:lstStyle/>
                    <a:p>
                      <a:r>
                        <a:rPr lang="en-US" sz="1800" b="1" kern="1200" dirty="0">
                          <a:solidFill>
                            <a:schemeClr val="tx1"/>
                          </a:solidFill>
                          <a:effectLst/>
                          <a:latin typeface="+mn-lt"/>
                          <a:ea typeface="+mn-ea"/>
                          <a:cs typeface="+mn-cs"/>
                        </a:rPr>
                        <a:t>Stock Options/Stock ―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Public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Janssen Biotech Inc, Johnson &amp; Johnson Pharmaceuticals,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1169152"/>
                  </a:ext>
                </a:extLst>
              </a:tr>
            </a:tbl>
          </a:graphicData>
        </a:graphic>
      </p:graphicFrame>
    </p:spTree>
    <p:custDataLst>
      <p:tags r:id="rId1"/>
    </p:custDataLst>
    <p:extLst>
      <p:ext uri="{BB962C8B-B14F-4D97-AF65-F5344CB8AC3E}">
        <p14:creationId xmlns:p14="http://schemas.microsoft.com/office/powerpoint/2010/main" val="2169968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headphones&#10;&#10;Description automatically generated">
            <a:extLst>
              <a:ext uri="{FF2B5EF4-FFF2-40B4-BE49-F238E27FC236}">
                <a16:creationId xmlns:a16="http://schemas.microsoft.com/office/drawing/2014/main" id="{E423A43B-154E-8906-421C-4A895D151C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41189" y="2458748"/>
            <a:ext cx="2289551" cy="2286000"/>
          </a:xfrm>
          <a:prstGeom prst="rect">
            <a:avLst/>
          </a:prstGeom>
          <a:ln w="25400">
            <a:solidFill>
              <a:srgbClr val="3333CC"/>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801340"/>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Perspectives from the breast cancer experience: HER2 testing and durability of responses with trastuzumab </a:t>
            </a:r>
            <a:r>
              <a:rPr kumimoji="0" lang="en-US" sz="3200" b="1" i="0" u="none" strike="noStrike" kern="0" cap="none" spc="0" normalizeH="0" baseline="0" noProof="0" dirty="0" err="1">
                <a:ln>
                  <a:noFill/>
                </a:ln>
                <a:solidFill>
                  <a:srgbClr val="FFFFFF"/>
                </a:solidFill>
                <a:effectLst/>
                <a:uLnTx/>
                <a:uFillTx/>
                <a:latin typeface="Calibri"/>
                <a:ea typeface="MS PGothic" pitchFamily="34" charset="-128"/>
                <a:cs typeface="Calibri"/>
              </a:rPr>
              <a:t>deruxtecan</a:t>
            </a: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 (T-</a:t>
            </a:r>
            <a:r>
              <a:rPr kumimoji="0" lang="en-US" sz="3200" b="1" i="0" u="none" strike="noStrike" kern="0" cap="none" spc="0" normalizeH="0" baseline="0" noProof="0" dirty="0" err="1">
                <a:ln>
                  <a:noFill/>
                </a:ln>
                <a:solidFill>
                  <a:srgbClr val="FFFFFF"/>
                </a:solidFill>
                <a:effectLst/>
                <a:uLnTx/>
                <a:uFillTx/>
                <a:latin typeface="Calibri"/>
                <a:ea typeface="MS PGothic" pitchFamily="34" charset="-128"/>
                <a:cs typeface="Calibri"/>
              </a:rPr>
              <a:t>DXd</a:t>
            </a: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 </a:t>
            </a:r>
          </a:p>
        </p:txBody>
      </p:sp>
      <p:sp>
        <p:nvSpPr>
          <p:cNvPr id="15" name="TextBox 14">
            <a:extLst>
              <a:ext uri="{FF2B5EF4-FFF2-40B4-BE49-F238E27FC236}">
                <a16:creationId xmlns:a16="http://schemas.microsoft.com/office/drawing/2014/main" id="{D34DC091-47EE-597A-C700-F6D706C3E090}"/>
              </a:ext>
            </a:extLst>
          </p:cNvPr>
          <p:cNvSpPr txBox="1"/>
          <p:nvPr/>
        </p:nvSpPr>
        <p:spPr>
          <a:xfrm>
            <a:off x="6398594" y="4862416"/>
            <a:ext cx="317474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Priyanka Sharma, MD</a:t>
            </a:r>
          </a:p>
        </p:txBody>
      </p:sp>
      <p:sp>
        <p:nvSpPr>
          <p:cNvPr id="7" name="TextBox 6">
            <a:extLst>
              <a:ext uri="{FF2B5EF4-FFF2-40B4-BE49-F238E27FC236}">
                <a16:creationId xmlns:a16="http://schemas.microsoft.com/office/drawing/2014/main" id="{24D63962-8DD4-0283-9426-782556FAF356}"/>
              </a:ext>
            </a:extLst>
          </p:cNvPr>
          <p:cNvSpPr txBox="1"/>
          <p:nvPr/>
        </p:nvSpPr>
        <p:spPr>
          <a:xfrm>
            <a:off x="2229353"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8" name="Picture 7">
            <a:extLst>
              <a:ext uri="{FF2B5EF4-FFF2-40B4-BE49-F238E27FC236}">
                <a16:creationId xmlns:a16="http://schemas.microsoft.com/office/drawing/2014/main" id="{E5324E31-0594-F7A0-9F7A-53B63D6B5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8932" y="2460304"/>
            <a:ext cx="2289551" cy="2286000"/>
          </a:xfrm>
          <a:prstGeom prst="ellipse">
            <a:avLst/>
          </a:prstGeom>
          <a:ln w="25400">
            <a:solidFill>
              <a:srgbClr val="3333CC"/>
            </a:solidFill>
          </a:ln>
          <a:effectLst/>
        </p:spPr>
      </p:pic>
      <p:pic>
        <p:nvPicPr>
          <p:cNvPr id="4" name="Picture 3" descr="A person wearing a headset&#10;&#10;Description automatically generated">
            <a:extLst>
              <a:ext uri="{FF2B5EF4-FFF2-40B4-BE49-F238E27FC236}">
                <a16:creationId xmlns:a16="http://schemas.microsoft.com/office/drawing/2014/main" id="{4E7636F2-AF78-ED39-47B8-ACD8FDE9C918}"/>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6841188" y="2457043"/>
            <a:ext cx="2289551" cy="2286000"/>
          </a:xfrm>
          <a:prstGeom prst="rect">
            <a:avLst/>
          </a:prstGeom>
          <a:ln w="25400">
            <a:solidFill>
              <a:srgbClr val="3333CC"/>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4916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68935"/>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What is your approach to HER2 </a:t>
            </a:r>
            <a:r>
              <a:rPr kumimoji="0" lang="en-US" sz="2400" b="1" i="1" u="none" strike="noStrike" kern="1200" cap="none" spc="0" normalizeH="0" baseline="0" noProof="0" dirty="0" err="1">
                <a:ln>
                  <a:noFill/>
                </a:ln>
                <a:solidFill>
                  <a:srgbClr val="3333CC"/>
                </a:solidFill>
                <a:effectLst/>
                <a:uLnTx/>
                <a:uFillTx/>
                <a:latin typeface="Calibri" charset="0"/>
                <a:ea typeface="MS PGothic" pitchFamily="34" charset="-128"/>
              </a:rPr>
              <a:t>testin</a:t>
            </a: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g in mUBC?</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What is the appropriate threshold for the use of </a:t>
            </a:r>
            <a:b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b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HER2-targeted therapy?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Assuming you could access both T-DXd and disitamab vedotin, how would you integrate these agents into the treatment algorithm for mUBC?</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cs typeface="+mn-cs"/>
              </a:rPr>
              <a:t>Priyanka Sharma</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a:t>
            </a:r>
          </a:p>
        </p:txBody>
      </p:sp>
      <p:pic>
        <p:nvPicPr>
          <p:cNvPr id="3" name="Picture 2" descr="A person wearing a headset&#10;&#10;Description automatically generated">
            <a:extLst>
              <a:ext uri="{FF2B5EF4-FFF2-40B4-BE49-F238E27FC236}">
                <a16:creationId xmlns:a16="http://schemas.microsoft.com/office/drawing/2014/main" id="{723D1246-4B94-0DC1-3228-523EC74BD5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2" y="1925229"/>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5297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headphones&#10;&#10;Description automatically generated">
            <a:extLst>
              <a:ext uri="{FF2B5EF4-FFF2-40B4-BE49-F238E27FC236}">
                <a16:creationId xmlns:a16="http://schemas.microsoft.com/office/drawing/2014/main" id="{E423A43B-154E-8906-421C-4A895D151C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41189" y="2458748"/>
            <a:ext cx="2289551" cy="2286000"/>
          </a:xfrm>
          <a:prstGeom prst="rect">
            <a:avLst/>
          </a:prstGeom>
          <a:ln w="25400">
            <a:solidFill>
              <a:srgbClr val="3333CC"/>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801340"/>
            <a:ext cx="11656800" cy="106540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Perspectives from the breast cancer experience: Identification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and management of T-DXd-associated side effects  </a:t>
            </a:r>
          </a:p>
        </p:txBody>
      </p:sp>
      <p:sp>
        <p:nvSpPr>
          <p:cNvPr id="15" name="TextBox 14">
            <a:extLst>
              <a:ext uri="{FF2B5EF4-FFF2-40B4-BE49-F238E27FC236}">
                <a16:creationId xmlns:a16="http://schemas.microsoft.com/office/drawing/2014/main" id="{D34DC091-47EE-597A-C700-F6D706C3E090}"/>
              </a:ext>
            </a:extLst>
          </p:cNvPr>
          <p:cNvSpPr txBox="1"/>
          <p:nvPr/>
        </p:nvSpPr>
        <p:spPr>
          <a:xfrm>
            <a:off x="6398594" y="4862416"/>
            <a:ext cx="3174741"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Priyanka Sharma, MD</a:t>
            </a:r>
          </a:p>
        </p:txBody>
      </p:sp>
      <p:sp>
        <p:nvSpPr>
          <p:cNvPr id="7" name="TextBox 6">
            <a:extLst>
              <a:ext uri="{FF2B5EF4-FFF2-40B4-BE49-F238E27FC236}">
                <a16:creationId xmlns:a16="http://schemas.microsoft.com/office/drawing/2014/main" id="{24D63962-8DD4-0283-9426-782556FAF356}"/>
              </a:ext>
            </a:extLst>
          </p:cNvPr>
          <p:cNvSpPr txBox="1"/>
          <p:nvPr/>
        </p:nvSpPr>
        <p:spPr>
          <a:xfrm>
            <a:off x="2229353"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8" name="Picture 7">
            <a:extLst>
              <a:ext uri="{FF2B5EF4-FFF2-40B4-BE49-F238E27FC236}">
                <a16:creationId xmlns:a16="http://schemas.microsoft.com/office/drawing/2014/main" id="{E5324E31-0594-F7A0-9F7A-53B63D6B5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8932" y="2460304"/>
            <a:ext cx="2289551" cy="2286000"/>
          </a:xfrm>
          <a:prstGeom prst="ellipse">
            <a:avLst/>
          </a:prstGeom>
          <a:ln w="25400">
            <a:solidFill>
              <a:srgbClr val="3333CC"/>
            </a:solidFill>
          </a:ln>
          <a:effectLst/>
        </p:spPr>
      </p:pic>
      <p:pic>
        <p:nvPicPr>
          <p:cNvPr id="4" name="Picture 3" descr="A person wearing a headset&#10;&#10;Description automatically generated">
            <a:extLst>
              <a:ext uri="{FF2B5EF4-FFF2-40B4-BE49-F238E27FC236}">
                <a16:creationId xmlns:a16="http://schemas.microsoft.com/office/drawing/2014/main" id="{4E7636F2-AF78-ED39-47B8-ACD8FDE9C918}"/>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6841188" y="2457043"/>
            <a:ext cx="2289551" cy="2286000"/>
          </a:xfrm>
          <a:prstGeom prst="rect">
            <a:avLst/>
          </a:prstGeom>
          <a:ln w="25400">
            <a:solidFill>
              <a:srgbClr val="3333CC"/>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7668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68935"/>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What is your approach to the prevention and management of T-DXd-associated nausea and vomiting?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How do you screen for ILD in patients receiving T-DXd?</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What is your experience with T-DXd and disitamab vedotin, and have you observed clinically meaningful responses to these agents?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cs typeface="+mn-cs"/>
              </a:rPr>
              <a:t>Priyanka Sharma</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a:t>
            </a:r>
          </a:p>
        </p:txBody>
      </p:sp>
      <p:pic>
        <p:nvPicPr>
          <p:cNvPr id="3" name="Picture 2" descr="A person wearing a headset&#10;&#10;Description automatically generated">
            <a:extLst>
              <a:ext uri="{FF2B5EF4-FFF2-40B4-BE49-F238E27FC236}">
                <a16:creationId xmlns:a16="http://schemas.microsoft.com/office/drawing/2014/main" id="{723D1246-4B94-0DC1-3228-523EC74BD5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2" y="1925229"/>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1125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57C8DA1A-2132-7636-159D-659842601289}"/>
              </a:ext>
            </a:extLst>
          </p:cNvPr>
          <p:cNvSpPr>
            <a:spLocks noGrp="1"/>
          </p:cNvSpPr>
          <p:nvPr>
            <p:ph idx="46"/>
          </p:nvPr>
        </p:nvSpPr>
        <p:spPr/>
        <p:txBody>
          <a:bodyPr/>
          <a:lstStyle/>
          <a:p>
            <a:r>
              <a:rPr lang="en-US" sz="2200" dirty="0"/>
              <a:t>65 years</a:t>
            </a:r>
          </a:p>
        </p:txBody>
      </p:sp>
      <p:sp>
        <p:nvSpPr>
          <p:cNvPr id="34" name="Content Placeholder 33">
            <a:extLst>
              <a:ext uri="{FF2B5EF4-FFF2-40B4-BE49-F238E27FC236}">
                <a16:creationId xmlns:a16="http://schemas.microsoft.com/office/drawing/2014/main" id="{1AA5AEC7-429D-7608-98C6-E0BB117332C6}"/>
              </a:ext>
            </a:extLst>
          </p:cNvPr>
          <p:cNvSpPr>
            <a:spLocks noGrp="1"/>
          </p:cNvSpPr>
          <p:nvPr>
            <p:ph idx="47"/>
          </p:nvPr>
        </p:nvSpPr>
        <p:spPr/>
        <p:txBody>
          <a:bodyPr/>
          <a:lstStyle/>
          <a:p>
            <a:r>
              <a:rPr lang="en-US" sz="2200" dirty="0"/>
              <a:t>N/A</a:t>
            </a:r>
          </a:p>
        </p:txBody>
      </p:sp>
      <p:sp>
        <p:nvSpPr>
          <p:cNvPr id="35" name="Content Placeholder 34">
            <a:extLst>
              <a:ext uri="{FF2B5EF4-FFF2-40B4-BE49-F238E27FC236}">
                <a16:creationId xmlns:a16="http://schemas.microsoft.com/office/drawing/2014/main" id="{41E8DAF6-65B1-A108-3415-24A642436077}"/>
              </a:ext>
            </a:extLst>
          </p:cNvPr>
          <p:cNvSpPr>
            <a:spLocks noGrp="1"/>
          </p:cNvSpPr>
          <p:nvPr>
            <p:ph idx="48"/>
          </p:nvPr>
        </p:nvSpPr>
        <p:spPr/>
        <p:txBody>
          <a:bodyPr/>
          <a:lstStyle/>
          <a:p>
            <a:r>
              <a:rPr lang="en-US" sz="2200" dirty="0"/>
              <a:t>68 years</a:t>
            </a:r>
          </a:p>
        </p:txBody>
      </p:sp>
      <p:sp>
        <p:nvSpPr>
          <p:cNvPr id="49" name="Content Placeholder 48">
            <a:extLst>
              <a:ext uri="{FF2B5EF4-FFF2-40B4-BE49-F238E27FC236}">
                <a16:creationId xmlns:a16="http://schemas.microsoft.com/office/drawing/2014/main" id="{0125EF9C-4030-775C-D49D-199EB2F2974C}"/>
              </a:ext>
            </a:extLst>
          </p:cNvPr>
          <p:cNvSpPr>
            <a:spLocks noGrp="1"/>
          </p:cNvSpPr>
          <p:nvPr>
            <p:ph idx="49"/>
          </p:nvPr>
        </p:nvSpPr>
        <p:spPr/>
        <p:txBody>
          <a:bodyPr/>
          <a:lstStyle/>
          <a:p>
            <a:r>
              <a:rPr lang="en-US" sz="2200" dirty="0"/>
              <a:t>65 years</a:t>
            </a:r>
          </a:p>
        </p:txBody>
      </p:sp>
      <p:sp>
        <p:nvSpPr>
          <p:cNvPr id="8" name="Content Placeholder 7">
            <a:extLst>
              <a:ext uri="{FF2B5EF4-FFF2-40B4-BE49-F238E27FC236}">
                <a16:creationId xmlns:a16="http://schemas.microsoft.com/office/drawing/2014/main" id="{D6A80D2F-7FDF-CA78-A59F-5CB4D60E7E80}"/>
              </a:ext>
            </a:extLst>
          </p:cNvPr>
          <p:cNvSpPr>
            <a:spLocks noGrp="1"/>
          </p:cNvSpPr>
          <p:nvPr>
            <p:ph idx="50"/>
          </p:nvPr>
        </p:nvSpPr>
        <p:spPr/>
        <p:txBody>
          <a:bodyPr/>
          <a:lstStyle/>
          <a:p>
            <a:r>
              <a:rPr lang="en-US" sz="2000" dirty="0"/>
              <a:t>No personal experience</a:t>
            </a:r>
          </a:p>
        </p:txBody>
      </p:sp>
      <p:sp>
        <p:nvSpPr>
          <p:cNvPr id="9" name="Content Placeholder 8">
            <a:extLst>
              <a:ext uri="{FF2B5EF4-FFF2-40B4-BE49-F238E27FC236}">
                <a16:creationId xmlns:a16="http://schemas.microsoft.com/office/drawing/2014/main" id="{9C1ED014-2E45-12F3-0E7B-F181BCF55803}"/>
              </a:ext>
            </a:extLst>
          </p:cNvPr>
          <p:cNvSpPr>
            <a:spLocks noGrp="1"/>
          </p:cNvSpPr>
          <p:nvPr>
            <p:ph idx="58"/>
          </p:nvPr>
        </p:nvSpPr>
        <p:spPr/>
        <p:txBody>
          <a:bodyPr/>
          <a:lstStyle/>
          <a:p>
            <a:r>
              <a:rPr lang="en-US" dirty="0"/>
              <a:t>Age</a:t>
            </a:r>
          </a:p>
        </p:txBody>
      </p:sp>
      <p:sp>
        <p:nvSpPr>
          <p:cNvPr id="10" name="Content Placeholder 9">
            <a:extLst>
              <a:ext uri="{FF2B5EF4-FFF2-40B4-BE49-F238E27FC236}">
                <a16:creationId xmlns:a16="http://schemas.microsoft.com/office/drawing/2014/main" id="{023A9030-6E0C-47B5-EED8-B1604EA41B5B}"/>
              </a:ext>
            </a:extLst>
          </p:cNvPr>
          <p:cNvSpPr>
            <a:spLocks noGrp="1"/>
          </p:cNvSpPr>
          <p:nvPr>
            <p:ph idx="71"/>
          </p:nvPr>
        </p:nvSpPr>
        <p:spPr/>
        <p:txBody>
          <a:bodyPr/>
          <a:lstStyle/>
          <a:p>
            <a:r>
              <a:rPr lang="en-US" sz="2200" dirty="0"/>
              <a:t>78 years</a:t>
            </a:r>
          </a:p>
        </p:txBody>
      </p:sp>
      <p:sp>
        <p:nvSpPr>
          <p:cNvPr id="3" name="Title 2">
            <a:extLst>
              <a:ext uri="{FF2B5EF4-FFF2-40B4-BE49-F238E27FC236}">
                <a16:creationId xmlns:a16="http://schemas.microsoft.com/office/drawing/2014/main" id="{60C2C177-1399-7C59-E3E4-21E37F2CFB88}"/>
              </a:ext>
            </a:extLst>
          </p:cNvPr>
          <p:cNvSpPr>
            <a:spLocks noGrp="1"/>
          </p:cNvSpPr>
          <p:nvPr>
            <p:ph type="title"/>
          </p:nvPr>
        </p:nvSpPr>
        <p:spPr>
          <a:xfrm>
            <a:off x="518160" y="51747"/>
            <a:ext cx="11155680" cy="1196752"/>
          </a:xfrm>
        </p:spPr>
        <p:txBody>
          <a:bodyPr/>
          <a:lstStyle/>
          <a:p>
            <a:r>
              <a:rPr lang="en-US" dirty="0"/>
              <a:t>Please describe a patient in your practice with HER2-positive metastatic UBC who received trastuzumab deruxtecan (T-</a:t>
            </a:r>
            <a:r>
              <a:rPr lang="en-US" dirty="0" err="1"/>
              <a:t>DXd</a:t>
            </a:r>
            <a:r>
              <a:rPr lang="en-US" dirty="0"/>
              <a:t>).</a:t>
            </a:r>
          </a:p>
        </p:txBody>
      </p:sp>
      <p:sp>
        <p:nvSpPr>
          <p:cNvPr id="50" name="Content Placeholder 49">
            <a:extLst>
              <a:ext uri="{FF2B5EF4-FFF2-40B4-BE49-F238E27FC236}">
                <a16:creationId xmlns:a16="http://schemas.microsoft.com/office/drawing/2014/main" id="{357BA4FE-F6CD-C366-1A61-72F14C121E1C}"/>
              </a:ext>
            </a:extLst>
          </p:cNvPr>
          <p:cNvSpPr>
            <a:spLocks noGrp="1"/>
          </p:cNvSpPr>
          <p:nvPr>
            <p:ph idx="72"/>
          </p:nvPr>
        </p:nvSpPr>
        <p:spPr/>
        <p:txBody>
          <a:bodyPr/>
          <a:lstStyle/>
          <a:p>
            <a:r>
              <a:rPr lang="en-US" sz="2200" dirty="0"/>
              <a:t>T-DXd</a:t>
            </a:r>
          </a:p>
        </p:txBody>
      </p:sp>
      <p:sp>
        <p:nvSpPr>
          <p:cNvPr id="51" name="Content Placeholder 50">
            <a:extLst>
              <a:ext uri="{FF2B5EF4-FFF2-40B4-BE49-F238E27FC236}">
                <a16:creationId xmlns:a16="http://schemas.microsoft.com/office/drawing/2014/main" id="{8B9396E2-A706-5831-33BC-5D51CB11686B}"/>
              </a:ext>
            </a:extLst>
          </p:cNvPr>
          <p:cNvSpPr>
            <a:spLocks noGrp="1"/>
          </p:cNvSpPr>
          <p:nvPr>
            <p:ph idx="73"/>
          </p:nvPr>
        </p:nvSpPr>
        <p:spPr/>
        <p:txBody>
          <a:bodyPr/>
          <a:lstStyle/>
          <a:p>
            <a:r>
              <a:rPr lang="en-US" sz="2200" dirty="0"/>
              <a:t>N/A</a:t>
            </a:r>
          </a:p>
        </p:txBody>
      </p:sp>
      <p:sp>
        <p:nvSpPr>
          <p:cNvPr id="52" name="Content Placeholder 51">
            <a:extLst>
              <a:ext uri="{FF2B5EF4-FFF2-40B4-BE49-F238E27FC236}">
                <a16:creationId xmlns:a16="http://schemas.microsoft.com/office/drawing/2014/main" id="{5F1C36FA-639B-8347-23C5-D3A2117BC910}"/>
              </a:ext>
            </a:extLst>
          </p:cNvPr>
          <p:cNvSpPr>
            <a:spLocks noGrp="1"/>
          </p:cNvSpPr>
          <p:nvPr>
            <p:ph idx="74"/>
          </p:nvPr>
        </p:nvSpPr>
        <p:spPr/>
        <p:txBody>
          <a:bodyPr/>
          <a:lstStyle/>
          <a:p>
            <a:r>
              <a:rPr lang="en-US" sz="2200" dirty="0"/>
              <a:t>T-</a:t>
            </a:r>
            <a:r>
              <a:rPr lang="en-US" sz="2200" dirty="0" err="1"/>
              <a:t>DXd</a:t>
            </a:r>
            <a:endParaRPr lang="en-US" sz="2200" dirty="0"/>
          </a:p>
        </p:txBody>
      </p:sp>
      <p:sp>
        <p:nvSpPr>
          <p:cNvPr id="53" name="Content Placeholder 52">
            <a:extLst>
              <a:ext uri="{FF2B5EF4-FFF2-40B4-BE49-F238E27FC236}">
                <a16:creationId xmlns:a16="http://schemas.microsoft.com/office/drawing/2014/main" id="{A9B48CE5-F24E-3C1A-6E35-51B87E5C7C48}"/>
              </a:ext>
            </a:extLst>
          </p:cNvPr>
          <p:cNvSpPr>
            <a:spLocks noGrp="1"/>
          </p:cNvSpPr>
          <p:nvPr>
            <p:ph idx="75"/>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T-</a:t>
            </a:r>
            <a:r>
              <a:rPr kumimoji="0" lang="en-US" sz="2200" b="1" i="0" u="none" strike="noStrike" kern="0" cap="none" spc="0" normalizeH="0" baseline="0" noProof="0" dirty="0" err="1">
                <a:ln>
                  <a:noFill/>
                </a:ln>
                <a:solidFill>
                  <a:srgbClr val="FFFFFF"/>
                </a:solidFill>
                <a:effectLst/>
                <a:uLnTx/>
                <a:uFillTx/>
                <a:latin typeface="Calibri" charset="0"/>
                <a:ea typeface="MS PGothic" pitchFamily="34" charset="-128"/>
              </a:rPr>
              <a:t>DXd</a:t>
            </a:r>
            <a:endPar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endParaRPr>
          </a:p>
        </p:txBody>
      </p:sp>
      <p:sp>
        <p:nvSpPr>
          <p:cNvPr id="15" name="Content Placeholder 14">
            <a:extLst>
              <a:ext uri="{FF2B5EF4-FFF2-40B4-BE49-F238E27FC236}">
                <a16:creationId xmlns:a16="http://schemas.microsoft.com/office/drawing/2014/main" id="{C906C0D1-0F11-693A-E5E4-1F52AB0C23E2}"/>
              </a:ext>
            </a:extLst>
          </p:cNvPr>
          <p:cNvSpPr>
            <a:spLocks noGrp="1"/>
          </p:cNvSpPr>
          <p:nvPr>
            <p:ph idx="77"/>
          </p:nvPr>
        </p:nvSpPr>
        <p:spPr/>
        <p:txBody>
          <a:bodyPr/>
          <a:lstStyle/>
          <a:p>
            <a:r>
              <a:rPr lang="en-US" dirty="0"/>
              <a:t>Tx received</a:t>
            </a:r>
          </a:p>
        </p:txBody>
      </p:sp>
      <p:sp>
        <p:nvSpPr>
          <p:cNvPr id="16" name="Content Placeholder 15">
            <a:extLst>
              <a:ext uri="{FF2B5EF4-FFF2-40B4-BE49-F238E27FC236}">
                <a16:creationId xmlns:a16="http://schemas.microsoft.com/office/drawing/2014/main" id="{C1B15D8E-84EC-6D7E-E6BE-6BA3744A8C05}"/>
              </a:ext>
            </a:extLst>
          </p:cNvPr>
          <p:cNvSpPr>
            <a:spLocks noGrp="1"/>
          </p:cNvSpPr>
          <p:nvPr>
            <p:ph idx="78"/>
          </p:nvPr>
        </p:nvSpPr>
        <p:spPr/>
        <p:txBody>
          <a:bodyPr/>
          <a:lstStyle/>
          <a:p>
            <a:r>
              <a:rPr lang="en-US" sz="2200" dirty="0"/>
              <a:t>T-</a:t>
            </a:r>
            <a:r>
              <a:rPr lang="en-US" sz="2200" dirty="0" err="1"/>
              <a:t>DXd</a:t>
            </a:r>
            <a:endParaRPr lang="en-US" sz="2200" dirty="0"/>
          </a:p>
        </p:txBody>
      </p:sp>
      <p:sp>
        <p:nvSpPr>
          <p:cNvPr id="17" name="Content Placeholder 16">
            <a:extLst>
              <a:ext uri="{FF2B5EF4-FFF2-40B4-BE49-F238E27FC236}">
                <a16:creationId xmlns:a16="http://schemas.microsoft.com/office/drawing/2014/main" id="{6D740DDE-F708-683D-0348-D44F383A3FB0}"/>
              </a:ext>
            </a:extLst>
          </p:cNvPr>
          <p:cNvSpPr>
            <a:spLocks noGrp="1"/>
          </p:cNvSpPr>
          <p:nvPr>
            <p:ph idx="79"/>
          </p:nvPr>
        </p:nvSpPr>
        <p:spPr/>
        <p:txBody>
          <a:bodyPr/>
          <a:lstStyle/>
          <a:p>
            <a:r>
              <a:rPr lang="en-US" sz="2200" dirty="0"/>
              <a:t>A great deal </a:t>
            </a:r>
          </a:p>
        </p:txBody>
      </p:sp>
      <p:sp>
        <p:nvSpPr>
          <p:cNvPr id="54" name="Content Placeholder 53">
            <a:extLst>
              <a:ext uri="{FF2B5EF4-FFF2-40B4-BE49-F238E27FC236}">
                <a16:creationId xmlns:a16="http://schemas.microsoft.com/office/drawing/2014/main" id="{7DF29B99-67DA-8EB7-9D92-731748669F3F}"/>
              </a:ext>
            </a:extLst>
          </p:cNvPr>
          <p:cNvSpPr>
            <a:spLocks noGrp="1"/>
          </p:cNvSpPr>
          <p:nvPr>
            <p:ph idx="80"/>
          </p:nvPr>
        </p:nvSpPr>
        <p:spPr/>
        <p:txBody>
          <a:bodyPr/>
          <a:lstStyle/>
          <a:p>
            <a:r>
              <a:rPr lang="en-US" sz="2200" dirty="0"/>
              <a:t>N/A</a:t>
            </a:r>
          </a:p>
        </p:txBody>
      </p:sp>
      <p:sp>
        <p:nvSpPr>
          <p:cNvPr id="55" name="Content Placeholder 54">
            <a:extLst>
              <a:ext uri="{FF2B5EF4-FFF2-40B4-BE49-F238E27FC236}">
                <a16:creationId xmlns:a16="http://schemas.microsoft.com/office/drawing/2014/main" id="{08D3D8F6-240B-EEC7-4C2B-4550FBEF2F94}"/>
              </a:ext>
            </a:extLst>
          </p:cNvPr>
          <p:cNvSpPr>
            <a:spLocks noGrp="1"/>
          </p:cNvSpPr>
          <p:nvPr>
            <p:ph idx="81"/>
          </p:nvPr>
        </p:nvSpPr>
        <p:spPr/>
        <p:txBody>
          <a:bodyPr/>
          <a:lstStyle/>
          <a:p>
            <a:r>
              <a:rPr lang="en-US" sz="2200" dirty="0"/>
              <a:t>Not much</a:t>
            </a:r>
          </a:p>
        </p:txBody>
      </p:sp>
      <p:sp>
        <p:nvSpPr>
          <p:cNvPr id="56" name="Content Placeholder 55">
            <a:extLst>
              <a:ext uri="{FF2B5EF4-FFF2-40B4-BE49-F238E27FC236}">
                <a16:creationId xmlns:a16="http://schemas.microsoft.com/office/drawing/2014/main" id="{CD1852C8-C9AA-E562-4A08-24D6FBF61B21}"/>
              </a:ext>
            </a:extLst>
          </p:cNvPr>
          <p:cNvSpPr>
            <a:spLocks noGrp="1"/>
          </p:cNvSpPr>
          <p:nvPr>
            <p:ph idx="82"/>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Not much</a:t>
            </a:r>
          </a:p>
        </p:txBody>
      </p:sp>
      <p:sp>
        <p:nvSpPr>
          <p:cNvPr id="57" name="Content Placeholder 56">
            <a:extLst>
              <a:ext uri="{FF2B5EF4-FFF2-40B4-BE49-F238E27FC236}">
                <a16:creationId xmlns:a16="http://schemas.microsoft.com/office/drawing/2014/main" id="{5737F41B-48E8-B571-33DE-F455C74DCD8F}"/>
              </a:ext>
            </a:extLst>
          </p:cNvPr>
          <p:cNvSpPr>
            <a:spLocks noGrp="1"/>
          </p:cNvSpPr>
          <p:nvPr>
            <p:ph idx="84"/>
          </p:nvPr>
        </p:nvSpPr>
        <p:spPr/>
        <p:txBody>
          <a:bodyPr/>
          <a:lstStyle/>
          <a:p>
            <a:r>
              <a:rPr lang="en-US" dirty="0"/>
              <a:t>Benefit derived</a:t>
            </a:r>
          </a:p>
        </p:txBody>
      </p:sp>
      <p:sp>
        <p:nvSpPr>
          <p:cNvPr id="22" name="Content Placeholder 21">
            <a:extLst>
              <a:ext uri="{FF2B5EF4-FFF2-40B4-BE49-F238E27FC236}">
                <a16:creationId xmlns:a16="http://schemas.microsoft.com/office/drawing/2014/main" id="{05E89C19-DE0C-406D-8C5F-D65E09F1705A}"/>
              </a:ext>
            </a:extLst>
          </p:cNvPr>
          <p:cNvSpPr>
            <a:spLocks noGrp="1"/>
          </p:cNvSpPr>
          <p:nvPr>
            <p:ph idx="85"/>
          </p:nvPr>
        </p:nvSpPr>
        <p:spPr/>
        <p:txBody>
          <a:bodyPr/>
          <a:lstStyle/>
          <a:p>
            <a:pPr>
              <a:lnSpc>
                <a:spcPts val="1880"/>
              </a:lnSpc>
            </a:pPr>
            <a:r>
              <a:rPr lang="en-US" sz="2200" dirty="0"/>
              <a:t>A great deal </a:t>
            </a:r>
          </a:p>
        </p:txBody>
      </p:sp>
      <p:sp>
        <p:nvSpPr>
          <p:cNvPr id="23" name="Content Placeholder 22">
            <a:extLst>
              <a:ext uri="{FF2B5EF4-FFF2-40B4-BE49-F238E27FC236}">
                <a16:creationId xmlns:a16="http://schemas.microsoft.com/office/drawing/2014/main" id="{839A9ACF-2C68-AF03-1176-7BF81C485500}"/>
              </a:ext>
            </a:extLst>
          </p:cNvPr>
          <p:cNvSpPr>
            <a:spLocks noGrp="1"/>
          </p:cNvSpPr>
          <p:nvPr>
            <p:ph idx="86"/>
          </p:nvPr>
        </p:nvSpPr>
        <p:spPr/>
        <p:txBody>
          <a:bodyPr/>
          <a:lstStyle/>
          <a:p>
            <a:pPr>
              <a:lnSpc>
                <a:spcPts val="1880"/>
              </a:lnSpc>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Don’t know — treated in Phase </a:t>
            </a:r>
            <a:r>
              <a:rPr lang="en-US" sz="1800" kern="100" dirty="0">
                <a:latin typeface="Arial" panose="020B0604020202020204" pitchFamily="34" charset="0"/>
                <a:ea typeface="Aptos" panose="020B0004020202020204" pitchFamily="34" charset="0"/>
                <a:cs typeface="Times New Roman" panose="02020603050405020304" pitchFamily="18" charset="0"/>
              </a:rPr>
              <a:t>I</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4" name="Content Placeholder 23">
            <a:extLst>
              <a:ext uri="{FF2B5EF4-FFF2-40B4-BE49-F238E27FC236}">
                <a16:creationId xmlns:a16="http://schemas.microsoft.com/office/drawing/2014/main" id="{40F2E85B-B9A9-E089-71A4-65CB5F80B21F}"/>
              </a:ext>
            </a:extLst>
          </p:cNvPr>
          <p:cNvSpPr>
            <a:spLocks noGrp="1"/>
          </p:cNvSpPr>
          <p:nvPr>
            <p:ph idx="87"/>
          </p:nvPr>
        </p:nvSpPr>
        <p:spPr/>
        <p:txBody>
          <a:bodyPr/>
          <a:lstStyle/>
          <a:p>
            <a:r>
              <a:rPr lang="en-US" sz="2200" dirty="0"/>
              <a:t>N/A</a:t>
            </a:r>
          </a:p>
        </p:txBody>
      </p:sp>
      <p:sp>
        <p:nvSpPr>
          <p:cNvPr id="58" name="Content Placeholder 57">
            <a:extLst>
              <a:ext uri="{FF2B5EF4-FFF2-40B4-BE49-F238E27FC236}">
                <a16:creationId xmlns:a16="http://schemas.microsoft.com/office/drawing/2014/main" id="{29EBA46C-C8E5-C2F4-DDEF-4213DD48651E}"/>
              </a:ext>
            </a:extLst>
          </p:cNvPr>
          <p:cNvSpPr>
            <a:spLocks noGrp="1"/>
          </p:cNvSpPr>
          <p:nvPr>
            <p:ph idx="88"/>
          </p:nvPr>
        </p:nvSpPr>
        <p:spPr/>
        <p:txBody>
          <a:bodyPr/>
          <a:lstStyle/>
          <a:p>
            <a:pPr>
              <a:lnSpc>
                <a:spcPts val="1080"/>
              </a:lnSpc>
            </a:pPr>
            <a:r>
              <a:rPr lang="en-US" sz="1300" b="1" kern="100" dirty="0">
                <a:effectLst/>
                <a:latin typeface="+mn-lt"/>
                <a:ea typeface="Aptos" panose="020B0004020202020204" pitchFamily="34" charset="0"/>
                <a:cs typeface="Times New Roman" panose="02020603050405020304" pitchFamily="18" charset="0"/>
              </a:rPr>
              <a:t>Fatigue, asthenia, alopecia, lower blood counts, </a:t>
            </a:r>
            <a:br>
              <a:rPr lang="en-US" sz="1300" b="1" kern="100" dirty="0">
                <a:effectLst/>
                <a:latin typeface="+mn-lt"/>
                <a:ea typeface="Aptos" panose="020B0004020202020204" pitchFamily="34" charset="0"/>
                <a:cs typeface="Times New Roman" panose="02020603050405020304" pitchFamily="18" charset="0"/>
              </a:rPr>
            </a:br>
            <a:r>
              <a:rPr lang="en-US" sz="1300" b="1" kern="100" dirty="0">
                <a:effectLst/>
                <a:latin typeface="+mn-lt"/>
                <a:ea typeface="Aptos" panose="020B0004020202020204" pitchFamily="34" charset="0"/>
                <a:cs typeface="Times New Roman" panose="02020603050405020304" pitchFamily="18" charset="0"/>
              </a:rPr>
              <a:t>mild nausea</a:t>
            </a:r>
            <a:endParaRPr lang="en-US" sz="1300" kern="100" dirty="0">
              <a:effectLst/>
              <a:latin typeface="+mn-lt"/>
              <a:ea typeface="Aptos" panose="020B0004020202020204" pitchFamily="34" charset="0"/>
              <a:cs typeface="Times New Roman" panose="02020603050405020304" pitchFamily="18" charset="0"/>
            </a:endParaRPr>
          </a:p>
        </p:txBody>
      </p:sp>
      <p:sp>
        <p:nvSpPr>
          <p:cNvPr id="59" name="Content Placeholder 58">
            <a:extLst>
              <a:ext uri="{FF2B5EF4-FFF2-40B4-BE49-F238E27FC236}">
                <a16:creationId xmlns:a16="http://schemas.microsoft.com/office/drawing/2014/main" id="{4BE6CA23-E6FA-C042-FB4E-CEDE57590BE8}"/>
              </a:ext>
            </a:extLst>
          </p:cNvPr>
          <p:cNvSpPr>
            <a:spLocks noGrp="1"/>
          </p:cNvSpPr>
          <p:nvPr>
            <p:ph idx="89"/>
          </p:nvPr>
        </p:nvSpPr>
        <p:spPr/>
        <p:txBody>
          <a:bodyPr/>
          <a:lstStyle/>
          <a:p>
            <a:r>
              <a:rPr lang="en-US" sz="2200" dirty="0"/>
              <a:t>Well tolerated</a:t>
            </a:r>
          </a:p>
        </p:txBody>
      </p:sp>
      <p:sp>
        <p:nvSpPr>
          <p:cNvPr id="60" name="Content Placeholder 59">
            <a:extLst>
              <a:ext uri="{FF2B5EF4-FFF2-40B4-BE49-F238E27FC236}">
                <a16:creationId xmlns:a16="http://schemas.microsoft.com/office/drawing/2014/main" id="{35C68F8C-2BEB-1ABE-321C-B3A70C9DC8E8}"/>
              </a:ext>
            </a:extLst>
          </p:cNvPr>
          <p:cNvSpPr>
            <a:spLocks noGrp="1"/>
          </p:cNvSpPr>
          <p:nvPr>
            <p:ph idx="91"/>
          </p:nvPr>
        </p:nvSpPr>
        <p:spPr/>
        <p:txBody>
          <a:bodyPr/>
          <a:lstStyle/>
          <a:p>
            <a:r>
              <a:rPr lang="en-US" dirty="0"/>
              <a:t>Side effects</a:t>
            </a:r>
          </a:p>
        </p:txBody>
      </p:sp>
      <p:sp>
        <p:nvSpPr>
          <p:cNvPr id="61" name="Content Placeholder 60">
            <a:extLst>
              <a:ext uri="{FF2B5EF4-FFF2-40B4-BE49-F238E27FC236}">
                <a16:creationId xmlns:a16="http://schemas.microsoft.com/office/drawing/2014/main" id="{3433EF1E-5729-2F05-383C-3392EFD6E117}"/>
              </a:ext>
            </a:extLst>
          </p:cNvPr>
          <p:cNvSpPr>
            <a:spLocks noGrp="1"/>
          </p:cNvSpPr>
          <p:nvPr>
            <p:ph idx="92"/>
          </p:nvPr>
        </p:nvSpPr>
        <p:spPr/>
        <p:txBody>
          <a:bodyPr/>
          <a:lstStyle/>
          <a:p>
            <a:r>
              <a:rPr lang="en-US" sz="2200" dirty="0"/>
              <a:t>Mild fatigue</a:t>
            </a:r>
          </a:p>
        </p:txBody>
      </p:sp>
      <p:sp>
        <p:nvSpPr>
          <p:cNvPr id="29" name="Content Placeholder 28">
            <a:extLst>
              <a:ext uri="{FF2B5EF4-FFF2-40B4-BE49-F238E27FC236}">
                <a16:creationId xmlns:a16="http://schemas.microsoft.com/office/drawing/2014/main" id="{6779C890-30AD-A1C5-1501-6B2E97C607C9}"/>
              </a:ext>
            </a:extLst>
          </p:cNvPr>
          <p:cNvSpPr>
            <a:spLocks noGrp="1"/>
          </p:cNvSpPr>
          <p:nvPr>
            <p:ph idx="93"/>
          </p:nvPr>
        </p:nvSpPr>
        <p:spPr/>
        <p:txBody>
          <a:bodyPr/>
          <a:lstStyle/>
          <a:p>
            <a:r>
              <a:rPr lang="en-US" sz="2200" dirty="0"/>
              <a:t>58 years</a:t>
            </a:r>
          </a:p>
        </p:txBody>
      </p:sp>
      <p:sp>
        <p:nvSpPr>
          <p:cNvPr id="30" name="Content Placeholder 29">
            <a:extLst>
              <a:ext uri="{FF2B5EF4-FFF2-40B4-BE49-F238E27FC236}">
                <a16:creationId xmlns:a16="http://schemas.microsoft.com/office/drawing/2014/main" id="{E2A86B03-7CAF-4B3A-A8C0-EC6B561505E4}"/>
              </a:ext>
            </a:extLst>
          </p:cNvPr>
          <p:cNvSpPr>
            <a:spLocks noGrp="1"/>
          </p:cNvSpPr>
          <p:nvPr>
            <p:ph idx="94"/>
          </p:nvPr>
        </p:nvSpPr>
        <p:spPr/>
        <p:txBody>
          <a:bodyPr/>
          <a:lstStyle/>
          <a:p>
            <a:r>
              <a:rPr lang="en-US" sz="1900" dirty="0"/>
              <a:t>T-</a:t>
            </a:r>
            <a:r>
              <a:rPr lang="en-US" sz="1900" dirty="0" err="1"/>
              <a:t>DXd</a:t>
            </a:r>
            <a:r>
              <a:rPr lang="en-US" sz="1900" dirty="0"/>
              <a:t> + nivolumab</a:t>
            </a:r>
          </a:p>
        </p:txBody>
      </p:sp>
      <p:sp>
        <p:nvSpPr>
          <p:cNvPr id="31" name="Content Placeholder 30">
            <a:extLst>
              <a:ext uri="{FF2B5EF4-FFF2-40B4-BE49-F238E27FC236}">
                <a16:creationId xmlns:a16="http://schemas.microsoft.com/office/drawing/2014/main" id="{B438218B-A079-768F-78F4-ED4CFBDF6036}"/>
              </a:ext>
            </a:extLst>
          </p:cNvPr>
          <p:cNvSpPr>
            <a:spLocks noGrp="1"/>
          </p:cNvSpPr>
          <p:nvPr>
            <p:ph idx="95"/>
          </p:nvPr>
        </p:nvSpPr>
        <p:spPr/>
        <p:txBody>
          <a:bodyPr/>
          <a:lstStyle/>
          <a:p>
            <a:r>
              <a:rPr lang="en-US" sz="2200" dirty="0"/>
              <a:t>Some</a:t>
            </a:r>
          </a:p>
        </p:txBody>
      </p:sp>
      <p:sp>
        <p:nvSpPr>
          <p:cNvPr id="32" name="Content Placeholder 31">
            <a:extLst>
              <a:ext uri="{FF2B5EF4-FFF2-40B4-BE49-F238E27FC236}">
                <a16:creationId xmlns:a16="http://schemas.microsoft.com/office/drawing/2014/main" id="{A90BCC89-29C9-0618-6188-D574D7D1F20C}"/>
              </a:ext>
            </a:extLst>
          </p:cNvPr>
          <p:cNvSpPr>
            <a:spLocks noGrp="1"/>
          </p:cNvSpPr>
          <p:nvPr>
            <p:ph idx="96"/>
          </p:nvPr>
        </p:nvSpPr>
        <p:spPr/>
        <p:txBody>
          <a:bodyPr/>
          <a:lstStyle/>
          <a:p>
            <a:r>
              <a:rPr lang="en-US" sz="2200" dirty="0"/>
              <a:t>None</a:t>
            </a:r>
          </a:p>
        </p:txBody>
      </p:sp>
    </p:spTree>
    <p:extLst>
      <p:ext uri="{BB962C8B-B14F-4D97-AF65-F5344CB8AC3E}">
        <p14:creationId xmlns:p14="http://schemas.microsoft.com/office/powerpoint/2010/main" val="1411764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0407D5-6419-B260-FE58-FCD8326024B0}"/>
              </a:ext>
            </a:extLst>
          </p:cNvPr>
          <p:cNvSpPr>
            <a:spLocks noGrp="1"/>
          </p:cNvSpPr>
          <p:nvPr>
            <p:ph idx="46"/>
          </p:nvPr>
        </p:nvSpPr>
        <p:spPr/>
        <p:txBody>
          <a:bodyPr/>
          <a:lstStyle/>
          <a:p>
            <a:r>
              <a:rPr lang="en-US" dirty="0"/>
              <a:t>I have not but would for the right patient </a:t>
            </a:r>
          </a:p>
        </p:txBody>
      </p:sp>
      <p:sp>
        <p:nvSpPr>
          <p:cNvPr id="3" name="Content Placeholder 2">
            <a:extLst>
              <a:ext uri="{FF2B5EF4-FFF2-40B4-BE49-F238E27FC236}">
                <a16:creationId xmlns:a16="http://schemas.microsoft.com/office/drawing/2014/main" id="{AB95888D-D84C-BABE-74A8-C0CABD172527}"/>
              </a:ext>
            </a:extLst>
          </p:cNvPr>
          <p:cNvSpPr>
            <a:spLocks noGrp="1"/>
          </p:cNvSpPr>
          <p:nvPr>
            <p:ph idx="47"/>
          </p:nvPr>
        </p:nvSpPr>
        <p:spPr/>
        <p:txBody>
          <a:bodyPr/>
          <a:lstStyle/>
          <a:p>
            <a:pPr marL="0" marR="0" lvl="0" indent="0" algn="ctr" defTabSz="412750" rtl="0" eaLnBrk="0" fontAlgn="base" latinLnBrk="0" hangingPunct="0">
              <a:lnSpc>
                <a:spcPts val="2180"/>
              </a:lnSpc>
              <a:spcBef>
                <a:spcPct val="30000"/>
              </a:spcBef>
              <a:spcAft>
                <a:spcPts val="800"/>
              </a:spcAft>
              <a:buClr>
                <a:srgbClr val="000000"/>
              </a:buClr>
              <a:buSzPct val="100000"/>
              <a:buFontTx/>
              <a:buNone/>
              <a:tabLst/>
              <a:defRPr/>
            </a:pP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I have, trastuzumab deruxtecan </a:t>
            </a:r>
          </a:p>
        </p:txBody>
      </p:sp>
      <p:sp>
        <p:nvSpPr>
          <p:cNvPr id="4" name="Content Placeholder 3">
            <a:extLst>
              <a:ext uri="{FF2B5EF4-FFF2-40B4-BE49-F238E27FC236}">
                <a16:creationId xmlns:a16="http://schemas.microsoft.com/office/drawing/2014/main" id="{0F93F0F4-15F5-5C73-E104-B418576328E2}"/>
              </a:ext>
            </a:extLst>
          </p:cNvPr>
          <p:cNvSpPr>
            <a:spLocks noGrp="1"/>
          </p:cNvSpPr>
          <p:nvPr>
            <p:ph idx="48"/>
          </p:nvPr>
        </p:nvSpPr>
        <p:spPr/>
        <p:txBody>
          <a:bodyPr/>
          <a:lstStyle/>
          <a:p>
            <a:r>
              <a:rPr lang="en-US" dirty="0"/>
              <a:t>I have, trastuzumab deruxtecan</a:t>
            </a:r>
          </a:p>
        </p:txBody>
      </p:sp>
      <p:sp>
        <p:nvSpPr>
          <p:cNvPr id="5" name="Content Placeholder 4">
            <a:extLst>
              <a:ext uri="{FF2B5EF4-FFF2-40B4-BE49-F238E27FC236}">
                <a16:creationId xmlns:a16="http://schemas.microsoft.com/office/drawing/2014/main" id="{30F7E787-E07F-27C6-911B-1EE800A94B9D}"/>
              </a:ext>
            </a:extLst>
          </p:cNvPr>
          <p:cNvSpPr>
            <a:spLocks noGrp="1"/>
          </p:cNvSpPr>
          <p:nvPr>
            <p:ph idx="49"/>
          </p:nvPr>
        </p:nvSpPr>
        <p:spPr/>
        <p:txBody>
          <a:bodyPr/>
          <a:lstStyle/>
          <a:p>
            <a:pPr marL="0" marR="0" lvl="0" indent="0" algn="ctr" defTabSz="412750" rtl="0" eaLnBrk="0" fontAlgn="base" latinLnBrk="0" hangingPunct="0">
              <a:lnSpc>
                <a:spcPts val="2180"/>
              </a:lnSpc>
              <a:spcBef>
                <a:spcPct val="30000"/>
              </a:spcBef>
              <a:spcAft>
                <a:spcPts val="800"/>
              </a:spcAft>
              <a:buClr>
                <a:srgbClr val="000000"/>
              </a:buClr>
              <a:buSzPct val="100000"/>
              <a:buFontTx/>
              <a:buNone/>
              <a:tabLst/>
              <a:defRPr/>
            </a:pP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I have, trastuzumab </a:t>
            </a:r>
            <a:r>
              <a:rPr kumimoji="0" lang="en-US" sz="2400" b="1" i="0" u="none" strike="noStrike" kern="0" cap="none" spc="0" normalizeH="0" baseline="0" noProof="0" dirty="0" err="1">
                <a:ln>
                  <a:noFill/>
                </a:ln>
                <a:solidFill>
                  <a:srgbClr val="FFFFFF"/>
                </a:solidFill>
                <a:effectLst/>
                <a:uLnTx/>
                <a:uFillTx/>
                <a:latin typeface="Calibri" charset="0"/>
                <a:ea typeface="MS PGothic" pitchFamily="34" charset="-128"/>
              </a:rPr>
              <a:t>deruxtecan</a:t>
            </a: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 </a:t>
            </a:r>
          </a:p>
        </p:txBody>
      </p:sp>
      <p:sp>
        <p:nvSpPr>
          <p:cNvPr id="6" name="Content Placeholder 5">
            <a:extLst>
              <a:ext uri="{FF2B5EF4-FFF2-40B4-BE49-F238E27FC236}">
                <a16:creationId xmlns:a16="http://schemas.microsoft.com/office/drawing/2014/main" id="{9A12A222-0BF1-7A50-E32A-B163BA2A9C4C}"/>
              </a:ext>
            </a:extLst>
          </p:cNvPr>
          <p:cNvSpPr>
            <a:spLocks noGrp="1"/>
          </p:cNvSpPr>
          <p:nvPr>
            <p:ph idx="50"/>
          </p:nvPr>
        </p:nvSpPr>
        <p:spPr/>
        <p:txBody>
          <a:bodyPr/>
          <a:lstStyle/>
          <a:p>
            <a:r>
              <a:rPr lang="en-US" dirty="0"/>
              <a:t>I have not and would not</a:t>
            </a:r>
          </a:p>
        </p:txBody>
      </p:sp>
      <p:sp>
        <p:nvSpPr>
          <p:cNvPr id="7" name="Content Placeholder 6">
            <a:extLst>
              <a:ext uri="{FF2B5EF4-FFF2-40B4-BE49-F238E27FC236}">
                <a16:creationId xmlns:a16="http://schemas.microsoft.com/office/drawing/2014/main" id="{1E973EDF-A6AF-2B70-3634-9893A671A9B1}"/>
              </a:ext>
            </a:extLst>
          </p:cNvPr>
          <p:cNvSpPr>
            <a:spLocks noGrp="1"/>
          </p:cNvSpPr>
          <p:nvPr>
            <p:ph idx="51"/>
          </p:nvPr>
        </p:nvSpPr>
        <p:spPr/>
        <p:txBody>
          <a:bodyPr/>
          <a:lstStyle/>
          <a:p>
            <a:r>
              <a:rPr lang="en-US" dirty="0"/>
              <a:t>I have, trastuzumab deruxtecan </a:t>
            </a:r>
          </a:p>
        </p:txBody>
      </p:sp>
      <p:sp>
        <p:nvSpPr>
          <p:cNvPr id="8" name="Title 7">
            <a:extLst>
              <a:ext uri="{FF2B5EF4-FFF2-40B4-BE49-F238E27FC236}">
                <a16:creationId xmlns:a16="http://schemas.microsoft.com/office/drawing/2014/main" id="{E33D3301-1950-D5BF-8FC3-54D27719E0E7}"/>
              </a:ext>
            </a:extLst>
          </p:cNvPr>
          <p:cNvSpPr>
            <a:spLocks noGrp="1"/>
          </p:cNvSpPr>
          <p:nvPr>
            <p:ph type="title"/>
          </p:nvPr>
        </p:nvSpPr>
        <p:spPr/>
        <p:txBody>
          <a:bodyPr/>
          <a:lstStyle/>
          <a:p>
            <a:r>
              <a:rPr lang="en-US" dirty="0"/>
              <a:t>Have you offered or would you offer HER2-targeted therapy to your patients with HER2-positive metastatic UBC outside of a protocol setting?</a:t>
            </a:r>
          </a:p>
        </p:txBody>
      </p:sp>
      <p:sp>
        <p:nvSpPr>
          <p:cNvPr id="9" name="Content Placeholder 8">
            <a:extLst>
              <a:ext uri="{FF2B5EF4-FFF2-40B4-BE49-F238E27FC236}">
                <a16:creationId xmlns:a16="http://schemas.microsoft.com/office/drawing/2014/main" id="{F6A7C45B-C4C5-D896-46F4-61B4985D8215}"/>
              </a:ext>
            </a:extLst>
          </p:cNvPr>
          <p:cNvSpPr>
            <a:spLocks noGrp="1"/>
          </p:cNvSpPr>
          <p:nvPr>
            <p:ph idx="52"/>
          </p:nvPr>
        </p:nvSpPr>
        <p:spPr/>
        <p:txBody>
          <a:bodyPr/>
          <a:lstStyle/>
          <a:p>
            <a:pPr>
              <a:lnSpc>
                <a:spcPts val="2080"/>
              </a:lnSpc>
            </a:pPr>
            <a:r>
              <a:rPr lang="en-US" sz="2000" dirty="0"/>
              <a:t>I have, trastuzumab deruxtecan (FDA approved in other diseases </a:t>
            </a:r>
            <a:br>
              <a:rPr lang="en-US" sz="2000" dirty="0"/>
            </a:br>
            <a:r>
              <a:rPr lang="en-US" sz="2000" dirty="0"/>
              <a:t>and accessible off label); </a:t>
            </a:r>
            <a:r>
              <a:rPr lang="en-US" sz="2000" dirty="0" err="1"/>
              <a:t>disitamab</a:t>
            </a:r>
            <a:r>
              <a:rPr lang="en-US" sz="2000" dirty="0"/>
              <a:t> vedotin (wish list)</a:t>
            </a:r>
            <a:endParaRPr lang="en-US" sz="2000" dirty="0">
              <a:solidFill>
                <a:srgbClr val="FF40FF"/>
              </a:solidFill>
            </a:endParaRPr>
          </a:p>
        </p:txBody>
      </p:sp>
    </p:spTree>
    <p:extLst>
      <p:ext uri="{BB962C8B-B14F-4D97-AF65-F5344CB8AC3E}">
        <p14:creationId xmlns:p14="http://schemas.microsoft.com/office/powerpoint/2010/main" val="1516964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AED311-6297-D03F-BDAA-5DFA9536B329}"/>
              </a:ext>
            </a:extLst>
          </p:cNvPr>
          <p:cNvSpPr>
            <a:spLocks noGrp="1"/>
          </p:cNvSpPr>
          <p:nvPr>
            <p:ph idx="46"/>
          </p:nvPr>
        </p:nvSpPr>
        <p:spPr/>
        <p:txBody>
          <a:bodyPr/>
          <a:lstStyle/>
          <a:p>
            <a:r>
              <a:rPr lang="en-US" dirty="0"/>
              <a:t>Yes</a:t>
            </a:r>
          </a:p>
        </p:txBody>
      </p:sp>
      <p:sp>
        <p:nvSpPr>
          <p:cNvPr id="3" name="Content Placeholder 2">
            <a:extLst>
              <a:ext uri="{FF2B5EF4-FFF2-40B4-BE49-F238E27FC236}">
                <a16:creationId xmlns:a16="http://schemas.microsoft.com/office/drawing/2014/main" id="{F800E89A-1A60-BA7C-B3D2-22E13AB34019}"/>
              </a:ext>
            </a:extLst>
          </p:cNvPr>
          <p:cNvSpPr>
            <a:spLocks noGrp="1"/>
          </p:cNvSpPr>
          <p:nvPr>
            <p:ph idx="47"/>
          </p:nvPr>
        </p:nvSpPr>
        <p:spPr/>
        <p:txBody>
          <a:bodyPr/>
          <a:lstStyle/>
          <a:p>
            <a:r>
              <a:rPr lang="en-US" dirty="0"/>
              <a:t>Yes</a:t>
            </a:r>
          </a:p>
        </p:txBody>
      </p:sp>
      <p:sp>
        <p:nvSpPr>
          <p:cNvPr id="4" name="Content Placeholder 3">
            <a:extLst>
              <a:ext uri="{FF2B5EF4-FFF2-40B4-BE49-F238E27FC236}">
                <a16:creationId xmlns:a16="http://schemas.microsoft.com/office/drawing/2014/main" id="{477D690C-443E-AF23-C8C6-65B504F8B2F0}"/>
              </a:ext>
            </a:extLst>
          </p:cNvPr>
          <p:cNvSpPr>
            <a:spLocks noGrp="1"/>
          </p:cNvSpPr>
          <p:nvPr>
            <p:ph idx="48"/>
          </p:nvPr>
        </p:nvSpPr>
        <p:spPr/>
        <p:txBody>
          <a:bodyPr/>
          <a:lstStyle/>
          <a:p>
            <a:r>
              <a:rPr lang="en-US" dirty="0"/>
              <a:t>Yes</a:t>
            </a:r>
          </a:p>
        </p:txBody>
      </p:sp>
      <p:sp>
        <p:nvSpPr>
          <p:cNvPr id="5" name="Content Placeholder 4">
            <a:extLst>
              <a:ext uri="{FF2B5EF4-FFF2-40B4-BE49-F238E27FC236}">
                <a16:creationId xmlns:a16="http://schemas.microsoft.com/office/drawing/2014/main" id="{B5511FDC-1812-556C-6EA3-A556324545FF}"/>
              </a:ext>
            </a:extLst>
          </p:cNvPr>
          <p:cNvSpPr>
            <a:spLocks noGrp="1"/>
          </p:cNvSpPr>
          <p:nvPr>
            <p:ph idx="49"/>
          </p:nvPr>
        </p:nvSpPr>
        <p:spPr/>
        <p:txBody>
          <a:bodyPr/>
          <a:lstStyle/>
          <a:p>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Yes</a:t>
            </a:r>
            <a:endParaRPr lang="en-US" dirty="0"/>
          </a:p>
        </p:txBody>
      </p:sp>
      <p:sp>
        <p:nvSpPr>
          <p:cNvPr id="6" name="Content Placeholder 5">
            <a:extLst>
              <a:ext uri="{FF2B5EF4-FFF2-40B4-BE49-F238E27FC236}">
                <a16:creationId xmlns:a16="http://schemas.microsoft.com/office/drawing/2014/main" id="{73343C4E-6D14-F250-AA61-7750F24D483A}"/>
              </a:ext>
            </a:extLst>
          </p:cNvPr>
          <p:cNvSpPr>
            <a:spLocks noGrp="1"/>
          </p:cNvSpPr>
          <p:nvPr>
            <p:ph idx="50"/>
          </p:nvPr>
        </p:nvSpPr>
        <p:spPr/>
        <p:txBody>
          <a:bodyPr/>
          <a:lstStyle/>
          <a:p>
            <a:r>
              <a:rPr lang="en-US" dirty="0"/>
              <a:t>Yes</a:t>
            </a:r>
          </a:p>
        </p:txBody>
      </p:sp>
      <p:sp>
        <p:nvSpPr>
          <p:cNvPr id="7" name="Content Placeholder 6">
            <a:extLst>
              <a:ext uri="{FF2B5EF4-FFF2-40B4-BE49-F238E27FC236}">
                <a16:creationId xmlns:a16="http://schemas.microsoft.com/office/drawing/2014/main" id="{E8AA505C-DA7F-F3F6-4C92-C82E5D9D85B5}"/>
              </a:ext>
            </a:extLst>
          </p:cNvPr>
          <p:cNvSpPr>
            <a:spLocks noGrp="1"/>
          </p:cNvSpPr>
          <p:nvPr>
            <p:ph idx="51"/>
          </p:nvPr>
        </p:nvSpPr>
        <p:spPr/>
        <p:txBody>
          <a:bodyPr/>
          <a:lstStyle/>
          <a:p>
            <a:r>
              <a:rPr lang="en-US" dirty="0"/>
              <a:t>Yes</a:t>
            </a:r>
          </a:p>
        </p:txBody>
      </p:sp>
      <p:sp>
        <p:nvSpPr>
          <p:cNvPr id="8" name="Title 7">
            <a:extLst>
              <a:ext uri="{FF2B5EF4-FFF2-40B4-BE49-F238E27FC236}">
                <a16:creationId xmlns:a16="http://schemas.microsoft.com/office/drawing/2014/main" id="{4D23E106-2D98-AB39-3B3A-13196F37B5F8}"/>
              </a:ext>
            </a:extLst>
          </p:cNvPr>
          <p:cNvSpPr>
            <a:spLocks noGrp="1"/>
          </p:cNvSpPr>
          <p:nvPr>
            <p:ph type="title"/>
          </p:nvPr>
        </p:nvSpPr>
        <p:spPr/>
        <p:txBody>
          <a:bodyPr/>
          <a:lstStyle/>
          <a:p>
            <a:r>
              <a:rPr lang="en-US" dirty="0"/>
              <a:t>Should HER2 testing be ordered for patients with metastatic UBC?</a:t>
            </a:r>
          </a:p>
        </p:txBody>
      </p:sp>
      <p:sp>
        <p:nvSpPr>
          <p:cNvPr id="9" name="Content Placeholder 8">
            <a:extLst>
              <a:ext uri="{FF2B5EF4-FFF2-40B4-BE49-F238E27FC236}">
                <a16:creationId xmlns:a16="http://schemas.microsoft.com/office/drawing/2014/main" id="{15F63B14-5E30-62B4-A108-3A68F96D3620}"/>
              </a:ext>
            </a:extLst>
          </p:cNvPr>
          <p:cNvSpPr>
            <a:spLocks noGrp="1"/>
          </p:cNvSpPr>
          <p:nvPr>
            <p:ph idx="52"/>
          </p:nvPr>
        </p:nvSpPr>
        <p:spPr/>
        <p:txBody>
          <a:bodyPr/>
          <a:lstStyle/>
          <a:p>
            <a:r>
              <a:rPr lang="en-US" dirty="0"/>
              <a:t>Yes</a:t>
            </a:r>
          </a:p>
        </p:txBody>
      </p:sp>
    </p:spTree>
    <p:extLst>
      <p:ext uri="{BB962C8B-B14F-4D97-AF65-F5344CB8AC3E}">
        <p14:creationId xmlns:p14="http://schemas.microsoft.com/office/powerpoint/2010/main" val="216433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799FD-B09B-B801-74AF-96C9219EE532}"/>
              </a:ext>
            </a:extLst>
          </p:cNvPr>
          <p:cNvSpPr>
            <a:spLocks noGrp="1"/>
          </p:cNvSpPr>
          <p:nvPr>
            <p:ph idx="46"/>
          </p:nvPr>
        </p:nvSpPr>
        <p:spPr/>
        <p:txBody>
          <a:bodyPr/>
          <a:lstStyle/>
          <a:p>
            <a:r>
              <a:rPr lang="en-US" dirty="0"/>
              <a:t>Third line</a:t>
            </a:r>
          </a:p>
        </p:txBody>
      </p:sp>
      <p:sp>
        <p:nvSpPr>
          <p:cNvPr id="3" name="Content Placeholder 2">
            <a:extLst>
              <a:ext uri="{FF2B5EF4-FFF2-40B4-BE49-F238E27FC236}">
                <a16:creationId xmlns:a16="http://schemas.microsoft.com/office/drawing/2014/main" id="{978CE453-8F50-BC55-0066-6D611E40A9A3}"/>
              </a:ext>
            </a:extLst>
          </p:cNvPr>
          <p:cNvSpPr>
            <a:spLocks noGrp="1"/>
          </p:cNvSpPr>
          <p:nvPr>
            <p:ph idx="47"/>
          </p:nvPr>
        </p:nvSpPr>
        <p:spPr/>
        <p:txBody>
          <a:bodyPr/>
          <a:lstStyle/>
          <a:p>
            <a:r>
              <a:rPr lang="en-US" dirty="0"/>
              <a:t>Third line and beyond</a:t>
            </a:r>
          </a:p>
        </p:txBody>
      </p:sp>
      <p:sp>
        <p:nvSpPr>
          <p:cNvPr id="4" name="Content Placeholder 3">
            <a:extLst>
              <a:ext uri="{FF2B5EF4-FFF2-40B4-BE49-F238E27FC236}">
                <a16:creationId xmlns:a16="http://schemas.microsoft.com/office/drawing/2014/main" id="{D41F2605-B97A-9CF8-927C-FBB98BD3376C}"/>
              </a:ext>
            </a:extLst>
          </p:cNvPr>
          <p:cNvSpPr>
            <a:spLocks noGrp="1"/>
          </p:cNvSpPr>
          <p:nvPr>
            <p:ph idx="48"/>
          </p:nvPr>
        </p:nvSpPr>
        <p:spPr/>
        <p:txBody>
          <a:bodyPr/>
          <a:lstStyle/>
          <a:p>
            <a:pPr marL="0" marR="0" lvl="0" indent="0" algn="ctr" defTabSz="412750" rtl="0" eaLnBrk="0" fontAlgn="base" latinLnBrk="0" hangingPunct="0">
              <a:lnSpc>
                <a:spcPts val="2180"/>
              </a:lnSpc>
              <a:spcBef>
                <a:spcPct val="30000"/>
              </a:spcBef>
              <a:spcAft>
                <a:spcPts val="800"/>
              </a:spcAft>
              <a:buClr>
                <a:srgbClr val="000000"/>
              </a:buClr>
              <a:buSzPct val="100000"/>
              <a:buFontTx/>
              <a:buNone/>
              <a:tabLst/>
              <a:defRPr/>
            </a:pP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Third line</a:t>
            </a:r>
          </a:p>
        </p:txBody>
      </p:sp>
      <p:sp>
        <p:nvSpPr>
          <p:cNvPr id="5" name="Content Placeholder 4">
            <a:extLst>
              <a:ext uri="{FF2B5EF4-FFF2-40B4-BE49-F238E27FC236}">
                <a16:creationId xmlns:a16="http://schemas.microsoft.com/office/drawing/2014/main" id="{4FE7D913-51C6-8655-2859-AC74EA311D22}"/>
              </a:ext>
            </a:extLst>
          </p:cNvPr>
          <p:cNvSpPr>
            <a:spLocks noGrp="1"/>
          </p:cNvSpPr>
          <p:nvPr>
            <p:ph idx="49"/>
          </p:nvPr>
        </p:nvSpPr>
        <p:spPr/>
        <p:txBody>
          <a:bodyPr/>
          <a:lstStyle/>
          <a:p>
            <a:pPr marL="0" marR="0" lvl="0" indent="0" algn="ctr" defTabSz="412750" rtl="0" eaLnBrk="0" fontAlgn="base" latinLnBrk="0" hangingPunct="0">
              <a:lnSpc>
                <a:spcPts val="2180"/>
              </a:lnSpc>
              <a:spcBef>
                <a:spcPct val="30000"/>
              </a:spcBef>
              <a:spcAft>
                <a:spcPts val="800"/>
              </a:spcAft>
              <a:buClr>
                <a:srgbClr val="000000"/>
              </a:buClr>
              <a:buSzPct val="100000"/>
              <a:buFontTx/>
              <a:buNone/>
              <a:tabLst/>
              <a:defRPr/>
            </a:pP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Beyond third line</a:t>
            </a:r>
          </a:p>
        </p:txBody>
      </p:sp>
      <p:sp>
        <p:nvSpPr>
          <p:cNvPr id="6" name="Content Placeholder 5">
            <a:extLst>
              <a:ext uri="{FF2B5EF4-FFF2-40B4-BE49-F238E27FC236}">
                <a16:creationId xmlns:a16="http://schemas.microsoft.com/office/drawing/2014/main" id="{6938405E-9485-9DE4-1A41-6962FD868F39}"/>
              </a:ext>
            </a:extLst>
          </p:cNvPr>
          <p:cNvSpPr>
            <a:spLocks noGrp="1"/>
          </p:cNvSpPr>
          <p:nvPr>
            <p:ph idx="50"/>
          </p:nvPr>
        </p:nvSpPr>
        <p:spPr/>
        <p:txBody>
          <a:bodyPr/>
          <a:lstStyle/>
          <a:p>
            <a:r>
              <a:rPr lang="en-US" dirty="0"/>
              <a:t>Third line and beyond</a:t>
            </a:r>
          </a:p>
        </p:txBody>
      </p:sp>
      <p:sp>
        <p:nvSpPr>
          <p:cNvPr id="7" name="Content Placeholder 6">
            <a:extLst>
              <a:ext uri="{FF2B5EF4-FFF2-40B4-BE49-F238E27FC236}">
                <a16:creationId xmlns:a16="http://schemas.microsoft.com/office/drawing/2014/main" id="{3A4AFF06-E6C1-5435-6845-BD6BA873A2D6}"/>
              </a:ext>
            </a:extLst>
          </p:cNvPr>
          <p:cNvSpPr>
            <a:spLocks noGrp="1"/>
          </p:cNvSpPr>
          <p:nvPr>
            <p:ph idx="51"/>
          </p:nvPr>
        </p:nvSpPr>
        <p:spPr/>
        <p:txBody>
          <a:bodyPr/>
          <a:lstStyle/>
          <a:p>
            <a:r>
              <a:rPr lang="en-US" dirty="0"/>
              <a:t>Third line</a:t>
            </a:r>
          </a:p>
        </p:txBody>
      </p:sp>
      <p:sp>
        <p:nvSpPr>
          <p:cNvPr id="8" name="Title 7">
            <a:extLst>
              <a:ext uri="{FF2B5EF4-FFF2-40B4-BE49-F238E27FC236}">
                <a16:creationId xmlns:a16="http://schemas.microsoft.com/office/drawing/2014/main" id="{45DF3244-D99D-0002-91EC-9C6FB5711559}"/>
              </a:ext>
            </a:extLst>
          </p:cNvPr>
          <p:cNvSpPr>
            <a:spLocks noGrp="1"/>
          </p:cNvSpPr>
          <p:nvPr>
            <p:ph type="title"/>
          </p:nvPr>
        </p:nvSpPr>
        <p:spPr/>
        <p:txBody>
          <a:bodyPr/>
          <a:lstStyle/>
          <a:p>
            <a:r>
              <a:rPr lang="en-US" dirty="0"/>
              <a:t>Regulatory and reimbursement issues aside, in which line of therapy would you generally offer targeted treatment to a patient with HER2-positive metastatic UBC?</a:t>
            </a:r>
          </a:p>
        </p:txBody>
      </p:sp>
      <p:sp>
        <p:nvSpPr>
          <p:cNvPr id="9" name="Content Placeholder 8">
            <a:extLst>
              <a:ext uri="{FF2B5EF4-FFF2-40B4-BE49-F238E27FC236}">
                <a16:creationId xmlns:a16="http://schemas.microsoft.com/office/drawing/2014/main" id="{5396D312-EE7A-DFEE-2CE9-D837B5058182}"/>
              </a:ext>
            </a:extLst>
          </p:cNvPr>
          <p:cNvSpPr>
            <a:spLocks noGrp="1"/>
          </p:cNvSpPr>
          <p:nvPr>
            <p:ph idx="52"/>
          </p:nvPr>
        </p:nvSpPr>
        <p:spPr/>
        <p:txBody>
          <a:bodyPr/>
          <a:lstStyle/>
          <a:p>
            <a:r>
              <a:rPr lang="en-US" dirty="0"/>
              <a:t>Beyond third line</a:t>
            </a:r>
          </a:p>
        </p:txBody>
      </p:sp>
    </p:spTree>
    <p:extLst>
      <p:ext uri="{BB962C8B-B14F-4D97-AF65-F5344CB8AC3E}">
        <p14:creationId xmlns:p14="http://schemas.microsoft.com/office/powerpoint/2010/main" val="1646499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DFCC5D9-8EC6-FBCF-027B-A2B025236E81}"/>
              </a:ext>
            </a:extLst>
          </p:cNvPr>
          <p:cNvSpPr>
            <a:spLocks noGrp="1"/>
          </p:cNvSpPr>
          <p:nvPr>
            <p:ph idx="46"/>
          </p:nvPr>
        </p:nvSpPr>
        <p:spPr/>
        <p:txBody>
          <a:bodyPr/>
          <a:lstStyle/>
          <a:p>
            <a:r>
              <a:rPr lang="en-US" dirty="0"/>
              <a:t>—</a:t>
            </a:r>
          </a:p>
        </p:txBody>
      </p:sp>
      <p:sp>
        <p:nvSpPr>
          <p:cNvPr id="12" name="Content Placeholder 11">
            <a:extLst>
              <a:ext uri="{FF2B5EF4-FFF2-40B4-BE49-F238E27FC236}">
                <a16:creationId xmlns:a16="http://schemas.microsoft.com/office/drawing/2014/main" id="{1384A4A7-8A86-2472-9953-9C21AB80B3A1}"/>
              </a:ext>
            </a:extLst>
          </p:cNvPr>
          <p:cNvSpPr>
            <a:spLocks noGrp="1"/>
          </p:cNvSpPr>
          <p:nvPr>
            <p:ph idx="47"/>
          </p:nvPr>
        </p:nvSpPr>
        <p:spPr/>
        <p:txBody>
          <a:bodyPr/>
          <a:lstStyle/>
          <a:p>
            <a:r>
              <a:rPr lang="en-US" sz="2200" dirty="0"/>
              <a:t>30%-40%</a:t>
            </a:r>
          </a:p>
        </p:txBody>
      </p:sp>
      <p:sp>
        <p:nvSpPr>
          <p:cNvPr id="13" name="Content Placeholder 12">
            <a:extLst>
              <a:ext uri="{FF2B5EF4-FFF2-40B4-BE49-F238E27FC236}">
                <a16:creationId xmlns:a16="http://schemas.microsoft.com/office/drawing/2014/main" id="{8DA00737-31F4-5C4D-8F0D-53BAB8387352}"/>
              </a:ext>
            </a:extLst>
          </p:cNvPr>
          <p:cNvSpPr>
            <a:spLocks noGrp="1"/>
          </p:cNvSpPr>
          <p:nvPr>
            <p:ph idx="48"/>
          </p:nvPr>
        </p:nvSpPr>
        <p:spPr/>
        <p:txBody>
          <a:bodyPr/>
          <a:lstStyle/>
          <a:p>
            <a:r>
              <a:rPr lang="en-US" sz="2200" dirty="0"/>
              <a:t>50%</a:t>
            </a:r>
          </a:p>
        </p:txBody>
      </p:sp>
      <p:sp>
        <p:nvSpPr>
          <p:cNvPr id="14" name="Content Placeholder 13">
            <a:extLst>
              <a:ext uri="{FF2B5EF4-FFF2-40B4-BE49-F238E27FC236}">
                <a16:creationId xmlns:a16="http://schemas.microsoft.com/office/drawing/2014/main" id="{0CD1C109-C70E-17A5-5F98-EDBB5936F6EE}"/>
              </a:ext>
            </a:extLst>
          </p:cNvPr>
          <p:cNvSpPr>
            <a:spLocks noGrp="1"/>
          </p:cNvSpPr>
          <p:nvPr>
            <p:ph idx="49"/>
          </p:nvPr>
        </p:nvSpPr>
        <p:spPr/>
        <p:txBody>
          <a:bodyPr/>
          <a:lstStyle/>
          <a:p>
            <a:r>
              <a:rPr lang="en-US" sz="2200" dirty="0"/>
              <a:t>30%</a:t>
            </a:r>
          </a:p>
        </p:txBody>
      </p:sp>
      <p:sp>
        <p:nvSpPr>
          <p:cNvPr id="15" name="Content Placeholder 14">
            <a:extLst>
              <a:ext uri="{FF2B5EF4-FFF2-40B4-BE49-F238E27FC236}">
                <a16:creationId xmlns:a16="http://schemas.microsoft.com/office/drawing/2014/main" id="{C97F4876-8CC0-FFCB-6A0C-15CD5E726BED}"/>
              </a:ext>
            </a:extLst>
          </p:cNvPr>
          <p:cNvSpPr>
            <a:spLocks noGrp="1"/>
          </p:cNvSpPr>
          <p:nvPr>
            <p:ph idx="50"/>
          </p:nvPr>
        </p:nvSpPr>
        <p:spPr/>
        <p:txBody>
          <a:bodyPr/>
          <a:lstStyle/>
          <a:p>
            <a:r>
              <a:rPr lang="en-US" sz="2200" dirty="0"/>
              <a:t>No personal experience</a:t>
            </a:r>
          </a:p>
        </p:txBody>
      </p:sp>
      <p:sp>
        <p:nvSpPr>
          <p:cNvPr id="16" name="Content Placeholder 15">
            <a:extLst>
              <a:ext uri="{FF2B5EF4-FFF2-40B4-BE49-F238E27FC236}">
                <a16:creationId xmlns:a16="http://schemas.microsoft.com/office/drawing/2014/main" id="{7DCBBDE6-AB28-6DBB-93A3-EC15E71F09F6}"/>
              </a:ext>
            </a:extLst>
          </p:cNvPr>
          <p:cNvSpPr>
            <a:spLocks noGrp="1"/>
          </p:cNvSpPr>
          <p:nvPr>
            <p:ph idx="58"/>
          </p:nvPr>
        </p:nvSpPr>
        <p:spPr/>
        <p:txBody>
          <a:bodyPr/>
          <a:lstStyle/>
          <a:p>
            <a:pPr>
              <a:lnSpc>
                <a:spcPts val="1880"/>
              </a:lnSpc>
              <a:spcAft>
                <a:spcPts val="200"/>
              </a:spcAft>
            </a:pPr>
            <a:r>
              <a:rPr lang="en-US" sz="1600" dirty="0"/>
              <a:t>Chance of withholding</a:t>
            </a:r>
          </a:p>
        </p:txBody>
      </p:sp>
      <p:sp>
        <p:nvSpPr>
          <p:cNvPr id="17" name="Content Placeholder 16">
            <a:extLst>
              <a:ext uri="{FF2B5EF4-FFF2-40B4-BE49-F238E27FC236}">
                <a16:creationId xmlns:a16="http://schemas.microsoft.com/office/drawing/2014/main" id="{31C4934C-F288-FFDE-8E8D-567AC31386F7}"/>
              </a:ext>
            </a:extLst>
          </p:cNvPr>
          <p:cNvSpPr>
            <a:spLocks noGrp="1"/>
          </p:cNvSpPr>
          <p:nvPr>
            <p:ph idx="71"/>
          </p:nvPr>
        </p:nvSpPr>
        <p:spPr/>
        <p:txBody>
          <a:bodyPr/>
          <a:lstStyle/>
          <a:p>
            <a:r>
              <a:rPr lang="en-US" sz="2200" dirty="0"/>
              <a:t>20%</a:t>
            </a:r>
          </a:p>
        </p:txBody>
      </p:sp>
      <p:sp>
        <p:nvSpPr>
          <p:cNvPr id="10" name="Title 9">
            <a:extLst>
              <a:ext uri="{FF2B5EF4-FFF2-40B4-BE49-F238E27FC236}">
                <a16:creationId xmlns:a16="http://schemas.microsoft.com/office/drawing/2014/main" id="{F2F71ACB-B344-0296-8292-A0EA87D0A4FF}"/>
              </a:ext>
            </a:extLst>
          </p:cNvPr>
          <p:cNvSpPr>
            <a:spLocks noGrp="1"/>
          </p:cNvSpPr>
          <p:nvPr>
            <p:ph type="title"/>
          </p:nvPr>
        </p:nvSpPr>
        <p:spPr/>
        <p:txBody>
          <a:bodyPr/>
          <a:lstStyle/>
          <a:p>
            <a:pPr>
              <a:lnSpc>
                <a:spcPts val="2080"/>
              </a:lnSpc>
            </a:pPr>
            <a:r>
              <a:rPr lang="en-US" sz="2100" dirty="0"/>
              <a:t>Based on your personal clinical experience and/or knowledge of available data, for each of the following agents please estimate the chance that a patient will experience toxicity during treatment that will require withholding administration. What is the primary toxicity patients experience that leads to withholding this drug?</a:t>
            </a:r>
          </a:p>
        </p:txBody>
      </p:sp>
      <p:sp>
        <p:nvSpPr>
          <p:cNvPr id="18" name="Content Placeholder 17">
            <a:extLst>
              <a:ext uri="{FF2B5EF4-FFF2-40B4-BE49-F238E27FC236}">
                <a16:creationId xmlns:a16="http://schemas.microsoft.com/office/drawing/2014/main" id="{6C636B1E-5C0B-5BF9-18D7-88A3D2D7C2CA}"/>
              </a:ext>
            </a:extLst>
          </p:cNvPr>
          <p:cNvSpPr>
            <a:spLocks noGrp="1"/>
          </p:cNvSpPr>
          <p:nvPr>
            <p:ph idx="72"/>
          </p:nvPr>
        </p:nvSpPr>
        <p:spPr/>
        <p:txBody>
          <a:bodyPr/>
          <a:lstStyle/>
          <a:p>
            <a:r>
              <a:rPr lang="en-US" dirty="0"/>
              <a:t>—</a:t>
            </a:r>
          </a:p>
        </p:txBody>
      </p:sp>
      <p:sp>
        <p:nvSpPr>
          <p:cNvPr id="19" name="Content Placeholder 18">
            <a:extLst>
              <a:ext uri="{FF2B5EF4-FFF2-40B4-BE49-F238E27FC236}">
                <a16:creationId xmlns:a16="http://schemas.microsoft.com/office/drawing/2014/main" id="{AF43005E-4F43-4658-F28E-7D8DFCC4BE09}"/>
              </a:ext>
            </a:extLst>
          </p:cNvPr>
          <p:cNvSpPr>
            <a:spLocks noGrp="1"/>
          </p:cNvSpPr>
          <p:nvPr>
            <p:ph idx="73"/>
          </p:nvPr>
        </p:nvSpPr>
        <p:spPr/>
        <p:txBody>
          <a:bodyPr/>
          <a:lstStyle/>
          <a:p>
            <a:pPr>
              <a:lnSpc>
                <a:spcPts val="1780"/>
              </a:lnSpc>
            </a:pPr>
            <a:r>
              <a:rPr lang="en-US" sz="1700" dirty="0"/>
              <a:t>Pneumonitis/ neutropenia</a:t>
            </a:r>
          </a:p>
        </p:txBody>
      </p:sp>
      <p:sp>
        <p:nvSpPr>
          <p:cNvPr id="20" name="Content Placeholder 19">
            <a:extLst>
              <a:ext uri="{FF2B5EF4-FFF2-40B4-BE49-F238E27FC236}">
                <a16:creationId xmlns:a16="http://schemas.microsoft.com/office/drawing/2014/main" id="{53BAA7BF-A071-45C1-1A8E-22B97AF85124}"/>
              </a:ext>
            </a:extLst>
          </p:cNvPr>
          <p:cNvSpPr>
            <a:spLocks noGrp="1"/>
          </p:cNvSpPr>
          <p:nvPr>
            <p:ph idx="74"/>
          </p:nvPr>
        </p:nvSpPr>
        <p:spPr/>
        <p:txBody>
          <a:bodyPr/>
          <a:lstStyle/>
          <a:p>
            <a:r>
              <a:rPr lang="en-US" sz="2000" dirty="0"/>
              <a:t>Myelosuppression</a:t>
            </a:r>
          </a:p>
        </p:txBody>
      </p:sp>
      <p:sp>
        <p:nvSpPr>
          <p:cNvPr id="21" name="Content Placeholder 20">
            <a:extLst>
              <a:ext uri="{FF2B5EF4-FFF2-40B4-BE49-F238E27FC236}">
                <a16:creationId xmlns:a16="http://schemas.microsoft.com/office/drawing/2014/main" id="{0787CEFD-8E96-39A6-6D90-57C3BAF24F2D}"/>
              </a:ext>
            </a:extLst>
          </p:cNvPr>
          <p:cNvSpPr>
            <a:spLocks noGrp="1"/>
          </p:cNvSpPr>
          <p:nvPr>
            <p:ph idx="75"/>
          </p:nvPr>
        </p:nvSpPr>
        <p:spPr/>
        <p:txBody>
          <a:bodyPr/>
          <a:lstStyle/>
          <a:p>
            <a:r>
              <a:rPr lang="en-US" sz="2200" dirty="0"/>
              <a:t>GI issues</a:t>
            </a:r>
          </a:p>
        </p:txBody>
      </p:sp>
      <p:sp>
        <p:nvSpPr>
          <p:cNvPr id="23" name="Content Placeholder 22">
            <a:extLst>
              <a:ext uri="{FF2B5EF4-FFF2-40B4-BE49-F238E27FC236}">
                <a16:creationId xmlns:a16="http://schemas.microsoft.com/office/drawing/2014/main" id="{2C6B135E-C147-57C7-F100-1F0961750B14}"/>
              </a:ext>
            </a:extLst>
          </p:cNvPr>
          <p:cNvSpPr>
            <a:spLocks noGrp="1"/>
          </p:cNvSpPr>
          <p:nvPr>
            <p:ph idx="77"/>
          </p:nvPr>
        </p:nvSpPr>
        <p:spPr/>
        <p:txBody>
          <a:bodyPr/>
          <a:lstStyle/>
          <a:p>
            <a:pPr>
              <a:lnSpc>
                <a:spcPts val="1580"/>
              </a:lnSpc>
            </a:pPr>
            <a:r>
              <a:rPr lang="en-US" sz="1500" dirty="0"/>
              <a:t>Primary toxicity</a:t>
            </a:r>
          </a:p>
        </p:txBody>
      </p:sp>
      <p:sp>
        <p:nvSpPr>
          <p:cNvPr id="24" name="Content Placeholder 23">
            <a:extLst>
              <a:ext uri="{FF2B5EF4-FFF2-40B4-BE49-F238E27FC236}">
                <a16:creationId xmlns:a16="http://schemas.microsoft.com/office/drawing/2014/main" id="{5E3FE330-07E8-9842-53EA-E8E4ECBFC6D1}"/>
              </a:ext>
            </a:extLst>
          </p:cNvPr>
          <p:cNvSpPr>
            <a:spLocks noGrp="1"/>
          </p:cNvSpPr>
          <p:nvPr>
            <p:ph idx="78"/>
          </p:nvPr>
        </p:nvSpPr>
        <p:spPr/>
        <p:txBody>
          <a:bodyPr/>
          <a:lstStyle/>
          <a:p>
            <a:r>
              <a:rPr lang="en-US" sz="2200" dirty="0"/>
              <a:t>Fatigue</a:t>
            </a:r>
          </a:p>
        </p:txBody>
      </p:sp>
      <p:sp>
        <p:nvSpPr>
          <p:cNvPr id="25" name="Content Placeholder 24">
            <a:extLst>
              <a:ext uri="{FF2B5EF4-FFF2-40B4-BE49-F238E27FC236}">
                <a16:creationId xmlns:a16="http://schemas.microsoft.com/office/drawing/2014/main" id="{908A54FA-5530-659D-A145-839A70CAED8A}"/>
              </a:ext>
            </a:extLst>
          </p:cNvPr>
          <p:cNvSpPr>
            <a:spLocks noGrp="1"/>
          </p:cNvSpPr>
          <p:nvPr>
            <p:ph idx="79"/>
          </p:nvPr>
        </p:nvSpPr>
        <p:spPr/>
        <p:txBody>
          <a:bodyPr/>
          <a:lstStyle/>
          <a:p>
            <a:r>
              <a:rPr lang="en-US" sz="2200" dirty="0"/>
              <a:t>100%</a:t>
            </a:r>
          </a:p>
        </p:txBody>
      </p:sp>
      <p:sp>
        <p:nvSpPr>
          <p:cNvPr id="26" name="Content Placeholder 25">
            <a:extLst>
              <a:ext uri="{FF2B5EF4-FFF2-40B4-BE49-F238E27FC236}">
                <a16:creationId xmlns:a16="http://schemas.microsoft.com/office/drawing/2014/main" id="{8E2BF9D3-606A-7D4B-A9F0-22F07D3E1061}"/>
              </a:ext>
            </a:extLst>
          </p:cNvPr>
          <p:cNvSpPr>
            <a:spLocks noGrp="1"/>
          </p:cNvSpPr>
          <p:nvPr>
            <p:ph idx="80"/>
          </p:nvPr>
        </p:nvSpPr>
        <p:spPr/>
        <p:txBody>
          <a:bodyPr/>
          <a:lstStyle/>
          <a:p>
            <a:r>
              <a:rPr lang="en-US" sz="2200"/>
              <a:t>40%-</a:t>
            </a:r>
            <a:r>
              <a:rPr lang="en-US" sz="2200" dirty="0"/>
              <a:t>50%</a:t>
            </a:r>
          </a:p>
        </p:txBody>
      </p:sp>
      <p:sp>
        <p:nvSpPr>
          <p:cNvPr id="27" name="Content Placeholder 26">
            <a:extLst>
              <a:ext uri="{FF2B5EF4-FFF2-40B4-BE49-F238E27FC236}">
                <a16:creationId xmlns:a16="http://schemas.microsoft.com/office/drawing/2014/main" id="{05A1EF7D-FA74-CE3F-DE8B-20F8C4234D30}"/>
              </a:ext>
            </a:extLst>
          </p:cNvPr>
          <p:cNvSpPr>
            <a:spLocks noGrp="1"/>
          </p:cNvSpPr>
          <p:nvPr>
            <p:ph idx="81"/>
          </p:nvPr>
        </p:nvSpPr>
        <p:spPr/>
        <p:txBody>
          <a:bodyPr/>
          <a:lstStyle/>
          <a:p>
            <a:r>
              <a:rPr lang="en-US" sz="2200" dirty="0"/>
              <a:t>70%</a:t>
            </a:r>
          </a:p>
        </p:txBody>
      </p:sp>
      <p:sp>
        <p:nvSpPr>
          <p:cNvPr id="28" name="Content Placeholder 27">
            <a:extLst>
              <a:ext uri="{FF2B5EF4-FFF2-40B4-BE49-F238E27FC236}">
                <a16:creationId xmlns:a16="http://schemas.microsoft.com/office/drawing/2014/main" id="{6061170B-E2A7-B4DA-DD8F-F1D27F068FA3}"/>
              </a:ext>
            </a:extLst>
          </p:cNvPr>
          <p:cNvSpPr>
            <a:spLocks noGrp="1"/>
          </p:cNvSpPr>
          <p:nvPr>
            <p:ph idx="82"/>
          </p:nvPr>
        </p:nvSpPr>
        <p:spPr/>
        <p:txBody>
          <a:bodyPr/>
          <a:lstStyle/>
          <a:p>
            <a:r>
              <a:rPr lang="en-US" sz="2200" dirty="0"/>
              <a:t>80%</a:t>
            </a:r>
          </a:p>
        </p:txBody>
      </p:sp>
      <p:sp>
        <p:nvSpPr>
          <p:cNvPr id="30" name="Content Placeholder 29">
            <a:extLst>
              <a:ext uri="{FF2B5EF4-FFF2-40B4-BE49-F238E27FC236}">
                <a16:creationId xmlns:a16="http://schemas.microsoft.com/office/drawing/2014/main" id="{FE83D77E-2F64-83BE-0511-533643745871}"/>
              </a:ext>
            </a:extLst>
          </p:cNvPr>
          <p:cNvSpPr>
            <a:spLocks noGrp="1"/>
          </p:cNvSpPr>
          <p:nvPr>
            <p:ph idx="84"/>
          </p:nvPr>
        </p:nvSpPr>
        <p:spPr/>
        <p:txBody>
          <a:bodyPr/>
          <a:lstStyle/>
          <a:p>
            <a:pPr>
              <a:lnSpc>
                <a:spcPts val="1880"/>
              </a:lnSpc>
              <a:spcAft>
                <a:spcPts val="200"/>
              </a:spcAft>
            </a:pPr>
            <a:r>
              <a:rPr lang="en-US" sz="1600" dirty="0"/>
              <a:t>Chance of withholding</a:t>
            </a:r>
          </a:p>
        </p:txBody>
      </p:sp>
      <p:sp>
        <p:nvSpPr>
          <p:cNvPr id="31" name="Content Placeholder 30">
            <a:extLst>
              <a:ext uri="{FF2B5EF4-FFF2-40B4-BE49-F238E27FC236}">
                <a16:creationId xmlns:a16="http://schemas.microsoft.com/office/drawing/2014/main" id="{631E1E2F-3F51-17E7-12D4-CE650A8DFB40}"/>
              </a:ext>
            </a:extLst>
          </p:cNvPr>
          <p:cNvSpPr>
            <a:spLocks noGrp="1"/>
          </p:cNvSpPr>
          <p:nvPr>
            <p:ph idx="85"/>
          </p:nvPr>
        </p:nvSpPr>
        <p:spPr/>
        <p:txBody>
          <a:bodyPr/>
          <a:lstStyle/>
          <a:p>
            <a:r>
              <a:rPr lang="en-US" sz="2200" dirty="0"/>
              <a:t>40%</a:t>
            </a:r>
          </a:p>
        </p:txBody>
      </p:sp>
      <p:sp>
        <p:nvSpPr>
          <p:cNvPr id="32" name="Content Placeholder 31">
            <a:extLst>
              <a:ext uri="{FF2B5EF4-FFF2-40B4-BE49-F238E27FC236}">
                <a16:creationId xmlns:a16="http://schemas.microsoft.com/office/drawing/2014/main" id="{F3A56212-6EAC-84D2-0A4C-AFD96553BB83}"/>
              </a:ext>
            </a:extLst>
          </p:cNvPr>
          <p:cNvSpPr>
            <a:spLocks noGrp="1"/>
          </p:cNvSpPr>
          <p:nvPr>
            <p:ph idx="86"/>
          </p:nvPr>
        </p:nvSpPr>
        <p:spPr/>
        <p:txBody>
          <a:bodyPr/>
          <a:lstStyle/>
          <a:p>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Neuropathy</a:t>
            </a:r>
          </a:p>
        </p:txBody>
      </p:sp>
      <p:sp>
        <p:nvSpPr>
          <p:cNvPr id="33" name="Content Placeholder 32">
            <a:extLst>
              <a:ext uri="{FF2B5EF4-FFF2-40B4-BE49-F238E27FC236}">
                <a16:creationId xmlns:a16="http://schemas.microsoft.com/office/drawing/2014/main" id="{9F651DD6-7EC8-C641-A594-F0F32C6E9AAF}"/>
              </a:ext>
            </a:extLst>
          </p:cNvPr>
          <p:cNvSpPr>
            <a:spLocks noGrp="1"/>
          </p:cNvSpPr>
          <p:nvPr>
            <p:ph idx="87"/>
          </p:nvPr>
        </p:nvSpPr>
        <p:spPr/>
        <p:txBody>
          <a:bodyPr/>
          <a:lstStyle/>
          <a:p>
            <a:r>
              <a:rPr lang="en-US" sz="2200" dirty="0"/>
              <a:t>Neuropathy</a:t>
            </a:r>
          </a:p>
        </p:txBody>
      </p:sp>
      <p:sp>
        <p:nvSpPr>
          <p:cNvPr id="34" name="Content Placeholder 33">
            <a:extLst>
              <a:ext uri="{FF2B5EF4-FFF2-40B4-BE49-F238E27FC236}">
                <a16:creationId xmlns:a16="http://schemas.microsoft.com/office/drawing/2014/main" id="{0634190B-C9B1-B35B-79E7-D2476112935C}"/>
              </a:ext>
            </a:extLst>
          </p:cNvPr>
          <p:cNvSpPr>
            <a:spLocks noGrp="1"/>
          </p:cNvSpPr>
          <p:nvPr>
            <p:ph idx="88"/>
          </p:nvPr>
        </p:nvSpPr>
        <p:spPr/>
        <p:txBody>
          <a:bodyPr/>
          <a:lstStyle/>
          <a:p>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Neuropathy</a:t>
            </a:r>
            <a:endParaRPr lang="en-US" dirty="0"/>
          </a:p>
        </p:txBody>
      </p:sp>
      <p:sp>
        <p:nvSpPr>
          <p:cNvPr id="35" name="Content Placeholder 34">
            <a:extLst>
              <a:ext uri="{FF2B5EF4-FFF2-40B4-BE49-F238E27FC236}">
                <a16:creationId xmlns:a16="http://schemas.microsoft.com/office/drawing/2014/main" id="{1DBA2B1C-880F-F111-37AD-EFA9CE9D7A47}"/>
              </a:ext>
            </a:extLst>
          </p:cNvPr>
          <p:cNvSpPr>
            <a:spLocks noGrp="1"/>
          </p:cNvSpPr>
          <p:nvPr>
            <p:ph idx="89"/>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Neuropathy</a:t>
            </a:r>
          </a:p>
        </p:txBody>
      </p:sp>
      <p:sp>
        <p:nvSpPr>
          <p:cNvPr id="37" name="Content Placeholder 36">
            <a:extLst>
              <a:ext uri="{FF2B5EF4-FFF2-40B4-BE49-F238E27FC236}">
                <a16:creationId xmlns:a16="http://schemas.microsoft.com/office/drawing/2014/main" id="{CEE1733D-B5CC-F67D-1C70-8D80058C684A}"/>
              </a:ext>
            </a:extLst>
          </p:cNvPr>
          <p:cNvSpPr>
            <a:spLocks noGrp="1"/>
          </p:cNvSpPr>
          <p:nvPr>
            <p:ph idx="91"/>
          </p:nvPr>
        </p:nvSpPr>
        <p:spPr/>
        <p:txBody>
          <a:bodyPr/>
          <a:lstStyle/>
          <a:p>
            <a:pPr>
              <a:lnSpc>
                <a:spcPts val="1580"/>
              </a:lnSpc>
            </a:pPr>
            <a:r>
              <a:rPr lang="en-US" sz="1500" dirty="0"/>
              <a:t>Primary toxicity</a:t>
            </a:r>
          </a:p>
        </p:txBody>
      </p:sp>
      <p:sp>
        <p:nvSpPr>
          <p:cNvPr id="38" name="Content Placeholder 37">
            <a:extLst>
              <a:ext uri="{FF2B5EF4-FFF2-40B4-BE49-F238E27FC236}">
                <a16:creationId xmlns:a16="http://schemas.microsoft.com/office/drawing/2014/main" id="{6499EE6B-9E43-3E90-A9DA-59763B90FBDC}"/>
              </a:ext>
            </a:extLst>
          </p:cNvPr>
          <p:cNvSpPr>
            <a:spLocks noGrp="1"/>
          </p:cNvSpPr>
          <p:nvPr>
            <p:ph idx="92"/>
          </p:nvPr>
        </p:nvSpPr>
        <p:spPr/>
        <p:txBody>
          <a:bodyPr/>
          <a:lstStyle/>
          <a:p>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Fatigue</a:t>
            </a:r>
            <a:endParaRPr lang="en-US" dirty="0"/>
          </a:p>
        </p:txBody>
      </p:sp>
      <p:sp>
        <p:nvSpPr>
          <p:cNvPr id="39" name="Content Placeholder 38">
            <a:extLst>
              <a:ext uri="{FF2B5EF4-FFF2-40B4-BE49-F238E27FC236}">
                <a16:creationId xmlns:a16="http://schemas.microsoft.com/office/drawing/2014/main" id="{20806B95-8B5C-FF47-187C-E99E4E84E69F}"/>
              </a:ext>
            </a:extLst>
          </p:cNvPr>
          <p:cNvSpPr>
            <a:spLocks noGrp="1"/>
          </p:cNvSpPr>
          <p:nvPr>
            <p:ph idx="93"/>
          </p:nvPr>
        </p:nvSpPr>
        <p:spPr/>
        <p:txBody>
          <a:bodyPr/>
          <a:lstStyle/>
          <a:p>
            <a:r>
              <a:rPr lang="en-US" sz="2200" dirty="0"/>
              <a:t>Low</a:t>
            </a:r>
          </a:p>
        </p:txBody>
      </p:sp>
      <p:sp>
        <p:nvSpPr>
          <p:cNvPr id="40" name="Content Placeholder 39">
            <a:extLst>
              <a:ext uri="{FF2B5EF4-FFF2-40B4-BE49-F238E27FC236}">
                <a16:creationId xmlns:a16="http://schemas.microsoft.com/office/drawing/2014/main" id="{FB1EC34B-FB99-EA6E-FAEB-9D6B49D727F4}"/>
              </a:ext>
            </a:extLst>
          </p:cNvPr>
          <p:cNvSpPr>
            <a:spLocks noGrp="1"/>
          </p:cNvSpPr>
          <p:nvPr>
            <p:ph idx="94"/>
          </p:nvPr>
        </p:nvSpPr>
        <p:spPr/>
        <p:txBody>
          <a:bodyPr/>
          <a:lstStyle/>
          <a:p>
            <a:r>
              <a:rPr lang="en-US" sz="2200" dirty="0"/>
              <a:t>Pneumonitis</a:t>
            </a:r>
          </a:p>
        </p:txBody>
      </p:sp>
      <p:sp>
        <p:nvSpPr>
          <p:cNvPr id="41" name="Content Placeholder 40">
            <a:extLst>
              <a:ext uri="{FF2B5EF4-FFF2-40B4-BE49-F238E27FC236}">
                <a16:creationId xmlns:a16="http://schemas.microsoft.com/office/drawing/2014/main" id="{0CA78A23-6264-D93C-6E4E-97DD25D9611D}"/>
              </a:ext>
            </a:extLst>
          </p:cNvPr>
          <p:cNvSpPr>
            <a:spLocks noGrp="1"/>
          </p:cNvSpPr>
          <p:nvPr>
            <p:ph idx="95"/>
          </p:nvPr>
        </p:nvSpPr>
        <p:spPr/>
        <p:txBody>
          <a:bodyPr/>
          <a:lstStyle/>
          <a:p>
            <a:r>
              <a:rPr lang="en-US" sz="2200" dirty="0"/>
              <a:t>Medium</a:t>
            </a:r>
          </a:p>
        </p:txBody>
      </p:sp>
      <p:sp>
        <p:nvSpPr>
          <p:cNvPr id="42" name="Content Placeholder 41">
            <a:extLst>
              <a:ext uri="{FF2B5EF4-FFF2-40B4-BE49-F238E27FC236}">
                <a16:creationId xmlns:a16="http://schemas.microsoft.com/office/drawing/2014/main" id="{87F556F9-0BC2-CAAB-0595-7B451BB47AFA}"/>
              </a:ext>
            </a:extLst>
          </p:cNvPr>
          <p:cNvSpPr>
            <a:spLocks noGrp="1"/>
          </p:cNvSpPr>
          <p:nvPr>
            <p:ph idx="96"/>
          </p:nvPr>
        </p:nvSpPr>
        <p:spPr/>
        <p:txBody>
          <a:bodyPr/>
          <a:lstStyle/>
          <a:p>
            <a:r>
              <a:rPr lang="en-US" sz="2200" dirty="0"/>
              <a:t>Fatigue</a:t>
            </a:r>
          </a:p>
        </p:txBody>
      </p:sp>
      <p:sp>
        <p:nvSpPr>
          <p:cNvPr id="43" name="Content Placeholder 42">
            <a:extLst>
              <a:ext uri="{FF2B5EF4-FFF2-40B4-BE49-F238E27FC236}">
                <a16:creationId xmlns:a16="http://schemas.microsoft.com/office/drawing/2014/main" id="{22D3FDED-D050-94CC-74BA-D665C0F775A5}"/>
              </a:ext>
            </a:extLst>
          </p:cNvPr>
          <p:cNvSpPr>
            <a:spLocks noGrp="1"/>
          </p:cNvSpPr>
          <p:nvPr>
            <p:ph idx="97"/>
          </p:nvPr>
        </p:nvSpPr>
        <p:spPr/>
        <p:txBody>
          <a:bodyPr/>
          <a:lstStyle/>
          <a:p>
            <a:r>
              <a:rPr lang="en-US" dirty="0"/>
              <a:t>Trastuzumab deruxtecan</a:t>
            </a:r>
          </a:p>
        </p:txBody>
      </p:sp>
      <p:sp>
        <p:nvSpPr>
          <p:cNvPr id="44" name="Content Placeholder 43">
            <a:extLst>
              <a:ext uri="{FF2B5EF4-FFF2-40B4-BE49-F238E27FC236}">
                <a16:creationId xmlns:a16="http://schemas.microsoft.com/office/drawing/2014/main" id="{CFD437FD-18FC-7D36-45BA-74DC99DFF530}"/>
              </a:ext>
            </a:extLst>
          </p:cNvPr>
          <p:cNvSpPr>
            <a:spLocks noGrp="1"/>
          </p:cNvSpPr>
          <p:nvPr>
            <p:ph idx="98"/>
          </p:nvPr>
        </p:nvSpPr>
        <p:spPr/>
        <p:txBody>
          <a:bodyPr/>
          <a:lstStyle/>
          <a:p>
            <a:r>
              <a:rPr lang="en-US" dirty="0" err="1"/>
              <a:t>Disitamab</a:t>
            </a:r>
            <a:r>
              <a:rPr lang="en-US" dirty="0"/>
              <a:t> vedotin</a:t>
            </a:r>
          </a:p>
        </p:txBody>
      </p:sp>
    </p:spTree>
    <p:extLst>
      <p:ext uri="{BB962C8B-B14F-4D97-AF65-F5344CB8AC3E}">
        <p14:creationId xmlns:p14="http://schemas.microsoft.com/office/powerpoint/2010/main" val="152456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CFA378-AA46-F442-9D96-CE949087E9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8096" cy="1380823"/>
          </a:xfrm>
          <a:prstGeom prst="rect">
            <a:avLst/>
          </a:prstGeom>
        </p:spPr>
      </p:pic>
      <p:pic>
        <p:nvPicPr>
          <p:cNvPr id="3" name="Picture 2">
            <a:extLst>
              <a:ext uri="{FF2B5EF4-FFF2-40B4-BE49-F238E27FC236}">
                <a16:creationId xmlns:a16="http://schemas.microsoft.com/office/drawing/2014/main" id="{E72D68A2-0829-BA4C-B0EE-1F6C7A675AE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5638191"/>
            <a:ext cx="12198096" cy="1219809"/>
          </a:xfrm>
          <a:prstGeom prst="rect">
            <a:avLst/>
          </a:prstGeom>
        </p:spPr>
      </p:pic>
      <p:sp>
        <p:nvSpPr>
          <p:cNvPr id="5" name="TextBox 4">
            <a:extLst>
              <a:ext uri="{FF2B5EF4-FFF2-40B4-BE49-F238E27FC236}">
                <a16:creationId xmlns:a16="http://schemas.microsoft.com/office/drawing/2014/main" id="{5D50E3CF-766A-3049-A86C-231B62D46DCA}"/>
              </a:ext>
            </a:extLst>
          </p:cNvPr>
          <p:cNvSpPr txBox="1"/>
          <p:nvPr/>
        </p:nvSpPr>
        <p:spPr>
          <a:xfrm>
            <a:off x="615234" y="164700"/>
            <a:ext cx="4486155"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80" normalizeH="0" baseline="0" noProof="0" dirty="0">
                <a:ln>
                  <a:noFill/>
                </a:ln>
                <a:solidFill>
                  <a:prstClr val="white"/>
                </a:solidFill>
                <a:effectLst/>
                <a:uLnTx/>
                <a:uFillTx/>
                <a:latin typeface="Calibri" panose="020F0502020204030204"/>
                <a:ea typeface="MS PGothic" charset="0"/>
                <a:cs typeface="+mn-cs"/>
              </a:rPr>
              <a:t>FRED HUTCH / UNIVERSITY </a:t>
            </a:r>
            <a:r>
              <a:rPr kumimoji="0" lang="en-US" sz="1100" b="0" i="0" u="none" strike="noStrike" kern="1200" cap="none" spc="-80" normalizeH="0" baseline="0" noProof="0" dirty="0">
                <a:ln>
                  <a:noFill/>
                </a:ln>
                <a:solidFill>
                  <a:prstClr val="white"/>
                </a:solidFill>
                <a:effectLst/>
                <a:uLnTx/>
                <a:uFillTx/>
                <a:latin typeface="Calibri" panose="020F0502020204030204"/>
                <a:ea typeface="MS PGothic" charset="0"/>
                <a:cs typeface="+mn-cs"/>
              </a:rPr>
              <a:t>OF</a:t>
            </a:r>
            <a:r>
              <a:rPr kumimoji="0" lang="en-US" sz="1600" b="0" i="0" u="none" strike="noStrike" kern="1200" cap="none" spc="-80" normalizeH="0" baseline="0" noProof="0" dirty="0">
                <a:ln>
                  <a:noFill/>
                </a:ln>
                <a:solidFill>
                  <a:prstClr val="white"/>
                </a:solidFill>
                <a:effectLst/>
                <a:uLnTx/>
                <a:uFillTx/>
                <a:latin typeface="Calibri" panose="020F0502020204030204"/>
                <a:ea typeface="MS PGothic" charset="0"/>
                <a:cs typeface="+mn-cs"/>
              </a:rPr>
              <a:t> </a:t>
            </a:r>
            <a:r>
              <a:rPr kumimoji="0" lang="en-US" sz="1400" b="0" i="0" u="none" strike="noStrike" kern="1200" cap="none" spc="-80" normalizeH="0" baseline="0" noProof="0" dirty="0">
                <a:ln>
                  <a:noFill/>
                </a:ln>
                <a:solidFill>
                  <a:prstClr val="white"/>
                </a:solidFill>
                <a:effectLst/>
                <a:uLnTx/>
                <a:uFillTx/>
                <a:latin typeface="Calibri" panose="020F0502020204030204"/>
                <a:ea typeface="MS PGothic" charset="0"/>
                <a:cs typeface="+mn-cs"/>
              </a:rPr>
              <a:t>WASHINGTON / SEATTLE CHILDREN’S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S PGothic" charset="0"/>
                <a:cs typeface="+mn-cs"/>
              </a:rPr>
              <a:t>CANCER CONSORTIUM</a:t>
            </a:r>
          </a:p>
        </p:txBody>
      </p:sp>
      <p:cxnSp>
        <p:nvCxnSpPr>
          <p:cNvPr id="8" name="Straight Connector 7"/>
          <p:cNvCxnSpPr/>
          <p:nvPr/>
        </p:nvCxnSpPr>
        <p:spPr>
          <a:xfrm>
            <a:off x="750379" y="499282"/>
            <a:ext cx="42158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3BE03B2-558A-40D9-4A2C-D7663849B957}"/>
              </a:ext>
            </a:extLst>
          </p:cNvPr>
          <p:cNvSpPr txBox="1">
            <a:spLocks/>
          </p:cNvSpPr>
          <p:nvPr/>
        </p:nvSpPr>
        <p:spPr>
          <a:xfrm>
            <a:off x="831851" y="1360626"/>
            <a:ext cx="10515600" cy="11938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03864"/>
                </a:solidFill>
                <a:effectLst/>
                <a:uLnTx/>
                <a:uFillTx/>
                <a:latin typeface="Calibri"/>
                <a:ea typeface="+mj-ea"/>
                <a:cs typeface="+mj-cs"/>
              </a:rPr>
              <a:t>Emerging Role of HER2-Targeted Therapy in Metastatic Urothelial Bladder Cancer</a:t>
            </a:r>
          </a:p>
        </p:txBody>
      </p:sp>
      <p:sp>
        <p:nvSpPr>
          <p:cNvPr id="9" name="Text Placeholder 4">
            <a:extLst>
              <a:ext uri="{FF2B5EF4-FFF2-40B4-BE49-F238E27FC236}">
                <a16:creationId xmlns:a16="http://schemas.microsoft.com/office/drawing/2014/main" id="{FDB88F69-E9C1-DD56-108F-C1A5BEE16286}"/>
              </a:ext>
            </a:extLst>
          </p:cNvPr>
          <p:cNvSpPr txBox="1">
            <a:spLocks/>
          </p:cNvSpPr>
          <p:nvPr/>
        </p:nvSpPr>
        <p:spPr>
          <a:xfrm>
            <a:off x="838201" y="2428153"/>
            <a:ext cx="10515600" cy="2047321"/>
          </a:xfrm>
          <a:prstGeom prst="rect">
            <a:avLst/>
          </a:prstGeom>
        </p:spPr>
        <p:txBody>
          <a:bodyPr vert="horz" lIns="91440" tIns="45720" rIns="91440" bIns="45720" rtlCol="0" anchor="t"/>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3864"/>
                </a:solidFill>
                <a:effectLst/>
                <a:uLnTx/>
                <a:uFillTx/>
                <a:latin typeface="Calibri"/>
                <a:ea typeface="+mn-ea"/>
                <a:cs typeface="+mn-cs"/>
              </a:rPr>
              <a:t>2024 ASCO GU: Urothelial Bladder Cancer Symposium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alibri"/>
                <a:ea typeface="+mn-ea"/>
                <a:cs typeface="+mn-cs"/>
              </a:rPr>
              <a:t>January 26, 2024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alibri"/>
                <a:ea typeface="+mn-ea"/>
                <a:cs typeface="+mn-cs"/>
              </a:rPr>
              <a:t>Evan Y. Yu, M.D.</a:t>
            </a:r>
            <a:endParaRPr kumimoji="0" lang="en-US" sz="24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Section Head, Medical Oncology, Clinical Research Division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Medical Director, Clinical Research Support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Fred Hutchinson Cancer Center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Professor of Medicine, Division of Hematology &amp; Oncology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University of Washington, Seattle, WA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203864"/>
              </a:solidFill>
              <a:effectLst/>
              <a:uLnTx/>
              <a:uFillTx/>
              <a:latin typeface="Calibri"/>
              <a:ea typeface="+mn-ea"/>
              <a:cs typeface="+mn-cs"/>
            </a:endParaRPr>
          </a:p>
        </p:txBody>
      </p:sp>
    </p:spTree>
    <p:extLst>
      <p:ext uri="{BB962C8B-B14F-4D97-AF65-F5344CB8AC3E}">
        <p14:creationId xmlns:p14="http://schemas.microsoft.com/office/powerpoint/2010/main" val="177660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796889" cy="1501346"/>
          </a:xfrm>
        </p:spPr>
        <p:txBody>
          <a:bodyPr/>
          <a:lstStyle/>
          <a:p>
            <a:pPr marL="98425" indent="0">
              <a:buNone/>
            </a:pPr>
            <a:r>
              <a:rPr lang="en-US" sz="2500" b="0" dirty="0"/>
              <a:t>This activity is supported by educational grants from AstraZeneca Pharmaceuticals LP, Bristol Myers Squibb, Daiichi Sankyo Inc, and Janssen Biotech Inc, administered by Janssen Scientific Affairs LLC.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43466" y="318641"/>
            <a:ext cx="11548533" cy="717760"/>
          </a:xfrm>
        </p:spPr>
        <p:txBody>
          <a:bodyPr/>
          <a:lstStyle/>
          <a:p>
            <a:r>
              <a:rPr lang="en-US" dirty="0"/>
              <a:t>Discussion Topics</a:t>
            </a:r>
          </a:p>
        </p:txBody>
      </p:sp>
      <p:sp>
        <p:nvSpPr>
          <p:cNvPr id="6" name="Text Placeholder 2">
            <a:extLst>
              <a:ext uri="{FF2B5EF4-FFF2-40B4-BE49-F238E27FC236}">
                <a16:creationId xmlns:a16="http://schemas.microsoft.com/office/drawing/2014/main" id="{FB297AE9-BE71-4173-8CA6-B4339D61716A}"/>
              </a:ext>
            </a:extLst>
          </p:cNvPr>
          <p:cNvSpPr txBox="1">
            <a:spLocks/>
          </p:cNvSpPr>
          <p:nvPr/>
        </p:nvSpPr>
        <p:spPr>
          <a:xfrm>
            <a:off x="829386" y="1288813"/>
            <a:ext cx="3879347" cy="2057287"/>
          </a:xfrm>
          <a:prstGeom prst="rect">
            <a:avLst/>
          </a:prstGeom>
        </p:spPr>
        <p:txBody>
          <a:bodyPr/>
          <a:lstStyle>
            <a:lvl1pPr marL="457200" indent="-457200" algn="l" defTabSz="914400" rtl="0" eaLnBrk="1" latinLnBrk="0" hangingPunct="1">
              <a:lnSpc>
                <a:spcPct val="100000"/>
              </a:lnSpc>
              <a:spcBef>
                <a:spcPts val="10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1pPr>
            <a:lvl2pPr marL="685800" indent="-914400" algn="l" defTabSz="914400" rtl="0" eaLnBrk="1" latinLnBrk="0" hangingPunct="1">
              <a:lnSpc>
                <a:spcPct val="100000"/>
              </a:lnSpc>
              <a:spcBef>
                <a:spcPts val="500"/>
              </a:spcBef>
              <a:buFont typeface="Wingdings" panose="05000000000000000000" pitchFamily="2" charset="2"/>
              <a:buChar char="q"/>
              <a:defRPr sz="2400" kern="1200" baseline="0">
                <a:solidFill>
                  <a:srgbClr val="6C6463"/>
                </a:solidFill>
                <a:latin typeface="Microsoft YaHei" panose="020B0503020204020204" pitchFamily="34" charset="-122"/>
                <a:ea typeface="Microsoft YaHei" panose="020B0503020204020204" pitchFamily="34" charset="-122"/>
                <a:cs typeface="Arial" panose="020B0604020202020204" pitchFamily="34" charset="0"/>
              </a:defRPr>
            </a:lvl2pPr>
            <a:lvl3pPr marL="914400" indent="-457200" algn="l" defTabSz="914400" rtl="0" eaLnBrk="1" latinLnBrk="0" hangingPunct="1">
              <a:lnSpc>
                <a:spcPct val="100000"/>
              </a:lnSpc>
              <a:spcBef>
                <a:spcPts val="5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3pPr>
            <a:lvl4pPr marL="13716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4pPr>
            <a:lvl5pPr marL="18288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5pPr>
            <a:lvl6pPr marL="2286000" indent="-4572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Calibri" panose="020F0502020204030204" pitchFamily="34" charset="0"/>
                <a:ea typeface="+mn-ea"/>
                <a:cs typeface="Calibri" panose="020F050202020403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7" name="Text Placeholder 2">
            <a:extLst>
              <a:ext uri="{FF2B5EF4-FFF2-40B4-BE49-F238E27FC236}">
                <a16:creationId xmlns:a16="http://schemas.microsoft.com/office/drawing/2014/main" id="{143D9C0C-C75A-434F-A524-EF39A6780B89}"/>
              </a:ext>
            </a:extLst>
          </p:cNvPr>
          <p:cNvSpPr txBox="1">
            <a:spLocks/>
          </p:cNvSpPr>
          <p:nvPr/>
        </p:nvSpPr>
        <p:spPr>
          <a:xfrm>
            <a:off x="1055815" y="1257129"/>
            <a:ext cx="10345353" cy="4172412"/>
          </a:xfrm>
          <a:prstGeom prst="rect">
            <a:avLst/>
          </a:prstGeom>
          <a:solidFill>
            <a:schemeClr val="bg1"/>
          </a:solidFill>
        </p:spPr>
        <p:txBody>
          <a:bodyPr/>
          <a:lstStyle>
            <a:lvl1pPr marL="457200" indent="-457200" algn="l" defTabSz="914400" rtl="0" eaLnBrk="1" latinLnBrk="0" hangingPunct="1">
              <a:lnSpc>
                <a:spcPct val="100000"/>
              </a:lnSpc>
              <a:spcBef>
                <a:spcPts val="10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1pPr>
            <a:lvl2pPr marL="685800" indent="-914400" algn="l" defTabSz="914400" rtl="0" eaLnBrk="1" latinLnBrk="0" hangingPunct="1">
              <a:lnSpc>
                <a:spcPct val="100000"/>
              </a:lnSpc>
              <a:spcBef>
                <a:spcPts val="500"/>
              </a:spcBef>
              <a:buFont typeface="Wingdings" panose="05000000000000000000" pitchFamily="2" charset="2"/>
              <a:buChar char="q"/>
              <a:defRPr sz="2400" kern="1200" baseline="0">
                <a:solidFill>
                  <a:srgbClr val="6C6463"/>
                </a:solidFill>
                <a:latin typeface="Microsoft YaHei" panose="020B0503020204020204" pitchFamily="34" charset="-122"/>
                <a:ea typeface="Microsoft YaHei" panose="020B0503020204020204" pitchFamily="34" charset="-122"/>
                <a:cs typeface="Arial" panose="020B0604020202020204" pitchFamily="34" charset="0"/>
              </a:defRPr>
            </a:lvl2pPr>
            <a:lvl3pPr marL="914400" indent="-457200" algn="l" defTabSz="914400" rtl="0" eaLnBrk="1" latinLnBrk="0" hangingPunct="1">
              <a:lnSpc>
                <a:spcPct val="100000"/>
              </a:lnSpc>
              <a:spcBef>
                <a:spcPts val="5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3pPr>
            <a:lvl4pPr marL="13716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4pPr>
            <a:lvl5pPr marL="18288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5pPr>
            <a:lvl6pPr marL="2286000" indent="-4572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Calibri" panose="020F0502020204030204" pitchFamily="34" charset="0"/>
                <a:ea typeface="+mn-ea"/>
                <a:cs typeface="Calibri" panose="020F050202020403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HER2 expression in urothelial bladder cancer</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Antibody drug conjugates (ADCs) e.g. trastuzumab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deruxtecan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 and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disitamab</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vedotin</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Monotherapy</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Combination therapy with ADCs and checkpoint inhibitors</a:t>
            </a:r>
          </a:p>
          <a:p>
            <a:pPr marL="0" marR="0" lvl="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05844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43466" y="0"/>
            <a:ext cx="11548533" cy="1036401"/>
          </a:xfrm>
        </p:spPr>
        <p:txBody>
          <a:bodyPr/>
          <a:lstStyle/>
          <a:p>
            <a:r>
              <a:rPr lang="en-US" dirty="0"/>
              <a:t>HER2 as a Cancer Specific Target</a:t>
            </a:r>
          </a:p>
        </p:txBody>
      </p:sp>
      <p:sp>
        <p:nvSpPr>
          <p:cNvPr id="6" name="Text Placeholder 2">
            <a:extLst>
              <a:ext uri="{FF2B5EF4-FFF2-40B4-BE49-F238E27FC236}">
                <a16:creationId xmlns:a16="http://schemas.microsoft.com/office/drawing/2014/main" id="{FB297AE9-BE71-4173-8CA6-B4339D61716A}"/>
              </a:ext>
            </a:extLst>
          </p:cNvPr>
          <p:cNvSpPr txBox="1">
            <a:spLocks/>
          </p:cNvSpPr>
          <p:nvPr/>
        </p:nvSpPr>
        <p:spPr>
          <a:xfrm>
            <a:off x="829386" y="1288813"/>
            <a:ext cx="3879347" cy="2057287"/>
          </a:xfrm>
          <a:prstGeom prst="rect">
            <a:avLst/>
          </a:prstGeom>
        </p:spPr>
        <p:txBody>
          <a:bodyPr/>
          <a:lstStyle>
            <a:lvl1pPr marL="457200" indent="-457200" algn="l" defTabSz="914400" rtl="0" eaLnBrk="1" latinLnBrk="0" hangingPunct="1">
              <a:lnSpc>
                <a:spcPct val="100000"/>
              </a:lnSpc>
              <a:spcBef>
                <a:spcPts val="10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1pPr>
            <a:lvl2pPr marL="685800" indent="-914400" algn="l" defTabSz="914400" rtl="0" eaLnBrk="1" latinLnBrk="0" hangingPunct="1">
              <a:lnSpc>
                <a:spcPct val="100000"/>
              </a:lnSpc>
              <a:spcBef>
                <a:spcPts val="500"/>
              </a:spcBef>
              <a:buFont typeface="Wingdings" panose="05000000000000000000" pitchFamily="2" charset="2"/>
              <a:buChar char="q"/>
              <a:defRPr sz="2400" kern="1200" baseline="0">
                <a:solidFill>
                  <a:srgbClr val="6C6463"/>
                </a:solidFill>
                <a:latin typeface="Microsoft YaHei" panose="020B0503020204020204" pitchFamily="34" charset="-122"/>
                <a:ea typeface="Microsoft YaHei" panose="020B0503020204020204" pitchFamily="34" charset="-122"/>
                <a:cs typeface="Arial" panose="020B0604020202020204" pitchFamily="34" charset="0"/>
              </a:defRPr>
            </a:lvl2pPr>
            <a:lvl3pPr marL="914400" indent="-457200" algn="l" defTabSz="914400" rtl="0" eaLnBrk="1" latinLnBrk="0" hangingPunct="1">
              <a:lnSpc>
                <a:spcPct val="100000"/>
              </a:lnSpc>
              <a:spcBef>
                <a:spcPts val="5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3pPr>
            <a:lvl4pPr marL="13716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4pPr>
            <a:lvl5pPr marL="18288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5pPr>
            <a:lvl6pPr marL="2286000" indent="-4572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Calibri" panose="020F0502020204030204" pitchFamily="34" charset="0"/>
                <a:ea typeface="+mn-ea"/>
                <a:cs typeface="Calibri" panose="020F050202020403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3" name="TextBox 2">
            <a:extLst>
              <a:ext uri="{FF2B5EF4-FFF2-40B4-BE49-F238E27FC236}">
                <a16:creationId xmlns:a16="http://schemas.microsoft.com/office/drawing/2014/main" id="{90F15226-C49F-DFC2-52FB-648CC30AF4B7}"/>
              </a:ext>
            </a:extLst>
          </p:cNvPr>
          <p:cNvSpPr txBox="1"/>
          <p:nvPr/>
        </p:nvSpPr>
        <p:spPr>
          <a:xfrm>
            <a:off x="222420" y="6512012"/>
            <a:ext cx="336893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S PGothic" charset="0"/>
                <a:cs typeface="+mn-cs"/>
              </a:rPr>
              <a:t>Oh DY, Bang YJ.  Nat Rev Clin Oncol 2020; 17:33-48.</a:t>
            </a:r>
          </a:p>
        </p:txBody>
      </p:sp>
      <p:pic>
        <p:nvPicPr>
          <p:cNvPr id="4" name="Picture 3">
            <a:extLst>
              <a:ext uri="{FF2B5EF4-FFF2-40B4-BE49-F238E27FC236}">
                <a16:creationId xmlns:a16="http://schemas.microsoft.com/office/drawing/2014/main" id="{3C612CB2-016B-6555-3064-01F3C26B87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1402" y="1224882"/>
            <a:ext cx="5145169" cy="5098648"/>
          </a:xfrm>
          <a:prstGeom prst="rect">
            <a:avLst/>
          </a:prstGeom>
        </p:spPr>
      </p:pic>
      <p:sp>
        <p:nvSpPr>
          <p:cNvPr id="8" name="Oval 7">
            <a:extLst>
              <a:ext uri="{FF2B5EF4-FFF2-40B4-BE49-F238E27FC236}">
                <a16:creationId xmlns:a16="http://schemas.microsoft.com/office/drawing/2014/main" id="{2B373238-966F-607E-C25C-A86C43FFBF98}"/>
              </a:ext>
            </a:extLst>
          </p:cNvPr>
          <p:cNvSpPr/>
          <p:nvPr/>
        </p:nvSpPr>
        <p:spPr>
          <a:xfrm flipH="1">
            <a:off x="7044044" y="5067243"/>
            <a:ext cx="1880499" cy="6597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9180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AC7717-3034-B2DB-975C-6F614872FF92}"/>
              </a:ext>
            </a:extLst>
          </p:cNvPr>
          <p:cNvSpPr>
            <a:spLocks noGrp="1"/>
          </p:cNvSpPr>
          <p:nvPr>
            <p:ph type="body" sz="quarter" idx="16"/>
          </p:nvPr>
        </p:nvSpPr>
        <p:spPr/>
        <p:txBody>
          <a:bodyPr/>
          <a:lstStyle/>
          <a:p>
            <a:r>
              <a:rPr lang="en-US" dirty="0"/>
              <a:t>HER2 Expression in Locally Advanced/Metastatic </a:t>
            </a:r>
            <a:br>
              <a:rPr lang="en-US" dirty="0"/>
            </a:br>
            <a:r>
              <a:rPr lang="en-US" dirty="0"/>
              <a:t>Urothelial Bladder Cancer (LA/</a:t>
            </a:r>
            <a:r>
              <a:rPr lang="en-US" dirty="0" err="1"/>
              <a:t>mUC</a:t>
            </a:r>
            <a:r>
              <a:rPr lang="en-US" dirty="0"/>
              <a:t>)</a:t>
            </a:r>
          </a:p>
        </p:txBody>
      </p:sp>
      <p:sp>
        <p:nvSpPr>
          <p:cNvPr id="8" name="Text Placeholder 2">
            <a:extLst>
              <a:ext uri="{FF2B5EF4-FFF2-40B4-BE49-F238E27FC236}">
                <a16:creationId xmlns:a16="http://schemas.microsoft.com/office/drawing/2014/main" id="{426B44E2-1F24-E432-4C8F-035D245729C1}"/>
              </a:ext>
            </a:extLst>
          </p:cNvPr>
          <p:cNvSpPr txBox="1">
            <a:spLocks/>
          </p:cNvSpPr>
          <p:nvPr/>
        </p:nvSpPr>
        <p:spPr>
          <a:xfrm>
            <a:off x="643466" y="1097847"/>
            <a:ext cx="11209010" cy="4172412"/>
          </a:xfrm>
          <a:prstGeom prst="rect">
            <a:avLst/>
          </a:prstGeom>
          <a:solidFill>
            <a:schemeClr val="bg1"/>
          </a:solidFill>
        </p:spPr>
        <p:txBody>
          <a:bodyPr/>
          <a:lstStyle>
            <a:lvl1pPr marL="457200" indent="-457200" algn="l" defTabSz="914400" rtl="0" eaLnBrk="1" latinLnBrk="0" hangingPunct="1">
              <a:lnSpc>
                <a:spcPct val="100000"/>
              </a:lnSpc>
              <a:spcBef>
                <a:spcPts val="10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1pPr>
            <a:lvl2pPr marL="685800" indent="-914400" algn="l" defTabSz="914400" rtl="0" eaLnBrk="1" latinLnBrk="0" hangingPunct="1">
              <a:lnSpc>
                <a:spcPct val="100000"/>
              </a:lnSpc>
              <a:spcBef>
                <a:spcPts val="500"/>
              </a:spcBef>
              <a:buFont typeface="Wingdings" panose="05000000000000000000" pitchFamily="2" charset="2"/>
              <a:buChar char="q"/>
              <a:defRPr sz="2400" kern="1200" baseline="0">
                <a:solidFill>
                  <a:srgbClr val="6C6463"/>
                </a:solidFill>
                <a:latin typeface="Microsoft YaHei" panose="020B0503020204020204" pitchFamily="34" charset="-122"/>
                <a:ea typeface="Microsoft YaHei" panose="020B0503020204020204" pitchFamily="34" charset="-122"/>
                <a:cs typeface="Arial" panose="020B0604020202020204" pitchFamily="34" charset="0"/>
              </a:defRPr>
            </a:lvl2pPr>
            <a:lvl3pPr marL="914400" indent="-457200" algn="l" defTabSz="914400" rtl="0" eaLnBrk="1" latinLnBrk="0" hangingPunct="1">
              <a:lnSpc>
                <a:spcPct val="100000"/>
              </a:lnSpc>
              <a:spcBef>
                <a:spcPts val="5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3pPr>
            <a:lvl4pPr marL="13716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4pPr>
            <a:lvl5pPr marL="18288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5pPr>
            <a:lvl6pPr marL="2286000" indent="-4572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Calibri" panose="020F0502020204030204" pitchFamily="34" charset="0"/>
                <a:ea typeface="+mn-ea"/>
                <a:cs typeface="Calibri" panose="020F050202020403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HER2 IHC not typically assessed as part of standard clinical care</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No standardized criteria for defining HER2 expression</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Systemic Literature Review of reported HER2 status in LA/</a:t>
            </a:r>
            <a:r>
              <a:rPr kumimoji="0" lang="en-US" sz="2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mUC</a:t>
            </a: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9" name="TextBox 8">
            <a:extLst>
              <a:ext uri="{FF2B5EF4-FFF2-40B4-BE49-F238E27FC236}">
                <a16:creationId xmlns:a16="http://schemas.microsoft.com/office/drawing/2014/main" id="{BE4D5D4F-9605-1A2A-836A-127F0D849940}"/>
              </a:ext>
            </a:extLst>
          </p:cNvPr>
          <p:cNvSpPr txBox="1"/>
          <p:nvPr/>
        </p:nvSpPr>
        <p:spPr>
          <a:xfrm>
            <a:off x="4039565" y="6270111"/>
            <a:ext cx="353071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charset="0"/>
                <a:cs typeface="+mn-cs"/>
              </a:rPr>
              <a:t>Data on slide courtesy of Vadim Koshkin from: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charset="0"/>
                <a:cs typeface="+mn-cs"/>
              </a:rPr>
              <a:t>Scherrer E, et al.  Front Oncol 2022.</a:t>
            </a:r>
          </a:p>
        </p:txBody>
      </p:sp>
      <p:pic>
        <p:nvPicPr>
          <p:cNvPr id="10" name="Content Placeholder 8" descr="Diagram&#10;&#10;Description automatically generated">
            <a:extLst>
              <a:ext uri="{FF2B5EF4-FFF2-40B4-BE49-F238E27FC236}">
                <a16:creationId xmlns:a16="http://schemas.microsoft.com/office/drawing/2014/main" id="{E31118D2-B4A4-DFF9-FFF4-08007F5B2F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884" y="2685327"/>
            <a:ext cx="4338716" cy="3407736"/>
          </a:xfrm>
          <a:prstGeom prst="rect">
            <a:avLst/>
          </a:prstGeom>
        </p:spPr>
      </p:pic>
      <p:sp>
        <p:nvSpPr>
          <p:cNvPr id="12" name="Text Placeholder 2">
            <a:extLst>
              <a:ext uri="{FF2B5EF4-FFF2-40B4-BE49-F238E27FC236}">
                <a16:creationId xmlns:a16="http://schemas.microsoft.com/office/drawing/2014/main" id="{EF9ACD72-5DBB-087D-4593-BE0737DBB68D}"/>
              </a:ext>
            </a:extLst>
          </p:cNvPr>
          <p:cNvSpPr txBox="1">
            <a:spLocks/>
          </p:cNvSpPr>
          <p:nvPr/>
        </p:nvSpPr>
        <p:spPr>
          <a:xfrm>
            <a:off x="4800600" y="3044322"/>
            <a:ext cx="6916786" cy="3048741"/>
          </a:xfrm>
          <a:prstGeom prst="rect">
            <a:avLst/>
          </a:prstGeom>
          <a:solidFill>
            <a:schemeClr val="bg1"/>
          </a:solidFill>
        </p:spPr>
        <p:txBody>
          <a:bodyPr/>
          <a:lstStyle>
            <a:lvl1pPr marL="457200" indent="-457200" algn="l" defTabSz="914400" rtl="0" eaLnBrk="1" latinLnBrk="0" hangingPunct="1">
              <a:lnSpc>
                <a:spcPct val="100000"/>
              </a:lnSpc>
              <a:spcBef>
                <a:spcPts val="10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1pPr>
            <a:lvl2pPr marL="685800" indent="-914400" algn="l" defTabSz="914400" rtl="0" eaLnBrk="1" latinLnBrk="0" hangingPunct="1">
              <a:lnSpc>
                <a:spcPct val="100000"/>
              </a:lnSpc>
              <a:spcBef>
                <a:spcPts val="500"/>
              </a:spcBef>
              <a:buFont typeface="Wingdings" panose="05000000000000000000" pitchFamily="2" charset="2"/>
              <a:buChar char="q"/>
              <a:defRPr sz="2400" kern="1200" baseline="0">
                <a:solidFill>
                  <a:srgbClr val="6C6463"/>
                </a:solidFill>
                <a:latin typeface="Microsoft YaHei" panose="020B0503020204020204" pitchFamily="34" charset="-122"/>
                <a:ea typeface="Microsoft YaHei" panose="020B0503020204020204" pitchFamily="34" charset="-122"/>
                <a:cs typeface="Arial" panose="020B0604020202020204" pitchFamily="34" charset="0"/>
              </a:defRPr>
            </a:lvl2pPr>
            <a:lvl3pPr marL="914400" indent="-457200" algn="l" defTabSz="914400" rtl="0" eaLnBrk="1" latinLnBrk="0" hangingPunct="1">
              <a:lnSpc>
                <a:spcPct val="100000"/>
              </a:lnSpc>
              <a:spcBef>
                <a:spcPts val="5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3pPr>
            <a:lvl4pPr marL="13716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4pPr>
            <a:lvl5pPr marL="18288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5pPr>
            <a:lvl6pPr marL="2286000" indent="-4572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Calibri" panose="020F0502020204030204" pitchFamily="34" charset="0"/>
                <a:ea typeface="+mn-ea"/>
                <a:cs typeface="Calibri" panose="020F050202020403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Calibri" panose="020F0502020204030204" pitchFamily="34" charset="0"/>
              </a:rPr>
              <a:t>A significant proportion of patients with LA/</a:t>
            </a:r>
            <a:r>
              <a:rPr kumimoji="0" lang="en-US" sz="2200" b="0" i="0" u="none" strike="noStrike" kern="1200" cap="none" spc="0" normalizeH="0" baseline="0" noProof="0" dirty="0" err="1">
                <a:ln>
                  <a:noFill/>
                </a:ln>
                <a:solidFill>
                  <a:srgbClr val="000000"/>
                </a:solidFill>
                <a:effectLst/>
                <a:uLnTx/>
                <a:uFillTx/>
                <a:latin typeface="Calibri"/>
                <a:ea typeface="Microsoft YaHei" panose="020B0503020204020204" pitchFamily="34" charset="-122"/>
                <a:cs typeface="Calibri" panose="020F0502020204030204" pitchFamily="34" charset="0"/>
              </a:rPr>
              <a:t>mUC</a:t>
            </a:r>
            <a:r>
              <a:rPr kumimoji="0" lang="en-US" sz="22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Calibri" panose="020F0502020204030204" pitchFamily="34" charset="0"/>
              </a:rPr>
              <a:t> have tumors with HER2 expression based on pre-defined criteria</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B050"/>
                </a:solidFill>
                <a:effectLst/>
                <a:uLnTx/>
                <a:uFillTx/>
                <a:latin typeface="Calibri"/>
                <a:ea typeface="Microsoft YaHei" panose="020B0503020204020204" pitchFamily="34" charset="-122"/>
                <a:cs typeface="Calibri" panose="020F0502020204030204" pitchFamily="34" charset="0"/>
              </a:rPr>
              <a:t>HER2+ </a:t>
            </a:r>
            <a:r>
              <a:rPr kumimoji="0" lang="en-US" sz="22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Calibri" panose="020F0502020204030204" pitchFamily="34" charset="0"/>
              </a:rPr>
              <a:t>(IHC 3+ OR IHC 2+ / ISH+): </a:t>
            </a:r>
            <a:r>
              <a:rPr kumimoji="0" lang="en-US" sz="2200" b="1" i="0" u="none" strike="noStrike" kern="1200" cap="none" spc="0" normalizeH="0" baseline="0" noProof="0" dirty="0">
                <a:ln>
                  <a:noFill/>
                </a:ln>
                <a:solidFill>
                  <a:srgbClr val="00B050"/>
                </a:solidFill>
                <a:effectLst/>
                <a:uLnTx/>
                <a:uFillTx/>
                <a:latin typeface="Calibri"/>
                <a:ea typeface="Microsoft YaHei" panose="020B0503020204020204" pitchFamily="34" charset="-122"/>
                <a:cs typeface="Calibri" panose="020F0502020204030204" pitchFamily="34" charset="0"/>
              </a:rPr>
              <a:t>12.3% weighted avg </a:t>
            </a:r>
            <a:r>
              <a:rPr kumimoji="0" lang="en-US" sz="22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Calibri" panose="020F0502020204030204" pitchFamily="34" charset="0"/>
              </a:rPr>
              <a:t>(6 studies, N=971 pts)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B050"/>
                </a:solidFill>
                <a:effectLst/>
                <a:uLnTx/>
                <a:uFillTx/>
                <a:latin typeface="Calibri"/>
                <a:ea typeface="Microsoft YaHei" panose="020B0503020204020204" pitchFamily="34" charset="-122"/>
                <a:cs typeface="Calibri" panose="020F0502020204030204" pitchFamily="34" charset="0"/>
              </a:rPr>
              <a:t>HER2 low </a:t>
            </a:r>
            <a:r>
              <a:rPr kumimoji="0" lang="en-US" sz="22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Calibri" panose="020F0502020204030204" pitchFamily="34" charset="0"/>
              </a:rPr>
              <a:t>(IHC 2+/ISH- OR IHC 1+): </a:t>
            </a:r>
            <a:r>
              <a:rPr kumimoji="0" lang="en-US" sz="2200" b="1" i="0" u="none" strike="noStrike" kern="1200" cap="none" spc="0" normalizeH="0" baseline="0" noProof="0" dirty="0">
                <a:ln>
                  <a:noFill/>
                </a:ln>
                <a:solidFill>
                  <a:srgbClr val="00B050"/>
                </a:solidFill>
                <a:effectLst/>
                <a:uLnTx/>
                <a:uFillTx/>
                <a:latin typeface="Calibri"/>
                <a:ea typeface="Microsoft YaHei" panose="020B0503020204020204" pitchFamily="34" charset="-122"/>
                <a:cs typeface="Calibri" panose="020F0502020204030204" pitchFamily="34" charset="0"/>
              </a:rPr>
              <a:t>47.9% weighted avg </a:t>
            </a:r>
            <a:r>
              <a:rPr kumimoji="0" lang="en-US" sz="22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Calibri" panose="020F0502020204030204" pitchFamily="34" charset="0"/>
              </a:rPr>
              <a:t>(4 studies, N=275 pts)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Calibri" panose="020F050202020403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2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2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549667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AC7717-3034-B2DB-975C-6F614872FF92}"/>
              </a:ext>
            </a:extLst>
          </p:cNvPr>
          <p:cNvSpPr>
            <a:spLocks noGrp="1"/>
          </p:cNvSpPr>
          <p:nvPr>
            <p:ph type="body" sz="quarter" idx="16"/>
          </p:nvPr>
        </p:nvSpPr>
        <p:spPr/>
        <p:txBody>
          <a:bodyPr/>
          <a:lstStyle/>
          <a:p>
            <a:r>
              <a:rPr lang="en-US" dirty="0"/>
              <a:t>HER2 Expression in Primary Urothelial Bladder Cancer Resection Samples Using Standardized Laboratory Methods</a:t>
            </a:r>
          </a:p>
        </p:txBody>
      </p:sp>
      <p:sp>
        <p:nvSpPr>
          <p:cNvPr id="8" name="Text Placeholder 2">
            <a:extLst>
              <a:ext uri="{FF2B5EF4-FFF2-40B4-BE49-F238E27FC236}">
                <a16:creationId xmlns:a16="http://schemas.microsoft.com/office/drawing/2014/main" id="{426B44E2-1F24-E432-4C8F-035D245729C1}"/>
              </a:ext>
            </a:extLst>
          </p:cNvPr>
          <p:cNvSpPr txBox="1">
            <a:spLocks/>
          </p:cNvSpPr>
          <p:nvPr/>
        </p:nvSpPr>
        <p:spPr>
          <a:xfrm>
            <a:off x="643466" y="1097847"/>
            <a:ext cx="11209010" cy="4172412"/>
          </a:xfrm>
          <a:prstGeom prst="rect">
            <a:avLst/>
          </a:prstGeom>
          <a:solidFill>
            <a:schemeClr val="bg1"/>
          </a:solidFill>
        </p:spPr>
        <p:txBody>
          <a:bodyPr/>
          <a:lstStyle>
            <a:lvl1pPr marL="457200" indent="-457200" algn="l" defTabSz="914400" rtl="0" eaLnBrk="1" latinLnBrk="0" hangingPunct="1">
              <a:lnSpc>
                <a:spcPct val="100000"/>
              </a:lnSpc>
              <a:spcBef>
                <a:spcPts val="10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1pPr>
            <a:lvl2pPr marL="685800" indent="-914400" algn="l" defTabSz="914400" rtl="0" eaLnBrk="1" latinLnBrk="0" hangingPunct="1">
              <a:lnSpc>
                <a:spcPct val="100000"/>
              </a:lnSpc>
              <a:spcBef>
                <a:spcPts val="500"/>
              </a:spcBef>
              <a:buFont typeface="Wingdings" panose="05000000000000000000" pitchFamily="2" charset="2"/>
              <a:buChar char="q"/>
              <a:defRPr sz="2400" kern="1200" baseline="0">
                <a:solidFill>
                  <a:srgbClr val="6C6463"/>
                </a:solidFill>
                <a:latin typeface="Microsoft YaHei" panose="020B0503020204020204" pitchFamily="34" charset="-122"/>
                <a:ea typeface="Microsoft YaHei" panose="020B0503020204020204" pitchFamily="34" charset="-122"/>
                <a:cs typeface="Arial" panose="020B0604020202020204" pitchFamily="34" charset="0"/>
              </a:defRPr>
            </a:lvl2pPr>
            <a:lvl3pPr marL="914400" indent="-457200" algn="l" defTabSz="914400" rtl="0" eaLnBrk="1" latinLnBrk="0" hangingPunct="1">
              <a:lnSpc>
                <a:spcPct val="100000"/>
              </a:lnSpc>
              <a:spcBef>
                <a:spcPts val="5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3pPr>
            <a:lvl4pPr marL="13716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4pPr>
            <a:lvl5pPr marL="18288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5pPr>
            <a:lvl6pPr marL="2286000" indent="-4572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Calibri" panose="020F0502020204030204" pitchFamily="34" charset="0"/>
                <a:ea typeface="+mn-ea"/>
                <a:cs typeface="Calibri" panose="020F050202020403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HER2 expression in n=362 surgical UC samples using a standardized protocol</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Samples were commercially sourced, paraffin-embedded primary UC resections evaluated by trained readers for HER2 expression</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Methods:</a:t>
            </a:r>
          </a:p>
          <a:p>
            <a:pPr marL="914400" marR="0" lvl="2" indent="-457200" algn="l" defTabSz="914400" rtl="0" eaLnBrk="1" fontAlgn="auto" latinLnBrk="0" hangingPunct="1">
              <a:lnSpc>
                <a:spcPct val="100000"/>
              </a:lnSpc>
              <a:spcBef>
                <a:spcPts val="50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HER2/neu (4B5) Rabbit Monoclonal Primary Antibody IHC assay used</a:t>
            </a:r>
          </a:p>
          <a:p>
            <a:pPr marL="914400" marR="0" lvl="2" indent="-457200" algn="l" defTabSz="914400" rtl="0" eaLnBrk="1" fontAlgn="auto" latinLnBrk="0" hangingPunct="1">
              <a:lnSpc>
                <a:spcPct val="100000"/>
              </a:lnSpc>
              <a:spcBef>
                <a:spcPts val="50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 HER2 gene amplification, used HER2 Dual ISH DNA Probe Cocktail that detects both </a:t>
            </a: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ERBB2</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and its residing chromosome (17). HER2 gene amplification defined by HER2/Chr17 ratio ≥2.0</a:t>
            </a:r>
          </a:p>
          <a:p>
            <a:pPr marL="914400" marR="0" lvl="2" indent="-457200" algn="l" defTabSz="914400" rtl="0" eaLnBrk="1" fontAlgn="auto" latinLnBrk="0" hangingPunct="1">
              <a:lnSpc>
                <a:spcPct val="100000"/>
              </a:lnSpc>
              <a:spcBef>
                <a:spcPts val="50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HER2 IHC staining scored based on an established algorithm for gastric cancer </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9" name="TextBox 8">
            <a:extLst>
              <a:ext uri="{FF2B5EF4-FFF2-40B4-BE49-F238E27FC236}">
                <a16:creationId xmlns:a16="http://schemas.microsoft.com/office/drawing/2014/main" id="{BE4D5D4F-9605-1A2A-836A-127F0D849940}"/>
              </a:ext>
            </a:extLst>
          </p:cNvPr>
          <p:cNvSpPr txBox="1"/>
          <p:nvPr/>
        </p:nvSpPr>
        <p:spPr>
          <a:xfrm>
            <a:off x="4039565" y="6605780"/>
            <a:ext cx="450796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charset="0"/>
                <a:cs typeface="+mn-cs"/>
              </a:rPr>
              <a:t>Koshkin VS, et al.  J Clin Oncol 41, 2023 (suppl 6; </a:t>
            </a:r>
            <a:r>
              <a:rPr kumimoji="0" lang="en-US" sz="1400" b="0" i="0" u="none" strike="noStrike" kern="1200" cap="none" spc="0" normalizeH="0" baseline="0" noProof="0" dirty="0" err="1">
                <a:ln>
                  <a:noFill/>
                </a:ln>
                <a:solidFill>
                  <a:prstClr val="black"/>
                </a:solidFill>
                <a:effectLst/>
                <a:uLnTx/>
                <a:uFillTx/>
                <a:latin typeface="Calibri"/>
                <a:ea typeface="MS PGothic" charset="0"/>
                <a:cs typeface="+mn-cs"/>
              </a:rPr>
              <a:t>abstr</a:t>
            </a:r>
            <a:r>
              <a:rPr kumimoji="0" lang="en-US" sz="1400" b="0" i="0" u="none" strike="noStrike" kern="1200" cap="none" spc="0" normalizeH="0" baseline="0" noProof="0" dirty="0">
                <a:ln>
                  <a:noFill/>
                </a:ln>
                <a:solidFill>
                  <a:prstClr val="black"/>
                </a:solidFill>
                <a:effectLst/>
                <a:uLnTx/>
                <a:uFillTx/>
                <a:latin typeface="Calibri"/>
                <a:ea typeface="MS PGothic" charset="0"/>
                <a:cs typeface="+mn-cs"/>
              </a:rPr>
              <a:t> 556).</a:t>
            </a:r>
          </a:p>
        </p:txBody>
      </p:sp>
      <p:pic>
        <p:nvPicPr>
          <p:cNvPr id="2" name="Picture 1" descr="Table&#10;&#10;Description automatically generated">
            <a:extLst>
              <a:ext uri="{FF2B5EF4-FFF2-40B4-BE49-F238E27FC236}">
                <a16:creationId xmlns:a16="http://schemas.microsoft.com/office/drawing/2014/main" id="{372AE47F-5506-C5A3-F122-A03B6AF46A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524" y="4055911"/>
            <a:ext cx="5725854" cy="2483448"/>
          </a:xfrm>
          <a:prstGeom prst="rect">
            <a:avLst/>
          </a:prstGeom>
        </p:spPr>
      </p:pic>
      <p:pic>
        <p:nvPicPr>
          <p:cNvPr id="3" name="Content Placeholder 4" descr="Text&#10;&#10;Description automatically generated">
            <a:extLst>
              <a:ext uri="{FF2B5EF4-FFF2-40B4-BE49-F238E27FC236}">
                <a16:creationId xmlns:a16="http://schemas.microsoft.com/office/drawing/2014/main" id="{CA78517F-1E1D-3C35-FA2E-9967332531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89867" y="4077056"/>
            <a:ext cx="4294207" cy="2605708"/>
          </a:xfrm>
          <a:prstGeom prst="rect">
            <a:avLst/>
          </a:prstGeom>
        </p:spPr>
      </p:pic>
    </p:spTree>
    <p:extLst>
      <p:ext uri="{BB962C8B-B14F-4D97-AF65-F5344CB8AC3E}">
        <p14:creationId xmlns:p14="http://schemas.microsoft.com/office/powerpoint/2010/main" val="108472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60FC93-87F7-4E45-A31C-DE61C9A63183}"/>
              </a:ext>
            </a:extLst>
          </p:cNvPr>
          <p:cNvSpPr>
            <a:spLocks noGrp="1"/>
          </p:cNvSpPr>
          <p:nvPr>
            <p:ph type="body" sz="quarter" idx="16"/>
          </p:nvPr>
        </p:nvSpPr>
        <p:spPr/>
        <p:txBody>
          <a:bodyPr/>
          <a:lstStyle/>
          <a:p>
            <a:r>
              <a:rPr lang="en-US" dirty="0"/>
              <a:t>Disappointing Early Results with HER2 Targeted Therapy </a:t>
            </a:r>
            <a:br>
              <a:rPr lang="en-US" dirty="0"/>
            </a:br>
            <a:r>
              <a:rPr lang="en-US" dirty="0"/>
              <a:t>in Urothelial Bladder Cancer</a:t>
            </a:r>
          </a:p>
        </p:txBody>
      </p:sp>
      <p:pic>
        <p:nvPicPr>
          <p:cNvPr id="13" name="Picture 12">
            <a:extLst>
              <a:ext uri="{FF2B5EF4-FFF2-40B4-BE49-F238E27FC236}">
                <a16:creationId xmlns:a16="http://schemas.microsoft.com/office/drawing/2014/main" id="{F30F1785-AD3A-9347-A324-16A92E6D79BB}"/>
              </a:ext>
            </a:extLst>
          </p:cNvPr>
          <p:cNvPicPr>
            <a:picLocks noChangeAspect="1"/>
          </p:cNvPicPr>
          <p:nvPr/>
        </p:nvPicPr>
        <p:blipFill>
          <a:blip r:embed="rId3"/>
          <a:stretch>
            <a:fillRect/>
          </a:stretch>
        </p:blipFill>
        <p:spPr>
          <a:xfrm>
            <a:off x="97680" y="1342109"/>
            <a:ext cx="5867400" cy="1625600"/>
          </a:xfrm>
          <a:prstGeom prst="rect">
            <a:avLst/>
          </a:prstGeom>
        </p:spPr>
      </p:pic>
      <p:sp>
        <p:nvSpPr>
          <p:cNvPr id="14" name="Content Placeholder 5">
            <a:extLst>
              <a:ext uri="{FF2B5EF4-FFF2-40B4-BE49-F238E27FC236}">
                <a16:creationId xmlns:a16="http://schemas.microsoft.com/office/drawing/2014/main" id="{4F6586A9-F485-0345-A509-9427576B4A50}"/>
              </a:ext>
            </a:extLst>
          </p:cNvPr>
          <p:cNvSpPr txBox="1">
            <a:spLocks/>
          </p:cNvSpPr>
          <p:nvPr/>
        </p:nvSpPr>
        <p:spPr>
          <a:xfrm>
            <a:off x="228600" y="2962510"/>
            <a:ext cx="6227164" cy="37156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Her2/neu overexpression selected by IHC, gene amplification or elevated serum levels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31/44 (70%) ORR</a:t>
            </a:r>
            <a:r>
              <a:rPr kumimoji="0" lang="en-US" sz="2600" b="0" i="0" u="none" strike="noStrike" kern="1200" cap="none" spc="0" normalizeH="0" baseline="30000" noProof="0" dirty="0">
                <a:ln>
                  <a:noFill/>
                </a:ln>
                <a:solidFill>
                  <a:prstClr val="black"/>
                </a:solidFill>
                <a:effectLst/>
                <a:uLnTx/>
                <a:uFillTx/>
                <a:latin typeface="Calibri"/>
                <a:ea typeface="+mn-ea"/>
                <a:cs typeface="+mn-cs"/>
              </a:rPr>
              <a:t>1</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22.7% with grade 1-3 cardiotoxicity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3/9 (33%) ORR with HER2 amplified urothelial carcinoma in a trastuzumab/</a:t>
            </a:r>
            <a:r>
              <a:rPr kumimoji="0" lang="en-US" sz="2600" b="0" i="0" u="none" strike="noStrike" kern="1200" cap="none" spc="0" normalizeH="0" baseline="0" noProof="0" dirty="0" err="1">
                <a:ln>
                  <a:noFill/>
                </a:ln>
                <a:solidFill>
                  <a:prstClr val="black"/>
                </a:solidFill>
                <a:effectLst/>
                <a:uLnTx/>
                <a:uFillTx/>
                <a:latin typeface="Calibri"/>
                <a:ea typeface="+mn-ea"/>
                <a:cs typeface="+mn-cs"/>
              </a:rPr>
              <a:t>pertuzumab</a:t>
            </a:r>
            <a:r>
              <a:rPr kumimoji="0" lang="en-US" sz="2600" b="0" i="0" u="none" strike="noStrike" kern="1200" cap="none" spc="0" normalizeH="0" baseline="0" noProof="0" dirty="0">
                <a:ln>
                  <a:noFill/>
                </a:ln>
                <a:solidFill>
                  <a:prstClr val="black"/>
                </a:solidFill>
                <a:effectLst/>
                <a:uLnTx/>
                <a:uFillTx/>
                <a:latin typeface="Calibri"/>
                <a:ea typeface="+mn-ea"/>
                <a:cs typeface="+mn-cs"/>
              </a:rPr>
              <a:t> basket trial</a:t>
            </a:r>
            <a:r>
              <a:rPr kumimoji="0" lang="en-US" sz="2600" b="0" i="0" u="none" strike="noStrike" kern="1200" cap="none" spc="0" normalizeH="0" baseline="30000" noProof="0" dirty="0">
                <a:ln>
                  <a:noFill/>
                </a:ln>
                <a:solidFill>
                  <a:prstClr val="black"/>
                </a:solidFill>
                <a:effectLst/>
                <a:uLnTx/>
                <a:uFillTx/>
                <a:latin typeface="Calibri"/>
                <a:ea typeface="+mn-ea"/>
                <a:cs typeface="+mn-cs"/>
              </a:rPr>
              <a:t>2</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Content Placeholder 5">
            <a:extLst>
              <a:ext uri="{FF2B5EF4-FFF2-40B4-BE49-F238E27FC236}">
                <a16:creationId xmlns:a16="http://schemas.microsoft.com/office/drawing/2014/main" id="{2C3D0392-ED67-AD47-8B38-80534DBE183F}"/>
              </a:ext>
            </a:extLst>
          </p:cNvPr>
          <p:cNvSpPr txBox="1">
            <a:spLocks/>
          </p:cNvSpPr>
          <p:nvPr/>
        </p:nvSpPr>
        <p:spPr>
          <a:xfrm>
            <a:off x="6573790" y="1477019"/>
            <a:ext cx="5520530" cy="472378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Other HER2 targeted drugs tested in bladder cancer</a:t>
            </a:r>
            <a:r>
              <a:rPr kumimoji="0" lang="en-US" sz="2800" b="0" i="0" u="none" strike="noStrike" kern="1200" cap="none" spc="0" normalizeH="0" baseline="30000" noProof="0" dirty="0">
                <a:ln>
                  <a:noFill/>
                </a:ln>
                <a:solidFill>
                  <a:prstClr val="black"/>
                </a:solidFill>
                <a:effectLst/>
                <a:uLnTx/>
                <a:uFillTx/>
                <a:latin typeface="Calibri"/>
                <a:ea typeface="+mn-ea"/>
                <a:cs typeface="+mn-cs"/>
              </a:rPr>
              <a:t>3</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DN24-02</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Lapatinib</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Afatinib</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2 ADC basket trials with Ado-trastuzumab emtansine (T-DM1) and bladder cancer cohorts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KAMELEON (NCT02999672) – HER2 overexpression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MSKCCC (NCT02675829) – HER amplified or mutated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02AB81FF-C1AD-E24B-8748-C6E99FFC4031}"/>
              </a:ext>
            </a:extLst>
          </p:cNvPr>
          <p:cNvSpPr/>
          <p:nvPr/>
        </p:nvSpPr>
        <p:spPr>
          <a:xfrm>
            <a:off x="7064474" y="6045986"/>
            <a:ext cx="4727547" cy="677104"/>
          </a:xfrm>
          <a:prstGeom prst="rect">
            <a:avLst/>
          </a:prstGeom>
        </p:spPr>
        <p:txBody>
          <a:bodyPr wrap="square" lIns="121917" tIns="60958" rIns="121917" bIns="60958">
            <a:spAutoFit/>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Hussain</a:t>
            </a: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MH, et al.  </a:t>
            </a:r>
            <a:r>
              <a:rPr kumimoji="0" lang="en-US" sz="1200" b="0" i="1"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J </a:t>
            </a:r>
            <a:r>
              <a:rPr kumimoji="0" lang="en-US" sz="1200" b="0" i="1"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Clin</a:t>
            </a:r>
            <a:r>
              <a:rPr kumimoji="0" lang="en-US" sz="1200" b="0" i="1"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en-US" sz="1200" b="0" i="1"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Oncol</a:t>
            </a:r>
            <a:r>
              <a:rPr kumimoji="0" lang="en-US" sz="1200" b="0" i="1"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2007; 25:2218-24.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Bryce AH, et al.  </a:t>
            </a:r>
            <a:r>
              <a:rPr kumimoji="0" lang="en-US" sz="1200" b="0" i="1"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J </a:t>
            </a:r>
            <a:r>
              <a:rPr kumimoji="0" lang="en-US" sz="1200" b="0" i="1"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Clin</a:t>
            </a:r>
            <a:r>
              <a:rPr kumimoji="0" lang="en-US" sz="1200" b="0" i="1"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en-US" sz="1200" b="0" i="1"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Oncol</a:t>
            </a:r>
            <a:r>
              <a:rPr kumimoji="0" lang="en-US" sz="1200" b="0" i="1"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35, 2017 (</a:t>
            </a:r>
            <a:r>
              <a:rPr kumimoji="0" lang="en-US" sz="12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suppl</a:t>
            </a: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6S; </a:t>
            </a:r>
            <a:r>
              <a:rPr kumimoji="0" lang="en-US" sz="12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abstr</a:t>
            </a: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348) </a:t>
            </a:r>
          </a:p>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Koshkin V, et al.  </a:t>
            </a:r>
            <a:r>
              <a:rPr kumimoji="0" lang="en-US" sz="1200" b="0" i="1"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Bladder Cancer</a:t>
            </a:r>
            <a:r>
              <a:rPr kumimoji="0" 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2019; 5:1-12</a:t>
            </a:r>
          </a:p>
        </p:txBody>
      </p:sp>
    </p:spTree>
    <p:extLst>
      <p:ext uri="{BB962C8B-B14F-4D97-AF65-F5344CB8AC3E}">
        <p14:creationId xmlns:p14="http://schemas.microsoft.com/office/powerpoint/2010/main" val="3094909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28FEFB-061F-E04F-AE3E-640A7B7E9E80}"/>
              </a:ext>
            </a:extLst>
          </p:cNvPr>
          <p:cNvSpPr>
            <a:spLocks noGrp="1"/>
          </p:cNvSpPr>
          <p:nvPr>
            <p:ph type="body" sz="quarter" idx="16"/>
          </p:nvPr>
        </p:nvSpPr>
        <p:spPr/>
        <p:txBody>
          <a:bodyPr/>
          <a:lstStyle/>
          <a:p>
            <a:r>
              <a:rPr lang="en-US" dirty="0"/>
              <a:t>General Design Elements for an Antibody Drug Conjugate (ADC)</a:t>
            </a:r>
          </a:p>
        </p:txBody>
      </p:sp>
      <p:pic>
        <p:nvPicPr>
          <p:cNvPr id="7" name="Picture 6">
            <a:extLst>
              <a:ext uri="{FF2B5EF4-FFF2-40B4-BE49-F238E27FC236}">
                <a16:creationId xmlns:a16="http://schemas.microsoft.com/office/drawing/2014/main" id="{C5090D8C-E3C8-B141-AC5E-D9A68848AA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9144" y="1175528"/>
            <a:ext cx="5798426" cy="5437528"/>
          </a:xfrm>
          <a:prstGeom prst="rect">
            <a:avLst/>
          </a:prstGeom>
        </p:spPr>
      </p:pic>
      <p:sp>
        <p:nvSpPr>
          <p:cNvPr id="8" name="TextBox 7">
            <a:extLst>
              <a:ext uri="{FF2B5EF4-FFF2-40B4-BE49-F238E27FC236}">
                <a16:creationId xmlns:a16="http://schemas.microsoft.com/office/drawing/2014/main" id="{D30F6FAF-ABA6-5D47-BE5B-0392D266371F}"/>
              </a:ext>
            </a:extLst>
          </p:cNvPr>
          <p:cNvSpPr txBox="1"/>
          <p:nvPr/>
        </p:nvSpPr>
        <p:spPr>
          <a:xfrm>
            <a:off x="222420" y="6512012"/>
            <a:ext cx="28007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S PGothic" charset="0"/>
                <a:cs typeface="+mn-cs"/>
              </a:rPr>
              <a:t>Chau CH, et al.  Lancet 2019; 394:793-804</a:t>
            </a:r>
          </a:p>
        </p:txBody>
      </p:sp>
      <p:sp>
        <p:nvSpPr>
          <p:cNvPr id="9" name="Oval 8">
            <a:extLst>
              <a:ext uri="{FF2B5EF4-FFF2-40B4-BE49-F238E27FC236}">
                <a16:creationId xmlns:a16="http://schemas.microsoft.com/office/drawing/2014/main" id="{10B86DAE-2675-1D46-9798-1F9FB9CF8A73}"/>
              </a:ext>
            </a:extLst>
          </p:cNvPr>
          <p:cNvSpPr/>
          <p:nvPr/>
        </p:nvSpPr>
        <p:spPr>
          <a:xfrm>
            <a:off x="4559644" y="2261287"/>
            <a:ext cx="2928552" cy="135924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8574358D-DE47-2A43-A3BC-FDACCE95DF23}"/>
              </a:ext>
            </a:extLst>
          </p:cNvPr>
          <p:cNvSpPr/>
          <p:nvPr/>
        </p:nvSpPr>
        <p:spPr>
          <a:xfrm>
            <a:off x="6502744" y="3898901"/>
            <a:ext cx="507656" cy="5334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612FC41A-8C93-5C4D-9D19-B98D98C57DBF}"/>
              </a:ext>
            </a:extLst>
          </p:cNvPr>
          <p:cNvSpPr/>
          <p:nvPr/>
        </p:nvSpPr>
        <p:spPr>
          <a:xfrm>
            <a:off x="6248400" y="3957220"/>
            <a:ext cx="415162" cy="3988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52230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2"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A14F06-AD37-9A4E-AA56-35D082BDC22C}"/>
              </a:ext>
            </a:extLst>
          </p:cNvPr>
          <p:cNvSpPr>
            <a:spLocks noGrp="1"/>
          </p:cNvSpPr>
          <p:nvPr>
            <p:ph type="body" sz="quarter" idx="16"/>
          </p:nvPr>
        </p:nvSpPr>
        <p:spPr/>
        <p:txBody>
          <a:bodyPr/>
          <a:lstStyle/>
          <a:p>
            <a:r>
              <a:rPr lang="en-US" dirty="0"/>
              <a:t>ADC Mechanism of Action</a:t>
            </a:r>
          </a:p>
        </p:txBody>
      </p:sp>
      <p:pic>
        <p:nvPicPr>
          <p:cNvPr id="8" name="Picture 7">
            <a:extLst>
              <a:ext uri="{FF2B5EF4-FFF2-40B4-BE49-F238E27FC236}">
                <a16:creationId xmlns:a16="http://schemas.microsoft.com/office/drawing/2014/main" id="{7275CDD8-A176-DC49-893A-59607813C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6733" y="1183288"/>
            <a:ext cx="7852768" cy="5284451"/>
          </a:xfrm>
          <a:prstGeom prst="rect">
            <a:avLst/>
          </a:prstGeom>
        </p:spPr>
      </p:pic>
      <p:sp>
        <p:nvSpPr>
          <p:cNvPr id="9" name="TextBox 8">
            <a:extLst>
              <a:ext uri="{FF2B5EF4-FFF2-40B4-BE49-F238E27FC236}">
                <a16:creationId xmlns:a16="http://schemas.microsoft.com/office/drawing/2014/main" id="{5A7DE113-CC14-7E46-982B-4AA0792A0CFD}"/>
              </a:ext>
            </a:extLst>
          </p:cNvPr>
          <p:cNvSpPr txBox="1"/>
          <p:nvPr/>
        </p:nvSpPr>
        <p:spPr>
          <a:xfrm>
            <a:off x="222420" y="6512012"/>
            <a:ext cx="28007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S PGothic" charset="0"/>
                <a:cs typeface="+mn-cs"/>
              </a:rPr>
              <a:t>Chau CH, et al.  Lancet 2019; 394:793-804</a:t>
            </a:r>
          </a:p>
        </p:txBody>
      </p:sp>
    </p:spTree>
    <p:extLst>
      <p:ext uri="{BB962C8B-B14F-4D97-AF65-F5344CB8AC3E}">
        <p14:creationId xmlns:p14="http://schemas.microsoft.com/office/powerpoint/2010/main" val="1465281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60FC93-87F7-4E45-A31C-DE61C9A63183}"/>
              </a:ext>
            </a:extLst>
          </p:cNvPr>
          <p:cNvSpPr>
            <a:spLocks noGrp="1"/>
          </p:cNvSpPr>
          <p:nvPr>
            <p:ph type="body" sz="quarter" idx="16"/>
          </p:nvPr>
        </p:nvSpPr>
        <p:spPr/>
        <p:txBody>
          <a:bodyPr/>
          <a:lstStyle/>
          <a:p>
            <a:r>
              <a:rPr lang="en-US" dirty="0"/>
              <a:t>Trastuzumab </a:t>
            </a:r>
            <a:r>
              <a:rPr lang="en-US" dirty="0" err="1"/>
              <a:t>Deruxtecan</a:t>
            </a:r>
            <a:r>
              <a:rPr lang="en-US" dirty="0"/>
              <a:t> and </a:t>
            </a:r>
            <a:r>
              <a:rPr lang="en-US" dirty="0" err="1"/>
              <a:t>Disitamab</a:t>
            </a:r>
            <a:r>
              <a:rPr lang="en-US" dirty="0"/>
              <a:t> </a:t>
            </a:r>
            <a:r>
              <a:rPr lang="en-US" dirty="0" err="1"/>
              <a:t>Vedotin</a:t>
            </a:r>
            <a:endParaRPr lang="en-US" dirty="0"/>
          </a:p>
        </p:txBody>
      </p:sp>
      <p:pic>
        <p:nvPicPr>
          <p:cNvPr id="4" name="Picture 3">
            <a:extLst>
              <a:ext uri="{FF2B5EF4-FFF2-40B4-BE49-F238E27FC236}">
                <a16:creationId xmlns:a16="http://schemas.microsoft.com/office/drawing/2014/main" id="{1F600027-2FD4-DE4B-88BA-0A8F48BA0E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824" y="1268279"/>
            <a:ext cx="7023847" cy="2476083"/>
          </a:xfrm>
          <a:prstGeom prst="rect">
            <a:avLst/>
          </a:prstGeom>
        </p:spPr>
      </p:pic>
      <p:sp>
        <p:nvSpPr>
          <p:cNvPr id="2" name="TextBox 1">
            <a:extLst>
              <a:ext uri="{FF2B5EF4-FFF2-40B4-BE49-F238E27FC236}">
                <a16:creationId xmlns:a16="http://schemas.microsoft.com/office/drawing/2014/main" id="{F7591295-FA35-2095-C41D-06EE87532DAE}"/>
              </a:ext>
            </a:extLst>
          </p:cNvPr>
          <p:cNvSpPr txBox="1"/>
          <p:nvPr/>
        </p:nvSpPr>
        <p:spPr>
          <a:xfrm>
            <a:off x="7840296" y="6429412"/>
            <a:ext cx="288497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Disitamab</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vedotin</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3" name="TextBox 2">
            <a:extLst>
              <a:ext uri="{FF2B5EF4-FFF2-40B4-BE49-F238E27FC236}">
                <a16:creationId xmlns:a16="http://schemas.microsoft.com/office/drawing/2014/main" id="{651B122F-FDD6-129D-6ED9-B3BA29FBAA9C}"/>
              </a:ext>
            </a:extLst>
          </p:cNvPr>
          <p:cNvSpPr txBox="1"/>
          <p:nvPr/>
        </p:nvSpPr>
        <p:spPr>
          <a:xfrm>
            <a:off x="5177671" y="6193089"/>
            <a:ext cx="18359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S PGothic" charset="0"/>
                <a:cs typeface="+mn-cs"/>
              </a:rPr>
              <a:t>Disitamab</a:t>
            </a:r>
            <a:endParaRPr kumimoji="0" lang="en-US" sz="1800" b="0" i="0" u="none" strike="noStrike" kern="1200" cap="none" spc="0" normalizeH="0" baseline="0" noProof="0" dirty="0">
              <a:ln>
                <a:noFill/>
              </a:ln>
              <a:solidFill>
                <a:prstClr val="black"/>
              </a:solidFill>
              <a:effectLst/>
              <a:uLnTx/>
              <a:uFillTx/>
              <a:latin typeface="Calibri"/>
              <a:ea typeface="MS PGothic" charset="0"/>
              <a:cs typeface="+mn-cs"/>
            </a:endParaRPr>
          </a:p>
        </p:txBody>
      </p:sp>
      <p:pic>
        <p:nvPicPr>
          <p:cNvPr id="6" name="Picture 3">
            <a:extLst>
              <a:ext uri="{FF2B5EF4-FFF2-40B4-BE49-F238E27FC236}">
                <a16:creationId xmlns:a16="http://schemas.microsoft.com/office/drawing/2014/main" id="{8D3990F7-DAA5-08C5-6928-8DD25520A00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58303" y="4654219"/>
            <a:ext cx="6686549" cy="163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id="{D2D961BF-235D-37C5-34AE-50A62EEE64B0}"/>
              </a:ext>
            </a:extLst>
          </p:cNvPr>
          <p:cNvSpPr txBox="1">
            <a:spLocks noChangeArrowheads="1"/>
          </p:cNvSpPr>
          <p:nvPr/>
        </p:nvSpPr>
        <p:spPr bwMode="auto">
          <a:xfrm>
            <a:off x="4980395" y="4008635"/>
            <a:ext cx="1856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mn-cs"/>
              </a:rPr>
              <a:t>Humanized anti-HER2 IgG1 </a:t>
            </a:r>
            <a:r>
              <a:rPr kumimoji="0" lang="en-US" altLang="en-US" sz="1200" b="0" i="0" u="none" strike="noStrike" kern="1200" cap="none" spc="0" normalizeH="0" baseline="0" noProof="0" err="1">
                <a:ln>
                  <a:noFill/>
                </a:ln>
                <a:solidFill>
                  <a:srgbClr val="000000"/>
                </a:solidFill>
                <a:effectLst/>
                <a:uLnTx/>
                <a:uFillTx/>
                <a:latin typeface="Arial" panose="020B0604020202020204" pitchFamily="34" charset="0"/>
                <a:ea typeface="MS PGothic" charset="0"/>
                <a:cs typeface="+mn-cs"/>
              </a:rPr>
              <a:t>mAb</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mn-cs"/>
            </a:endParaRPr>
          </a:p>
        </p:txBody>
      </p:sp>
      <p:sp>
        <p:nvSpPr>
          <p:cNvPr id="8" name="TextBox 10">
            <a:extLst>
              <a:ext uri="{FF2B5EF4-FFF2-40B4-BE49-F238E27FC236}">
                <a16:creationId xmlns:a16="http://schemas.microsoft.com/office/drawing/2014/main" id="{245C61C8-C95B-1CC2-9253-073EE2D3820A}"/>
              </a:ext>
            </a:extLst>
          </p:cNvPr>
          <p:cNvSpPr txBox="1">
            <a:spLocks noChangeArrowheads="1"/>
          </p:cNvSpPr>
          <p:nvPr/>
        </p:nvSpPr>
        <p:spPr bwMode="auto">
          <a:xfrm>
            <a:off x="7383649" y="4008636"/>
            <a:ext cx="1765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Protease-cleavable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mn-cs"/>
              </a:rPr>
              <a:t>vc</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S PGothic" charset="0"/>
                <a:cs typeface="+mn-cs"/>
              </a:rPr>
              <a:t>maleimidocaproyl</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linker</a:t>
            </a:r>
          </a:p>
        </p:txBody>
      </p:sp>
      <p:sp>
        <p:nvSpPr>
          <p:cNvPr id="9" name="TextBox 11">
            <a:extLst>
              <a:ext uri="{FF2B5EF4-FFF2-40B4-BE49-F238E27FC236}">
                <a16:creationId xmlns:a16="http://schemas.microsoft.com/office/drawing/2014/main" id="{198E439F-C3F9-0B8D-D64C-2C940CE78D0B}"/>
              </a:ext>
            </a:extLst>
          </p:cNvPr>
          <p:cNvSpPr txBox="1">
            <a:spLocks noChangeArrowheads="1"/>
          </p:cNvSpPr>
          <p:nvPr/>
        </p:nvSpPr>
        <p:spPr bwMode="auto">
          <a:xfrm>
            <a:off x="9904032" y="4008635"/>
            <a:ext cx="2036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mn-cs"/>
              </a:rPr>
              <a:t>Microtubule-disrupting agent, (MMAE/</a:t>
            </a:r>
            <a:r>
              <a:rPr kumimoji="0" lang="en-US" altLang="en-US" sz="1200" b="0" i="0" u="none" strike="noStrike" kern="1200" cap="none" spc="0" normalizeH="0" baseline="0" noProof="0" err="1">
                <a:ln>
                  <a:noFill/>
                </a:ln>
                <a:solidFill>
                  <a:srgbClr val="000000"/>
                </a:solidFill>
                <a:effectLst/>
                <a:uLnTx/>
                <a:uFillTx/>
                <a:latin typeface="Arial" panose="020B0604020202020204" pitchFamily="34" charset="0"/>
                <a:ea typeface="MS PGothic" charset="0"/>
                <a:cs typeface="+mn-cs"/>
              </a:rPr>
              <a:t>vedotin</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mn-cs"/>
              </a:rPr>
              <a:t>)</a:t>
            </a:r>
          </a:p>
        </p:txBody>
      </p:sp>
      <p:cxnSp>
        <p:nvCxnSpPr>
          <p:cNvPr id="10" name="Straight Arrow Connector 9">
            <a:extLst>
              <a:ext uri="{FF2B5EF4-FFF2-40B4-BE49-F238E27FC236}">
                <a16:creationId xmlns:a16="http://schemas.microsoft.com/office/drawing/2014/main" id="{D3F91ADF-C264-B02D-9528-A38F2ADC91A7}"/>
              </a:ext>
            </a:extLst>
          </p:cNvPr>
          <p:cNvCxnSpPr>
            <a:cxnSpLocks/>
          </p:cNvCxnSpPr>
          <p:nvPr/>
        </p:nvCxnSpPr>
        <p:spPr>
          <a:xfrm>
            <a:off x="5907603" y="4440436"/>
            <a:ext cx="0" cy="2836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34E22EB-477F-B78F-A845-5A45D5CF43C5}"/>
              </a:ext>
            </a:extLst>
          </p:cNvPr>
          <p:cNvCxnSpPr>
            <a:cxnSpLocks/>
          </p:cNvCxnSpPr>
          <p:nvPr/>
        </p:nvCxnSpPr>
        <p:spPr>
          <a:xfrm>
            <a:off x="8266297" y="4440436"/>
            <a:ext cx="0" cy="2836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19BBB61-955E-8131-5D5F-C8A1F3C43671}"/>
              </a:ext>
            </a:extLst>
          </p:cNvPr>
          <p:cNvCxnSpPr>
            <a:cxnSpLocks/>
          </p:cNvCxnSpPr>
          <p:nvPr/>
        </p:nvCxnSpPr>
        <p:spPr>
          <a:xfrm>
            <a:off x="10932569" y="4440436"/>
            <a:ext cx="0" cy="2836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72F99C8-A2E8-E223-867A-7FA22157218C}"/>
              </a:ext>
            </a:extLst>
          </p:cNvPr>
          <p:cNvSpPr txBox="1"/>
          <p:nvPr/>
        </p:nvSpPr>
        <p:spPr>
          <a:xfrm>
            <a:off x="2511261" y="3776889"/>
            <a:ext cx="288497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Trastuzumab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Deruxtecan</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695747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3DD023-0FEA-1F82-1D9E-B1C46617F796}"/>
              </a:ext>
            </a:extLst>
          </p:cNvPr>
          <p:cNvSpPr>
            <a:spLocks noGrp="1"/>
          </p:cNvSpPr>
          <p:nvPr>
            <p:ph type="body" sz="quarter" idx="16"/>
          </p:nvPr>
        </p:nvSpPr>
        <p:spPr/>
        <p:txBody>
          <a:bodyPr/>
          <a:lstStyle/>
          <a:p>
            <a:r>
              <a:rPr lang="en-US" dirty="0"/>
              <a:t>Trastuzumab </a:t>
            </a:r>
            <a:r>
              <a:rPr lang="en-US" dirty="0" err="1"/>
              <a:t>Deruxtecan</a:t>
            </a:r>
            <a:r>
              <a:rPr lang="en-US" dirty="0"/>
              <a:t> Monotherapy from </a:t>
            </a:r>
            <a:br>
              <a:rPr lang="en-US" dirty="0"/>
            </a:br>
            <a:r>
              <a:rPr lang="en-US" dirty="0"/>
              <a:t>DESTINY-PanTumor02 Phase 2 trial</a:t>
            </a:r>
          </a:p>
        </p:txBody>
      </p:sp>
      <p:pic>
        <p:nvPicPr>
          <p:cNvPr id="7" name="Picture 6">
            <a:extLst>
              <a:ext uri="{FF2B5EF4-FFF2-40B4-BE49-F238E27FC236}">
                <a16:creationId xmlns:a16="http://schemas.microsoft.com/office/drawing/2014/main" id="{629282C9-06CC-DFAB-C86E-200C022231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3099" y="3261400"/>
            <a:ext cx="54926" cy="68658"/>
          </a:xfrm>
          <a:prstGeom prst="rect">
            <a:avLst/>
          </a:prstGeom>
        </p:spPr>
      </p:pic>
      <p:pic>
        <p:nvPicPr>
          <p:cNvPr id="8" name="Picture 7">
            <a:extLst>
              <a:ext uri="{FF2B5EF4-FFF2-40B4-BE49-F238E27FC236}">
                <a16:creationId xmlns:a16="http://schemas.microsoft.com/office/drawing/2014/main" id="{5B06BC26-DD04-5EE3-81B9-E7121121B0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5499" y="3413800"/>
            <a:ext cx="54926" cy="68658"/>
          </a:xfrm>
          <a:prstGeom prst="rect">
            <a:avLst/>
          </a:prstGeom>
        </p:spPr>
      </p:pic>
      <p:pic>
        <p:nvPicPr>
          <p:cNvPr id="9" name="Picture 8">
            <a:extLst>
              <a:ext uri="{FF2B5EF4-FFF2-40B4-BE49-F238E27FC236}">
                <a16:creationId xmlns:a16="http://schemas.microsoft.com/office/drawing/2014/main" id="{38CD48F1-C8FA-FBBC-6042-6CD7BD6A9EBF}"/>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208685" y="1172249"/>
            <a:ext cx="6008645" cy="5424685"/>
          </a:xfrm>
          <a:prstGeom prst="rect">
            <a:avLst/>
          </a:prstGeom>
        </p:spPr>
      </p:pic>
      <p:pic>
        <p:nvPicPr>
          <p:cNvPr id="10" name="Picture 9">
            <a:extLst>
              <a:ext uri="{FF2B5EF4-FFF2-40B4-BE49-F238E27FC236}">
                <a16:creationId xmlns:a16="http://schemas.microsoft.com/office/drawing/2014/main" id="{E382F37C-24C7-91CA-9036-612C7C88940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507" b="3111"/>
          <a:stretch/>
        </p:blipFill>
        <p:spPr>
          <a:xfrm>
            <a:off x="6683405" y="1230643"/>
            <a:ext cx="4677341" cy="2843784"/>
          </a:xfrm>
          <a:prstGeom prst="rect">
            <a:avLst/>
          </a:prstGeom>
        </p:spPr>
      </p:pic>
      <p:pic>
        <p:nvPicPr>
          <p:cNvPr id="11" name="Picture 10">
            <a:extLst>
              <a:ext uri="{FF2B5EF4-FFF2-40B4-BE49-F238E27FC236}">
                <a16:creationId xmlns:a16="http://schemas.microsoft.com/office/drawing/2014/main" id="{A0633E94-71DE-7B3F-4F68-1EB2210C939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t="1436" b="4693"/>
          <a:stretch/>
        </p:blipFill>
        <p:spPr>
          <a:xfrm>
            <a:off x="6819923" y="4103302"/>
            <a:ext cx="4540823" cy="2770632"/>
          </a:xfrm>
          <a:prstGeom prst="rect">
            <a:avLst/>
          </a:prstGeom>
        </p:spPr>
      </p:pic>
      <p:sp>
        <p:nvSpPr>
          <p:cNvPr id="12" name="TextBox 11">
            <a:extLst>
              <a:ext uri="{FF2B5EF4-FFF2-40B4-BE49-F238E27FC236}">
                <a16:creationId xmlns:a16="http://schemas.microsoft.com/office/drawing/2014/main" id="{4000C17C-25D3-479B-42EF-449B0FCD0996}"/>
              </a:ext>
            </a:extLst>
          </p:cNvPr>
          <p:cNvSpPr txBox="1"/>
          <p:nvPr/>
        </p:nvSpPr>
        <p:spPr>
          <a:xfrm>
            <a:off x="0" y="6596935"/>
            <a:ext cx="347864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S PGothic" charset="0"/>
                <a:cs typeface="+mn-cs"/>
              </a:rPr>
              <a:t>Meric</a:t>
            </a:r>
            <a:r>
              <a:rPr kumimoji="0" lang="en-US" sz="1200" b="0" i="0" u="none" strike="noStrike" kern="1200" cap="none" spc="0" normalizeH="0" baseline="0" noProof="0" dirty="0">
                <a:ln>
                  <a:noFill/>
                </a:ln>
                <a:solidFill>
                  <a:prstClr val="black"/>
                </a:solidFill>
                <a:effectLst/>
                <a:uLnTx/>
                <a:uFillTx/>
                <a:latin typeface="Calibri"/>
                <a:ea typeface="MS PGothic" charset="0"/>
                <a:cs typeface="+mn-cs"/>
              </a:rPr>
              <a:t>-Bernstam F, et al.  J Clin Oncol 2024; 42:47-58.</a:t>
            </a:r>
          </a:p>
        </p:txBody>
      </p:sp>
      <p:sp>
        <p:nvSpPr>
          <p:cNvPr id="13" name="TextBox 12">
            <a:extLst>
              <a:ext uri="{FF2B5EF4-FFF2-40B4-BE49-F238E27FC236}">
                <a16:creationId xmlns:a16="http://schemas.microsoft.com/office/drawing/2014/main" id="{FFBDC917-79E7-432D-DFD5-3F3045C1AA33}"/>
              </a:ext>
            </a:extLst>
          </p:cNvPr>
          <p:cNvSpPr txBox="1"/>
          <p:nvPr/>
        </p:nvSpPr>
        <p:spPr>
          <a:xfrm>
            <a:off x="11488467" y="2277317"/>
            <a:ext cx="5198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S PGothic" charset="0"/>
                <a:cs typeface="+mn-cs"/>
              </a:rPr>
              <a:t>PFS</a:t>
            </a:r>
          </a:p>
        </p:txBody>
      </p:sp>
      <p:sp>
        <p:nvSpPr>
          <p:cNvPr id="14" name="TextBox 13">
            <a:extLst>
              <a:ext uri="{FF2B5EF4-FFF2-40B4-BE49-F238E27FC236}">
                <a16:creationId xmlns:a16="http://schemas.microsoft.com/office/drawing/2014/main" id="{069EDF5B-51D1-109E-0F93-6DB081DAF7F2}"/>
              </a:ext>
            </a:extLst>
          </p:cNvPr>
          <p:cNvSpPr txBox="1"/>
          <p:nvPr/>
        </p:nvSpPr>
        <p:spPr>
          <a:xfrm>
            <a:off x="11228524" y="4981634"/>
            <a:ext cx="5198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S PGothic" charset="0"/>
                <a:cs typeface="+mn-cs"/>
              </a:rPr>
              <a:t>OS</a:t>
            </a:r>
          </a:p>
        </p:txBody>
      </p:sp>
      <p:sp>
        <p:nvSpPr>
          <p:cNvPr id="15" name="Oval 14">
            <a:extLst>
              <a:ext uri="{FF2B5EF4-FFF2-40B4-BE49-F238E27FC236}">
                <a16:creationId xmlns:a16="http://schemas.microsoft.com/office/drawing/2014/main" id="{3A18C64F-4810-408B-C69E-BCD7AE724F33}"/>
              </a:ext>
            </a:extLst>
          </p:cNvPr>
          <p:cNvSpPr/>
          <p:nvPr/>
        </p:nvSpPr>
        <p:spPr>
          <a:xfrm>
            <a:off x="2889188" y="1944965"/>
            <a:ext cx="808754" cy="183386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1EC2BD45-5CB1-1F17-AFD9-39D6472A4ACA}"/>
              </a:ext>
            </a:extLst>
          </p:cNvPr>
          <p:cNvSpPr/>
          <p:nvPr/>
        </p:nvSpPr>
        <p:spPr>
          <a:xfrm>
            <a:off x="1822839" y="4563442"/>
            <a:ext cx="463161" cy="181782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5EA84DBD-18D6-8516-2F9B-F5E0B5864356}"/>
              </a:ext>
            </a:extLst>
          </p:cNvPr>
          <p:cNvSpPr/>
          <p:nvPr/>
        </p:nvSpPr>
        <p:spPr>
          <a:xfrm>
            <a:off x="3478645" y="5150226"/>
            <a:ext cx="1735906" cy="6574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0158D2E-E7E9-33C8-E40F-BD155CEBACE8}"/>
              </a:ext>
            </a:extLst>
          </p:cNvPr>
          <p:cNvSpPr txBox="1"/>
          <p:nvPr/>
        </p:nvSpPr>
        <p:spPr>
          <a:xfrm>
            <a:off x="9674395" y="1428204"/>
            <a:ext cx="2454859" cy="60016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S PGothic" charset="0"/>
                <a:cs typeface="+mn-cs"/>
              </a:rPr>
              <a:t>Bladder cancer: IHC3+ 7.4 (3.0–11.9)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S PGothic" charset="0"/>
                <a:cs typeface="+mn-cs"/>
              </a:rPr>
              <a:t>Bladder cancer: IHC 2+ 7.8 (2.6–11.6)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S PGothic" charset="0"/>
                <a:cs typeface="+mn-cs"/>
              </a:rPr>
              <a:t>Bladder cancer: Total 7.9 (4.2–9.7)</a:t>
            </a:r>
          </a:p>
        </p:txBody>
      </p:sp>
      <p:sp>
        <p:nvSpPr>
          <p:cNvPr id="4" name="TextBox 3">
            <a:extLst>
              <a:ext uri="{FF2B5EF4-FFF2-40B4-BE49-F238E27FC236}">
                <a16:creationId xmlns:a16="http://schemas.microsoft.com/office/drawing/2014/main" id="{004F2E9D-8D18-FA1F-8259-5AA16B95D0D6}"/>
              </a:ext>
            </a:extLst>
          </p:cNvPr>
          <p:cNvSpPr txBox="1"/>
          <p:nvPr/>
        </p:nvSpPr>
        <p:spPr>
          <a:xfrm>
            <a:off x="9674395" y="1251512"/>
            <a:ext cx="1914928" cy="24622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S PGothic" charset="0"/>
                <a:cs typeface="+mn-cs"/>
              </a:rPr>
              <a:t>Median PFS in months (95% CI)</a:t>
            </a:r>
          </a:p>
        </p:txBody>
      </p:sp>
      <p:sp>
        <p:nvSpPr>
          <p:cNvPr id="6" name="TextBox 5">
            <a:extLst>
              <a:ext uri="{FF2B5EF4-FFF2-40B4-BE49-F238E27FC236}">
                <a16:creationId xmlns:a16="http://schemas.microsoft.com/office/drawing/2014/main" id="{CF1EA194-8F86-E8AD-7EF7-F36625E2C7FB}"/>
              </a:ext>
            </a:extLst>
          </p:cNvPr>
          <p:cNvSpPr txBox="1"/>
          <p:nvPr/>
        </p:nvSpPr>
        <p:spPr>
          <a:xfrm>
            <a:off x="9737141" y="4323376"/>
            <a:ext cx="2454859" cy="60016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S PGothic" charset="0"/>
                <a:cs typeface="+mn-cs"/>
              </a:rPr>
              <a:t>Bladder cancer: IHC3+ 13.4 (6.7–19.8)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S PGothic" charset="0"/>
                <a:cs typeface="+mn-cs"/>
              </a:rPr>
              <a:t>Bladder cancer: IHC 2+ 13.1 (11.0–19.9)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S PGothic" charset="0"/>
                <a:cs typeface="+mn-cs"/>
              </a:rPr>
              <a:t>Bladder cancer: Total 12.8 (11.2–15.1)</a:t>
            </a:r>
          </a:p>
        </p:txBody>
      </p:sp>
      <p:sp>
        <p:nvSpPr>
          <p:cNvPr id="18" name="TextBox 17">
            <a:extLst>
              <a:ext uri="{FF2B5EF4-FFF2-40B4-BE49-F238E27FC236}">
                <a16:creationId xmlns:a16="http://schemas.microsoft.com/office/drawing/2014/main" id="{64A006CB-729E-5765-616C-58244858EA34}"/>
              </a:ext>
            </a:extLst>
          </p:cNvPr>
          <p:cNvSpPr txBox="1"/>
          <p:nvPr/>
        </p:nvSpPr>
        <p:spPr>
          <a:xfrm>
            <a:off x="9808864" y="4145558"/>
            <a:ext cx="2036848" cy="24622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S PGothic" charset="0"/>
                <a:cs typeface="+mn-cs"/>
              </a:rPr>
              <a:t>Median OS in months (95% CI)</a:t>
            </a:r>
          </a:p>
        </p:txBody>
      </p:sp>
      <p:sp>
        <p:nvSpPr>
          <p:cNvPr id="20" name="Rectangle 19">
            <a:extLst>
              <a:ext uri="{FF2B5EF4-FFF2-40B4-BE49-F238E27FC236}">
                <a16:creationId xmlns:a16="http://schemas.microsoft.com/office/drawing/2014/main" id="{CD4C98BD-7F1E-BBAC-B7F6-FF2B13054262}"/>
              </a:ext>
            </a:extLst>
          </p:cNvPr>
          <p:cNvSpPr/>
          <p:nvPr/>
        </p:nvSpPr>
        <p:spPr>
          <a:xfrm>
            <a:off x="3007148" y="2461983"/>
            <a:ext cx="205859" cy="123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DDA5A04E-AD37-C17C-8AA1-693086B753AA}"/>
              </a:ext>
            </a:extLst>
          </p:cNvPr>
          <p:cNvSpPr txBox="1"/>
          <p:nvPr/>
        </p:nvSpPr>
        <p:spPr>
          <a:xfrm>
            <a:off x="2889188" y="2407797"/>
            <a:ext cx="64835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S PGothic" charset="0"/>
                <a:cs typeface="+mn-cs"/>
              </a:rPr>
              <a:t>39.0</a:t>
            </a:r>
          </a:p>
        </p:txBody>
      </p:sp>
      <p:sp>
        <p:nvSpPr>
          <p:cNvPr id="23" name="Rectangle 22">
            <a:extLst>
              <a:ext uri="{FF2B5EF4-FFF2-40B4-BE49-F238E27FC236}">
                <a16:creationId xmlns:a16="http://schemas.microsoft.com/office/drawing/2014/main" id="{DBF3E8BD-0813-43C7-1E34-C5A285973F07}"/>
              </a:ext>
            </a:extLst>
          </p:cNvPr>
          <p:cNvSpPr/>
          <p:nvPr/>
        </p:nvSpPr>
        <p:spPr>
          <a:xfrm>
            <a:off x="3213007" y="2158109"/>
            <a:ext cx="227164" cy="1034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CE385287-4BA3-4872-4CD2-66268E34E5DB}"/>
              </a:ext>
            </a:extLst>
          </p:cNvPr>
          <p:cNvSpPr txBox="1"/>
          <p:nvPr/>
        </p:nvSpPr>
        <p:spPr>
          <a:xfrm>
            <a:off x="3110077" y="2080452"/>
            <a:ext cx="64835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S PGothic" charset="0"/>
                <a:cs typeface="+mn-cs"/>
              </a:rPr>
              <a:t>56.3</a:t>
            </a:r>
          </a:p>
        </p:txBody>
      </p:sp>
      <p:sp>
        <p:nvSpPr>
          <p:cNvPr id="24" name="Rectangle 23">
            <a:extLst>
              <a:ext uri="{FF2B5EF4-FFF2-40B4-BE49-F238E27FC236}">
                <a16:creationId xmlns:a16="http://schemas.microsoft.com/office/drawing/2014/main" id="{803DDA52-6F7B-7DBB-B1DC-37054DDB057B}"/>
              </a:ext>
            </a:extLst>
          </p:cNvPr>
          <p:cNvSpPr/>
          <p:nvPr/>
        </p:nvSpPr>
        <p:spPr>
          <a:xfrm>
            <a:off x="3428503" y="2581599"/>
            <a:ext cx="205859" cy="878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F03091D-2AEC-0749-9613-6935EB5917D9}"/>
              </a:ext>
            </a:extLst>
          </p:cNvPr>
          <p:cNvSpPr txBox="1"/>
          <p:nvPr/>
        </p:nvSpPr>
        <p:spPr>
          <a:xfrm>
            <a:off x="3344615" y="2478134"/>
            <a:ext cx="4660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S PGothic" charset="0"/>
                <a:cs typeface="+mn-cs"/>
              </a:rPr>
              <a:t>35.0</a:t>
            </a:r>
          </a:p>
        </p:txBody>
      </p:sp>
      <p:sp>
        <p:nvSpPr>
          <p:cNvPr id="27" name="Rectangle 26">
            <a:extLst>
              <a:ext uri="{FF2B5EF4-FFF2-40B4-BE49-F238E27FC236}">
                <a16:creationId xmlns:a16="http://schemas.microsoft.com/office/drawing/2014/main" id="{E9E581AF-3B31-3890-B558-C884C1405863}"/>
              </a:ext>
            </a:extLst>
          </p:cNvPr>
          <p:cNvSpPr/>
          <p:nvPr/>
        </p:nvSpPr>
        <p:spPr>
          <a:xfrm>
            <a:off x="3064329" y="3129643"/>
            <a:ext cx="103414" cy="166086"/>
          </a:xfrm>
          <a:prstGeom prst="rect">
            <a:avLst/>
          </a:prstGeom>
          <a:solidFill>
            <a:srgbClr val="F999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838E9823-6B1C-3632-D084-92C262DE3F94}"/>
              </a:ext>
            </a:extLst>
          </p:cNvPr>
          <p:cNvSpPr txBox="1"/>
          <p:nvPr/>
        </p:nvSpPr>
        <p:spPr>
          <a:xfrm rot="16200000">
            <a:off x="2784577" y="2873299"/>
            <a:ext cx="64835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S PGothic" charset="0"/>
                <a:cs typeface="+mn-cs"/>
              </a:rPr>
              <a:t>All</a:t>
            </a:r>
          </a:p>
        </p:txBody>
      </p:sp>
      <p:sp>
        <p:nvSpPr>
          <p:cNvPr id="30" name="Rectangle 29">
            <a:extLst>
              <a:ext uri="{FF2B5EF4-FFF2-40B4-BE49-F238E27FC236}">
                <a16:creationId xmlns:a16="http://schemas.microsoft.com/office/drawing/2014/main" id="{BE4477AC-6F01-C0F9-2B28-87E9E65D872F}"/>
              </a:ext>
            </a:extLst>
          </p:cNvPr>
          <p:cNvSpPr/>
          <p:nvPr/>
        </p:nvSpPr>
        <p:spPr>
          <a:xfrm>
            <a:off x="3242620" y="2996409"/>
            <a:ext cx="141568" cy="299320"/>
          </a:xfrm>
          <a:prstGeom prst="rect">
            <a:avLst/>
          </a:prstGeom>
          <a:solidFill>
            <a:srgbClr val="FDB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0E23BDE0-8D8E-4E1E-EA21-603C9A1D6E4D}"/>
              </a:ext>
            </a:extLst>
          </p:cNvPr>
          <p:cNvSpPr txBox="1"/>
          <p:nvPr/>
        </p:nvSpPr>
        <p:spPr>
          <a:xfrm rot="16200000">
            <a:off x="2981213" y="2893839"/>
            <a:ext cx="64835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S PGothic" charset="0"/>
                <a:cs typeface="+mn-cs"/>
              </a:rPr>
              <a:t>IHC3+</a:t>
            </a:r>
          </a:p>
        </p:txBody>
      </p:sp>
      <p:sp>
        <p:nvSpPr>
          <p:cNvPr id="31" name="Rectangle 30">
            <a:extLst>
              <a:ext uri="{FF2B5EF4-FFF2-40B4-BE49-F238E27FC236}">
                <a16:creationId xmlns:a16="http://schemas.microsoft.com/office/drawing/2014/main" id="{FE6500C8-BB67-EAD4-2DB5-5435B222C697}"/>
              </a:ext>
            </a:extLst>
          </p:cNvPr>
          <p:cNvSpPr/>
          <p:nvPr/>
        </p:nvSpPr>
        <p:spPr>
          <a:xfrm>
            <a:off x="3443454" y="2993242"/>
            <a:ext cx="141568" cy="299320"/>
          </a:xfrm>
          <a:prstGeom prst="rect">
            <a:avLst/>
          </a:prstGeom>
          <a:solidFill>
            <a:srgbClr val="FFD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75672DE-6288-0DED-7AE0-2760AB1A68B5}"/>
              </a:ext>
            </a:extLst>
          </p:cNvPr>
          <p:cNvSpPr txBox="1"/>
          <p:nvPr/>
        </p:nvSpPr>
        <p:spPr>
          <a:xfrm rot="16200000">
            <a:off x="3186550" y="2888589"/>
            <a:ext cx="64835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S PGothic" charset="0"/>
                <a:cs typeface="+mn-cs"/>
              </a:rPr>
              <a:t>IHC2+</a:t>
            </a:r>
          </a:p>
        </p:txBody>
      </p:sp>
    </p:spTree>
    <p:extLst>
      <p:ext uri="{BB962C8B-B14F-4D97-AF65-F5344CB8AC3E}">
        <p14:creationId xmlns:p14="http://schemas.microsoft.com/office/powerpoint/2010/main" val="615908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animBg="1"/>
      <p:bldP spid="1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3DD023-0FEA-1F82-1D9E-B1C46617F796}"/>
              </a:ext>
            </a:extLst>
          </p:cNvPr>
          <p:cNvSpPr>
            <a:spLocks noGrp="1"/>
          </p:cNvSpPr>
          <p:nvPr>
            <p:ph type="body" sz="quarter" idx="16"/>
          </p:nvPr>
        </p:nvSpPr>
        <p:spPr/>
        <p:txBody>
          <a:bodyPr/>
          <a:lstStyle/>
          <a:p>
            <a:r>
              <a:rPr lang="en-US" dirty="0"/>
              <a:t>Trastuzumab </a:t>
            </a:r>
            <a:r>
              <a:rPr lang="en-US" dirty="0" err="1"/>
              <a:t>Deruxtecan</a:t>
            </a:r>
            <a:r>
              <a:rPr lang="en-US" dirty="0"/>
              <a:t> Monotherapy from DESTINY-PanTumor01 Phase 2 trial – Focus on </a:t>
            </a:r>
            <a:r>
              <a:rPr lang="en-US" dirty="0" err="1"/>
              <a:t>mUC</a:t>
            </a:r>
            <a:r>
              <a:rPr lang="en-US" dirty="0"/>
              <a:t> Patients with HER2 Mutations</a:t>
            </a:r>
          </a:p>
        </p:txBody>
      </p:sp>
      <p:sp>
        <p:nvSpPr>
          <p:cNvPr id="2" name="Text Placeholder 2">
            <a:extLst>
              <a:ext uri="{FF2B5EF4-FFF2-40B4-BE49-F238E27FC236}">
                <a16:creationId xmlns:a16="http://schemas.microsoft.com/office/drawing/2014/main" id="{06511E3D-4C76-FAC8-A0A5-A6F3240ABB40}"/>
              </a:ext>
            </a:extLst>
          </p:cNvPr>
          <p:cNvSpPr txBox="1">
            <a:spLocks/>
          </p:cNvSpPr>
          <p:nvPr/>
        </p:nvSpPr>
        <p:spPr>
          <a:xfrm>
            <a:off x="1055815" y="1257129"/>
            <a:ext cx="10345353" cy="4172412"/>
          </a:xfrm>
          <a:prstGeom prst="rect">
            <a:avLst/>
          </a:prstGeom>
          <a:solidFill>
            <a:schemeClr val="bg1"/>
          </a:solidFill>
        </p:spPr>
        <p:txBody>
          <a:bodyPr/>
          <a:lstStyle>
            <a:lvl1pPr marL="457200" indent="-457200" algn="l" defTabSz="914400" rtl="0" eaLnBrk="1" latinLnBrk="0" hangingPunct="1">
              <a:lnSpc>
                <a:spcPct val="100000"/>
              </a:lnSpc>
              <a:spcBef>
                <a:spcPts val="10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1pPr>
            <a:lvl2pPr marL="685800" indent="-914400" algn="l" defTabSz="914400" rtl="0" eaLnBrk="1" latinLnBrk="0" hangingPunct="1">
              <a:lnSpc>
                <a:spcPct val="100000"/>
              </a:lnSpc>
              <a:spcBef>
                <a:spcPts val="500"/>
              </a:spcBef>
              <a:buFont typeface="Wingdings" panose="05000000000000000000" pitchFamily="2" charset="2"/>
              <a:buChar char="q"/>
              <a:defRPr sz="2400" kern="1200" baseline="0">
                <a:solidFill>
                  <a:srgbClr val="6C6463"/>
                </a:solidFill>
                <a:latin typeface="Microsoft YaHei" panose="020B0503020204020204" pitchFamily="34" charset="-122"/>
                <a:ea typeface="Microsoft YaHei" panose="020B0503020204020204" pitchFamily="34" charset="-122"/>
                <a:cs typeface="Arial" panose="020B0604020202020204" pitchFamily="34" charset="0"/>
              </a:defRPr>
            </a:lvl2pPr>
            <a:lvl3pPr marL="914400" indent="-457200" algn="l" defTabSz="914400" rtl="0" eaLnBrk="1" latinLnBrk="0" hangingPunct="1">
              <a:lnSpc>
                <a:spcPct val="100000"/>
              </a:lnSpc>
              <a:spcBef>
                <a:spcPts val="5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3pPr>
            <a:lvl4pPr marL="13716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4pPr>
            <a:lvl5pPr marL="18288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5pPr>
            <a:lvl6pPr marL="2286000" indent="-4572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Calibri" panose="020F0502020204030204" pitchFamily="34" charset="0"/>
                <a:ea typeface="+mn-ea"/>
                <a:cs typeface="Calibri" panose="020F050202020403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Patients with advanced solid tumors harboring prespecified HER2 mutations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Progressed on previous systemic therapy</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Trastuzumab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Deruxtecan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 5.4 mg/kg q3w</a:t>
            </a:r>
          </a:p>
          <a:p>
            <a:pPr marL="0" marR="0" lvl="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3" name="TextBox 2">
            <a:extLst>
              <a:ext uri="{FF2B5EF4-FFF2-40B4-BE49-F238E27FC236}">
                <a16:creationId xmlns:a16="http://schemas.microsoft.com/office/drawing/2014/main" id="{3DE44743-9D5F-DE23-9069-6E81212E7F2A}"/>
              </a:ext>
            </a:extLst>
          </p:cNvPr>
          <p:cNvSpPr txBox="1"/>
          <p:nvPr/>
        </p:nvSpPr>
        <p:spPr>
          <a:xfrm>
            <a:off x="222420" y="6512012"/>
            <a:ext cx="346376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S PGothic" charset="0"/>
                <a:cs typeface="+mn-cs"/>
              </a:rPr>
              <a:t>Li BT, et al.  Ann Oncol 2023; 34 (suppl 2):S459-S460.</a:t>
            </a:r>
          </a:p>
        </p:txBody>
      </p:sp>
      <p:pic>
        <p:nvPicPr>
          <p:cNvPr id="4" name="Picture 3">
            <a:extLst>
              <a:ext uri="{FF2B5EF4-FFF2-40B4-BE49-F238E27FC236}">
                <a16:creationId xmlns:a16="http://schemas.microsoft.com/office/drawing/2014/main" id="{35BEDEE6-3E74-C046-3398-D63E3DE205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3235" y="1911055"/>
            <a:ext cx="4764642" cy="4628304"/>
          </a:xfrm>
          <a:prstGeom prst="rect">
            <a:avLst/>
          </a:prstGeom>
        </p:spPr>
      </p:pic>
      <p:sp>
        <p:nvSpPr>
          <p:cNvPr id="7" name="Oval 6">
            <a:extLst>
              <a:ext uri="{FF2B5EF4-FFF2-40B4-BE49-F238E27FC236}">
                <a16:creationId xmlns:a16="http://schemas.microsoft.com/office/drawing/2014/main" id="{C4BC03B5-9CD7-EA1C-E8F4-9C033F714521}"/>
              </a:ext>
            </a:extLst>
          </p:cNvPr>
          <p:cNvSpPr/>
          <p:nvPr/>
        </p:nvSpPr>
        <p:spPr>
          <a:xfrm>
            <a:off x="6782765" y="3796497"/>
            <a:ext cx="5058136" cy="2662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67615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767408" y="1029494"/>
            <a:ext cx="10657184" cy="4799013"/>
          </a:xfrm>
        </p:spPr>
        <p:txBody>
          <a:bodyPr anchor="ctr"/>
          <a:lstStyle/>
          <a:p>
            <a:pPr marL="98425" indent="0">
              <a:lnSpc>
                <a:spcPct val="100000"/>
              </a:lnSpc>
              <a:buNone/>
            </a:pPr>
            <a:r>
              <a:rPr lang="en-US" sz="2400" dirty="0"/>
              <a:t>This educational activity contains discussion of published and/or investigational uses of agents that are not indicated by the Food and Drug Administration. Research To Practice does not recommend the use of any agent outside of the labeled indications. Please refer to the official prescribing information for each product for discussion of approved indications, contraindications and warnings. The opinions expressed are those of the presenters and are not to be construed </a:t>
            </a:r>
            <a:br>
              <a:rPr lang="en-US" sz="2400" dirty="0"/>
            </a:br>
            <a:r>
              <a:rPr lang="en-US" sz="2400" dirty="0"/>
              <a:t>as those of the publisher or grantors.</a:t>
            </a:r>
            <a:endParaRPr lang="en-US" sz="2400" b="0" dirty="0"/>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60FC93-87F7-4E45-A31C-DE61C9A63183}"/>
              </a:ext>
            </a:extLst>
          </p:cNvPr>
          <p:cNvSpPr>
            <a:spLocks noGrp="1"/>
          </p:cNvSpPr>
          <p:nvPr>
            <p:ph type="body" sz="quarter" idx="16"/>
          </p:nvPr>
        </p:nvSpPr>
        <p:spPr/>
        <p:txBody>
          <a:bodyPr/>
          <a:lstStyle/>
          <a:p>
            <a:r>
              <a:rPr lang="en-US" dirty="0" err="1"/>
              <a:t>Disitamab</a:t>
            </a:r>
            <a:r>
              <a:rPr lang="en-US" dirty="0"/>
              <a:t> </a:t>
            </a:r>
            <a:r>
              <a:rPr lang="en-US" dirty="0" err="1"/>
              <a:t>Vedotin</a:t>
            </a:r>
            <a:r>
              <a:rPr lang="en-US" dirty="0"/>
              <a:t> (RC48) Monotherapy</a:t>
            </a:r>
          </a:p>
        </p:txBody>
      </p:sp>
      <p:pic>
        <p:nvPicPr>
          <p:cNvPr id="3" name="Picture 2">
            <a:extLst>
              <a:ext uri="{FF2B5EF4-FFF2-40B4-BE49-F238E27FC236}">
                <a16:creationId xmlns:a16="http://schemas.microsoft.com/office/drawing/2014/main" id="{AC7F1028-4AE2-33C3-DC60-4CDF6ED4730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36244" y="1519454"/>
            <a:ext cx="4572000" cy="396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20FD8493-3F98-16A5-ABB0-E19DC8426E1F}"/>
              </a:ext>
            </a:extLst>
          </p:cNvPr>
          <p:cNvSpPr txBox="1"/>
          <p:nvPr/>
        </p:nvSpPr>
        <p:spPr>
          <a:xfrm>
            <a:off x="1323514" y="5408104"/>
            <a:ext cx="359746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S PGothic" charset="0"/>
                <a:cs typeface="+mn-cs"/>
              </a:rPr>
              <a:t>ORR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IHC2+FISH+ or IHC3+ (n=45) = 62.2%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IHC2+FISH- (n=53) = 39.6% </a:t>
            </a:r>
          </a:p>
        </p:txBody>
      </p:sp>
      <p:sp>
        <p:nvSpPr>
          <p:cNvPr id="15" name="TextBox 14">
            <a:extLst>
              <a:ext uri="{FF2B5EF4-FFF2-40B4-BE49-F238E27FC236}">
                <a16:creationId xmlns:a16="http://schemas.microsoft.com/office/drawing/2014/main" id="{F2F72A80-4501-13EA-F45E-E6234D507ED0}"/>
              </a:ext>
            </a:extLst>
          </p:cNvPr>
          <p:cNvSpPr txBox="1"/>
          <p:nvPr/>
        </p:nvSpPr>
        <p:spPr>
          <a:xfrm>
            <a:off x="1659504" y="1138527"/>
            <a:ext cx="42748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Activity in HER2 2-3+</a:t>
            </a:r>
          </a:p>
        </p:txBody>
      </p:sp>
      <p:sp>
        <p:nvSpPr>
          <p:cNvPr id="18" name="TextBox 17">
            <a:extLst>
              <a:ext uri="{FF2B5EF4-FFF2-40B4-BE49-F238E27FC236}">
                <a16:creationId xmlns:a16="http://schemas.microsoft.com/office/drawing/2014/main" id="{BD8AFFD1-7FBC-704A-7CE8-770241F86CE6}"/>
              </a:ext>
            </a:extLst>
          </p:cNvPr>
          <p:cNvSpPr txBox="1"/>
          <p:nvPr/>
        </p:nvSpPr>
        <p:spPr>
          <a:xfrm>
            <a:off x="6821266" y="6565014"/>
            <a:ext cx="4973337" cy="2787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Xu H, et al. J Clin Oncol 40, no. 16_suppl (June 1, 2022) 4519-4519.</a:t>
            </a:r>
          </a:p>
        </p:txBody>
      </p:sp>
      <p:sp>
        <p:nvSpPr>
          <p:cNvPr id="21" name="TextBox 20">
            <a:extLst>
              <a:ext uri="{FF2B5EF4-FFF2-40B4-BE49-F238E27FC236}">
                <a16:creationId xmlns:a16="http://schemas.microsoft.com/office/drawing/2014/main" id="{B4A41F32-2E39-A962-75E5-B73AC3ABE21F}"/>
              </a:ext>
            </a:extLst>
          </p:cNvPr>
          <p:cNvSpPr txBox="1"/>
          <p:nvPr/>
        </p:nvSpPr>
        <p:spPr>
          <a:xfrm>
            <a:off x="567941" y="6382061"/>
            <a:ext cx="616403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Sheng X, et al. J Clin Oncol 40, no. 16_suppl (June 1, 2022) 4518-4518.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Sheng X, et al.  J Clin Oncol;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epub</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November 21, 2023. </a:t>
            </a:r>
          </a:p>
        </p:txBody>
      </p:sp>
      <p:sp>
        <p:nvSpPr>
          <p:cNvPr id="4" name="TextBox 3">
            <a:extLst>
              <a:ext uri="{FF2B5EF4-FFF2-40B4-BE49-F238E27FC236}">
                <a16:creationId xmlns:a16="http://schemas.microsoft.com/office/drawing/2014/main" id="{DDD50029-C2A0-8E45-0D42-98589A7B3A96}"/>
              </a:ext>
            </a:extLst>
          </p:cNvPr>
          <p:cNvSpPr txBox="1"/>
          <p:nvPr/>
        </p:nvSpPr>
        <p:spPr>
          <a:xfrm>
            <a:off x="8052183" y="1108689"/>
            <a:ext cx="42748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Activity in HER2 1+</a:t>
            </a:r>
          </a:p>
        </p:txBody>
      </p:sp>
      <p:pic>
        <p:nvPicPr>
          <p:cNvPr id="6" name="Picture 2">
            <a:extLst>
              <a:ext uri="{FF2B5EF4-FFF2-40B4-BE49-F238E27FC236}">
                <a16:creationId xmlns:a16="http://schemas.microsoft.com/office/drawing/2014/main" id="{7A8CEDDA-75C2-D657-4993-B94D8D60D40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27871" y="1539767"/>
            <a:ext cx="4501047" cy="487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14247BC1-75F1-F001-D973-77C591A6A11E}"/>
              </a:ext>
            </a:extLst>
          </p:cNvPr>
          <p:cNvSpPr txBox="1"/>
          <p:nvPr/>
        </p:nvSpPr>
        <p:spPr>
          <a:xfrm>
            <a:off x="8476864" y="2211353"/>
            <a:ext cx="211949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S PGothic" charset="0"/>
                <a:cs typeface="+mn-cs"/>
              </a:rPr>
              <a:t>ORR=26.3% (5/19)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S PGothic" charset="0"/>
                <a:cs typeface="+mn-cs"/>
              </a:rPr>
              <a:t>IHC 0=0% (0/6)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S PGothic" charset="0"/>
                <a:cs typeface="+mn-cs"/>
              </a:rPr>
              <a:t>IHC 1+=38.5% (5/13)</a:t>
            </a:r>
          </a:p>
        </p:txBody>
      </p:sp>
    </p:spTree>
    <p:extLst>
      <p:ext uri="{BB962C8B-B14F-4D97-AF65-F5344CB8AC3E}">
        <p14:creationId xmlns:p14="http://schemas.microsoft.com/office/powerpoint/2010/main" val="1098235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60FC93-87F7-4E45-A31C-DE61C9A63183}"/>
              </a:ext>
            </a:extLst>
          </p:cNvPr>
          <p:cNvSpPr>
            <a:spLocks noGrp="1"/>
          </p:cNvSpPr>
          <p:nvPr>
            <p:ph type="body" sz="quarter" idx="16"/>
          </p:nvPr>
        </p:nvSpPr>
        <p:spPr/>
        <p:txBody>
          <a:bodyPr/>
          <a:lstStyle/>
          <a:p>
            <a:r>
              <a:rPr lang="en-US" dirty="0"/>
              <a:t>Trastuzumab </a:t>
            </a:r>
            <a:r>
              <a:rPr lang="en-US" dirty="0" err="1"/>
              <a:t>Deruxtecan</a:t>
            </a:r>
            <a:r>
              <a:rPr lang="en-US" dirty="0"/>
              <a:t> Combination with Nivolumab Trial Schema</a:t>
            </a:r>
          </a:p>
        </p:txBody>
      </p:sp>
      <p:sp>
        <p:nvSpPr>
          <p:cNvPr id="6" name="Rectangle 5">
            <a:extLst>
              <a:ext uri="{FF2B5EF4-FFF2-40B4-BE49-F238E27FC236}">
                <a16:creationId xmlns:a16="http://schemas.microsoft.com/office/drawing/2014/main" id="{64B98983-E5C9-CE4D-BEE4-61ECD02F094F}"/>
              </a:ext>
            </a:extLst>
          </p:cNvPr>
          <p:cNvSpPr/>
          <p:nvPr/>
        </p:nvSpPr>
        <p:spPr>
          <a:xfrm>
            <a:off x="139071" y="5735128"/>
            <a:ext cx="11623951" cy="58631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70" b="0" i="0" u="none" strike="noStrike" kern="1200" cap="none" spc="0" normalizeH="0" baseline="30000" noProof="0" dirty="0" err="1">
                <a:ln>
                  <a:noFill/>
                </a:ln>
                <a:solidFill>
                  <a:prstClr val="black"/>
                </a:solidFill>
                <a:effectLst/>
                <a:uLnTx/>
                <a:uFillTx/>
                <a:latin typeface="Calibri"/>
                <a:ea typeface="MS PGothic" charset="0"/>
                <a:cs typeface="+mn-cs"/>
              </a:rPr>
              <a:t>a</a:t>
            </a:r>
            <a:r>
              <a:rPr kumimoji="0" lang="en-US" sz="1070" b="0" i="0" u="none" strike="noStrike" kern="1200" cap="none" spc="0" normalizeH="0" baseline="0" noProof="0" dirty="0" err="1">
                <a:ln>
                  <a:noFill/>
                </a:ln>
                <a:solidFill>
                  <a:prstClr val="black"/>
                </a:solidFill>
                <a:effectLst/>
                <a:uLnTx/>
                <a:uFillTx/>
                <a:latin typeface="Calibri"/>
                <a:ea typeface="MS PGothic" charset="0"/>
                <a:cs typeface="+mn-cs"/>
              </a:rPr>
              <a:t>Three</a:t>
            </a:r>
            <a:r>
              <a:rPr kumimoji="0" lang="en-US" sz="1070" b="0" i="0" u="none" strike="noStrike" kern="1200" cap="none" spc="0" normalizeH="0" baseline="0" noProof="0" dirty="0">
                <a:ln>
                  <a:noFill/>
                </a:ln>
                <a:solidFill>
                  <a:prstClr val="black"/>
                </a:solidFill>
                <a:effectLst/>
                <a:uLnTx/>
                <a:uFillTx/>
                <a:latin typeface="Calibri"/>
                <a:ea typeface="MS PGothic" charset="0"/>
                <a:cs typeface="+mn-cs"/>
              </a:rPr>
              <a:t> patients were HER2-positive, 1 was HER2-low. </a:t>
            </a:r>
            <a:r>
              <a:rPr kumimoji="0" lang="en-US" sz="1070" b="0" i="0" u="none" strike="noStrike" kern="1200" cap="none" spc="0" normalizeH="0" baseline="30000" noProof="0" dirty="0" err="1">
                <a:ln>
                  <a:noFill/>
                </a:ln>
                <a:solidFill>
                  <a:prstClr val="black"/>
                </a:solidFill>
                <a:effectLst/>
                <a:uLnTx/>
                <a:uFillTx/>
                <a:latin typeface="Calibri"/>
                <a:ea typeface="MS PGothic" charset="0"/>
                <a:cs typeface="+mn-cs"/>
              </a:rPr>
              <a:t>b</a:t>
            </a:r>
            <a:r>
              <a:rPr kumimoji="0" lang="en-US" sz="1070" b="0" i="0" u="none" strike="noStrike" kern="1200" cap="none" spc="0" normalizeH="0" baseline="0" noProof="0" dirty="0" err="1">
                <a:ln>
                  <a:noFill/>
                </a:ln>
                <a:solidFill>
                  <a:prstClr val="black"/>
                </a:solidFill>
                <a:effectLst/>
                <a:uLnTx/>
                <a:uFillTx/>
                <a:latin typeface="Calibri"/>
                <a:ea typeface="MS PGothic" charset="0"/>
                <a:cs typeface="+mn-cs"/>
              </a:rPr>
              <a:t>All</a:t>
            </a:r>
            <a:r>
              <a:rPr kumimoji="0" lang="en-US" sz="1070" b="0" i="0" u="none" strike="noStrike" kern="1200" cap="none" spc="0" normalizeH="0" baseline="0" noProof="0" dirty="0">
                <a:ln>
                  <a:noFill/>
                </a:ln>
                <a:solidFill>
                  <a:prstClr val="black"/>
                </a:solidFill>
                <a:effectLst/>
                <a:uLnTx/>
                <a:uFillTx/>
                <a:latin typeface="Calibri"/>
                <a:ea typeface="MS PGothic" charset="0"/>
                <a:cs typeface="+mn-cs"/>
              </a:rPr>
              <a:t> patients were HER2-positive.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70" b="0" i="0" u="none" strike="noStrike" kern="1200" cap="none" spc="0" normalizeH="0" baseline="0" noProof="0" dirty="0">
                <a:ln>
                  <a:noFill/>
                </a:ln>
                <a:solidFill>
                  <a:prstClr val="black"/>
                </a:solidFill>
                <a:effectLst/>
                <a:uLnTx/>
                <a:uFillTx/>
                <a:latin typeface="Calibri"/>
                <a:ea typeface="MS PGothic" charset="0"/>
                <a:cs typeface="+mn-cs"/>
              </a:rPr>
              <a:t>BC, breast cancer; </a:t>
            </a:r>
            <a:r>
              <a:rPr kumimoji="0" lang="en-US" sz="1070" b="0" i="0" u="none" strike="noStrike" kern="1200" cap="none" spc="0" normalizeH="0" baseline="0" noProof="0" dirty="0" err="1">
                <a:ln>
                  <a:noFill/>
                </a:ln>
                <a:solidFill>
                  <a:prstClr val="black"/>
                </a:solidFill>
                <a:effectLst/>
                <a:uLnTx/>
                <a:uFillTx/>
                <a:latin typeface="Calibri"/>
                <a:ea typeface="MS PGothic" charset="0"/>
                <a:cs typeface="+mn-cs"/>
              </a:rPr>
              <a:t>Ctx</a:t>
            </a:r>
            <a:r>
              <a:rPr kumimoji="0" lang="en-US" sz="1070" b="0" i="0" u="none" strike="noStrike" kern="1200" cap="none" spc="0" normalizeH="0" baseline="0" noProof="0" dirty="0">
                <a:ln>
                  <a:noFill/>
                </a:ln>
                <a:solidFill>
                  <a:prstClr val="black"/>
                </a:solidFill>
                <a:effectLst/>
                <a:uLnTx/>
                <a:uFillTx/>
                <a:latin typeface="Calibri"/>
                <a:ea typeface="MS PGothic" charset="0"/>
                <a:cs typeface="+mn-cs"/>
              </a:rPr>
              <a:t>, chemotherapy; HER2, human epidermal growth factor receptor 2; IHC, immunohistochemistry; IO, immuno-oncologic; ISH, in situ hybridization; </a:t>
            </a:r>
            <a:r>
              <a:rPr kumimoji="0" lang="en-US" sz="1070" b="0" i="0" u="none" strike="noStrike" kern="1200" cap="none" spc="0" normalizeH="0" baseline="0" noProof="0" dirty="0" err="1">
                <a:ln>
                  <a:noFill/>
                </a:ln>
                <a:solidFill>
                  <a:prstClr val="black"/>
                </a:solidFill>
                <a:effectLst/>
                <a:uLnTx/>
                <a:uFillTx/>
                <a:latin typeface="Calibri"/>
                <a:ea typeface="MS PGothic" charset="0"/>
                <a:cs typeface="+mn-cs"/>
              </a:rPr>
              <a:t>Nivo</a:t>
            </a:r>
            <a:r>
              <a:rPr kumimoji="0" lang="en-US" sz="1070" b="0" i="0" u="none" strike="noStrike" kern="1200" cap="none" spc="0" normalizeH="0" baseline="0" noProof="0" dirty="0">
                <a:ln>
                  <a:noFill/>
                </a:ln>
                <a:solidFill>
                  <a:prstClr val="black"/>
                </a:solidFill>
                <a:effectLst/>
                <a:uLnTx/>
                <a:uFillTx/>
                <a:latin typeface="Calibri"/>
                <a:ea typeface="MS PGothic" charset="0"/>
                <a:cs typeface="+mn-cs"/>
              </a:rPr>
              <a:t>, nivolumab; q3w, every 3 weeks; RDE, recommended dose for expansion; T-DM1, trastuzumab emtansine; T-</a:t>
            </a:r>
            <a:r>
              <a:rPr kumimoji="0" lang="en-US" sz="1070" b="0" i="0" u="none" strike="noStrike" kern="1200" cap="none" spc="0" normalizeH="0" baseline="0" noProof="0" dirty="0" err="1">
                <a:ln>
                  <a:noFill/>
                </a:ln>
                <a:solidFill>
                  <a:prstClr val="black"/>
                </a:solidFill>
                <a:effectLst/>
                <a:uLnTx/>
                <a:uFillTx/>
                <a:latin typeface="Calibri"/>
                <a:ea typeface="MS PGothic" charset="0"/>
                <a:cs typeface="+mn-cs"/>
              </a:rPr>
              <a:t>DXd</a:t>
            </a:r>
            <a:r>
              <a:rPr kumimoji="0" lang="en-US" sz="1070" b="0" i="0" u="none" strike="noStrike" kern="1200" cap="none" spc="0" normalizeH="0" baseline="0" noProof="0" dirty="0">
                <a:ln>
                  <a:noFill/>
                </a:ln>
                <a:solidFill>
                  <a:prstClr val="black"/>
                </a:solidFill>
                <a:effectLst/>
                <a:uLnTx/>
                <a:uFillTx/>
                <a:latin typeface="Calibri"/>
                <a:ea typeface="MS PGothic" charset="0"/>
                <a:cs typeface="+mn-cs"/>
              </a:rPr>
              <a:t>, trastuzumab </a:t>
            </a:r>
            <a:r>
              <a:rPr kumimoji="0" lang="en-US" sz="1070" b="0" i="0" u="none" strike="noStrike" kern="1200" cap="none" spc="0" normalizeH="0" baseline="0" noProof="0" dirty="0" err="1">
                <a:ln>
                  <a:noFill/>
                </a:ln>
                <a:solidFill>
                  <a:prstClr val="black"/>
                </a:solidFill>
                <a:effectLst/>
                <a:uLnTx/>
                <a:uFillTx/>
                <a:latin typeface="Calibri"/>
                <a:ea typeface="MS PGothic" charset="0"/>
                <a:cs typeface="+mn-cs"/>
              </a:rPr>
              <a:t>deruxtecan</a:t>
            </a:r>
            <a:r>
              <a:rPr kumimoji="0" lang="en-US" sz="1070" b="0" i="0" u="none" strike="noStrike" kern="1200" cap="none" spc="0" normalizeH="0" baseline="0" noProof="0" dirty="0">
                <a:ln>
                  <a:noFill/>
                </a:ln>
                <a:solidFill>
                  <a:prstClr val="black"/>
                </a:solidFill>
                <a:effectLst/>
                <a:uLnTx/>
                <a:uFillTx/>
                <a:latin typeface="Calibri"/>
                <a:ea typeface="MS PGothic" charset="0"/>
                <a:cs typeface="+mn-cs"/>
              </a:rPr>
              <a:t>; UC, urothelial carcinoma. </a:t>
            </a:r>
          </a:p>
        </p:txBody>
      </p:sp>
      <p:sp>
        <p:nvSpPr>
          <p:cNvPr id="7" name="Rectangle 6">
            <a:extLst>
              <a:ext uri="{FF2B5EF4-FFF2-40B4-BE49-F238E27FC236}">
                <a16:creationId xmlns:a16="http://schemas.microsoft.com/office/drawing/2014/main" id="{82651616-4AB5-AE49-AFFE-85D62C476C5B}"/>
              </a:ext>
            </a:extLst>
          </p:cNvPr>
          <p:cNvSpPr/>
          <p:nvPr/>
        </p:nvSpPr>
        <p:spPr>
          <a:xfrm>
            <a:off x="7758606" y="2120514"/>
            <a:ext cx="2733286" cy="633022"/>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Cohort 1: </a:t>
            </a:r>
            <a:r>
              <a:rPr kumimoji="0" lang="pt-BR" sz="1200" b="1" i="0" u="none" strike="noStrike" kern="1200" cap="none" spc="0" normalizeH="0" baseline="0" noProof="0" dirty="0">
                <a:ln>
                  <a:noFill/>
                </a:ln>
                <a:solidFill>
                  <a:prstClr val="white"/>
                </a:solidFill>
                <a:effectLst/>
                <a:uLnTx/>
                <a:uFillTx/>
                <a:latin typeface="Calibri"/>
                <a:ea typeface="+mn-ea"/>
                <a:cs typeface="+mn-cs"/>
              </a:rPr>
              <a:t>HER2-positive (</a:t>
            </a:r>
            <a:r>
              <a:rPr kumimoji="0" lang="en-US" sz="12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IHC 3+ or IHC 2+/ISH+) </a:t>
            </a:r>
            <a:r>
              <a:rPr kumimoji="0" lang="pt-BR" sz="1200" b="1" i="0" u="none" strike="noStrike" kern="1200" cap="none" spc="0" normalizeH="0" baseline="0" noProof="0" dirty="0">
                <a:ln>
                  <a:noFill/>
                </a:ln>
                <a:solidFill>
                  <a:prstClr val="white"/>
                </a:solidFill>
                <a:effectLst/>
                <a:uLnTx/>
                <a:uFillTx/>
                <a:latin typeface="Calibri"/>
                <a:ea typeface="+mn-ea"/>
                <a:cs typeface="+mn-cs"/>
              </a:rPr>
              <a:t>BC post–T-DM1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n=29</a:t>
            </a:r>
          </a:p>
        </p:txBody>
      </p:sp>
      <p:sp>
        <p:nvSpPr>
          <p:cNvPr id="8" name="Rectangle 7">
            <a:extLst>
              <a:ext uri="{FF2B5EF4-FFF2-40B4-BE49-F238E27FC236}">
                <a16:creationId xmlns:a16="http://schemas.microsoft.com/office/drawing/2014/main" id="{93020C73-1F1F-2940-A551-9DB5EA4997AD}"/>
              </a:ext>
            </a:extLst>
          </p:cNvPr>
          <p:cNvSpPr/>
          <p:nvPr/>
        </p:nvSpPr>
        <p:spPr>
          <a:xfrm>
            <a:off x="1637084" y="1644742"/>
            <a:ext cx="2513204" cy="34901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Key Eligibility Criteria</a:t>
            </a:r>
          </a:p>
          <a:p>
            <a:pPr marL="171442" marR="0" lvl="0" indent="-171442"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Advanced/metastatic HER2-expressing breast or urothelial cancer </a:t>
            </a:r>
          </a:p>
          <a:p>
            <a:pPr marL="171442" marR="0" lvl="0" indent="-171442"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ECOG 0-1</a:t>
            </a:r>
          </a:p>
          <a:p>
            <a:pPr marL="171442" marR="0" lvl="0" indent="-171442"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≥1 measurable lesion per RECIST 1.1</a:t>
            </a:r>
          </a:p>
          <a:p>
            <a:pPr marL="171442" marR="0" lvl="0" indent="-171442"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No prior T-</a:t>
            </a:r>
            <a:r>
              <a:rPr kumimoji="0" lang="en-GB" sz="1600" b="0" i="0" u="none" strike="noStrike" kern="1200" cap="none" spc="0" normalizeH="0" baseline="0" noProof="0" dirty="0" err="1">
                <a:ln>
                  <a:noFill/>
                </a:ln>
                <a:solidFill>
                  <a:prstClr val="black"/>
                </a:solidFill>
                <a:effectLst/>
                <a:uLnTx/>
                <a:uFillTx/>
                <a:latin typeface="Calibri"/>
                <a:ea typeface="+mn-ea"/>
                <a:cs typeface="+mn-cs"/>
              </a:rPr>
              <a:t>DXd</a:t>
            </a:r>
            <a:r>
              <a:rPr kumimoji="0" lang="en-GB" sz="1600" b="0" i="0" u="none" strike="noStrike" kern="1200" cap="none" spc="0" normalizeH="0" baseline="0" noProof="0" dirty="0">
                <a:ln>
                  <a:noFill/>
                </a:ln>
                <a:solidFill>
                  <a:prstClr val="black"/>
                </a:solidFill>
                <a:effectLst/>
                <a:uLnTx/>
                <a:uFillTx/>
                <a:latin typeface="Calibri"/>
                <a:ea typeface="+mn-ea"/>
                <a:cs typeface="+mn-cs"/>
              </a:rPr>
              <a:t> or </a:t>
            </a:r>
            <a:r>
              <a:rPr kumimoji="0" lang="en-GB" sz="1600" b="0" i="0" u="none" strike="noStrike" kern="1200" cap="none" spc="0" normalizeH="0" baseline="0" noProof="0" dirty="0" err="1">
                <a:ln>
                  <a:noFill/>
                </a:ln>
                <a:solidFill>
                  <a:prstClr val="black"/>
                </a:solidFill>
                <a:effectLst/>
                <a:uLnTx/>
                <a:uFillTx/>
                <a:latin typeface="Calibri"/>
                <a:ea typeface="+mn-ea"/>
                <a:cs typeface="+mn-cs"/>
              </a:rPr>
              <a:t>Nivo</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171442" marR="0" lvl="0" indent="-171442"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Meets criteria for 1 of the 4 cohorts in part 2</a:t>
            </a:r>
            <a:endParaRPr kumimoji="0" lang="en-GB"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F55F093A-BD42-F74F-8E75-6475D7BED7B7}"/>
              </a:ext>
            </a:extLst>
          </p:cNvPr>
          <p:cNvSpPr txBox="1"/>
          <p:nvPr/>
        </p:nvSpPr>
        <p:spPr>
          <a:xfrm>
            <a:off x="4529521" y="1530009"/>
            <a:ext cx="247374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S PGothic" charset="0"/>
                <a:cs typeface="+mn-cs"/>
              </a:rPr>
              <a:t>Part 1: Dose Escalation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S PGothic" charset="0"/>
                <a:cs typeface="+mn-cs"/>
              </a:rPr>
              <a:t>3+3+3 design</a:t>
            </a:r>
            <a:endParaRPr kumimoji="0" lang="en-US" sz="1400"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10" name="Rectangle 9">
            <a:extLst>
              <a:ext uri="{FF2B5EF4-FFF2-40B4-BE49-F238E27FC236}">
                <a16:creationId xmlns:a16="http://schemas.microsoft.com/office/drawing/2014/main" id="{914D2C79-DA9C-324C-9F7D-0AA992313554}"/>
              </a:ext>
            </a:extLst>
          </p:cNvPr>
          <p:cNvSpPr/>
          <p:nvPr/>
        </p:nvSpPr>
        <p:spPr>
          <a:xfrm>
            <a:off x="4563902" y="2120514"/>
            <a:ext cx="2264224" cy="7842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T-</a:t>
            </a:r>
            <a:r>
              <a:rPr kumimoji="0" lang="en-GB" sz="1200" b="1" i="0" u="none" strike="noStrike" kern="1200" cap="none" spc="0" normalizeH="0" baseline="0" noProof="0" dirty="0" err="1">
                <a:ln>
                  <a:noFill/>
                </a:ln>
                <a:solidFill>
                  <a:prstClr val="black"/>
                </a:solidFill>
                <a:effectLst/>
                <a:uLnTx/>
                <a:uFillTx/>
                <a:latin typeface="Calibri"/>
                <a:ea typeface="+mn-ea"/>
                <a:cs typeface="+mn-cs"/>
              </a:rPr>
              <a:t>DXd</a:t>
            </a:r>
            <a:r>
              <a:rPr kumimoji="0" lang="en-GB" sz="1200" b="1" i="0" u="none" strike="noStrike" kern="1200" cap="none" spc="0" normalizeH="0" baseline="0" noProof="0" dirty="0">
                <a:ln>
                  <a:noFill/>
                </a:ln>
                <a:solidFill>
                  <a:prstClr val="black"/>
                </a:solidFill>
                <a:effectLst/>
                <a:uLnTx/>
                <a:uFillTx/>
                <a:latin typeface="Calibri"/>
                <a:ea typeface="+mn-ea"/>
                <a:cs typeface="+mn-cs"/>
              </a:rPr>
              <a:t> </a:t>
            </a:r>
            <a:r>
              <a:rPr kumimoji="0" lang="pt-BR" sz="1200" b="1" i="0" u="none" strike="noStrike" kern="1200" cap="none" spc="0" normalizeH="0" baseline="0" noProof="0" dirty="0">
                <a:ln>
                  <a:noFill/>
                </a:ln>
                <a:solidFill>
                  <a:prstClr val="black"/>
                </a:solidFill>
                <a:effectLst/>
                <a:uLnTx/>
                <a:uFillTx/>
                <a:latin typeface="Calibri"/>
                <a:ea typeface="+mn-ea"/>
                <a:cs typeface="+mn-cs"/>
              </a:rPr>
              <a:t>3.2 mg/kg q3w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Calibri"/>
                <a:ea typeface="+mn-ea"/>
                <a:cs typeface="+mn-cs"/>
              </a:rPr>
              <a:t> Nivo 360 mg q3w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Calibri"/>
                <a:ea typeface="+mn-ea"/>
                <a:cs typeface="+mn-cs"/>
              </a:rPr>
              <a:t>(n=4)</a:t>
            </a:r>
            <a:r>
              <a:rPr kumimoji="0" lang="pt-BR" sz="1200" b="0" i="0" u="none" strike="noStrike" kern="1200" cap="none" spc="0" normalizeH="0" baseline="30000" noProof="0" dirty="0">
                <a:ln>
                  <a:noFill/>
                </a:ln>
                <a:solidFill>
                  <a:prstClr val="black"/>
                </a:solidFill>
                <a:effectLst/>
                <a:uLnTx/>
                <a:uFillTx/>
                <a:latin typeface="Calibri"/>
                <a:ea typeface="+mn-ea"/>
                <a:cs typeface="+mn-cs"/>
              </a:rPr>
              <a:t>a</a:t>
            </a:r>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32E4A9C4-F1B0-0F41-9E2A-5A508A67E97C}"/>
              </a:ext>
            </a:extLst>
          </p:cNvPr>
          <p:cNvSpPr/>
          <p:nvPr/>
        </p:nvSpPr>
        <p:spPr>
          <a:xfrm>
            <a:off x="4562048" y="3214185"/>
            <a:ext cx="2263296" cy="75444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T-</a:t>
            </a:r>
            <a:r>
              <a:rPr kumimoji="0" lang="en-GB" sz="1200" b="1" i="0" u="none" strike="noStrike" kern="1200" cap="none" spc="0" normalizeH="0" baseline="0" noProof="0" dirty="0" err="1">
                <a:ln>
                  <a:noFill/>
                </a:ln>
                <a:solidFill>
                  <a:prstClr val="black"/>
                </a:solidFill>
                <a:effectLst/>
                <a:uLnTx/>
                <a:uFillTx/>
                <a:latin typeface="Calibri"/>
                <a:ea typeface="+mn-ea"/>
                <a:cs typeface="+mn-cs"/>
              </a:rPr>
              <a:t>DXd</a:t>
            </a:r>
            <a:r>
              <a:rPr kumimoji="0" lang="en-GB" sz="1200" b="1" i="0" u="none" strike="noStrike" kern="1200" cap="none" spc="0" normalizeH="0" baseline="0" noProof="0" dirty="0">
                <a:ln>
                  <a:noFill/>
                </a:ln>
                <a:solidFill>
                  <a:prstClr val="black"/>
                </a:solidFill>
                <a:effectLst/>
                <a:uLnTx/>
                <a:uFillTx/>
                <a:latin typeface="Calibri"/>
                <a:ea typeface="+mn-ea"/>
                <a:cs typeface="+mn-cs"/>
              </a:rPr>
              <a:t> </a:t>
            </a:r>
            <a:r>
              <a:rPr kumimoji="0" lang="pt-BR" sz="1200" b="1" i="0" u="none" strike="noStrike" kern="1200" cap="none" spc="0" normalizeH="0" baseline="0" noProof="0" dirty="0">
                <a:ln>
                  <a:noFill/>
                </a:ln>
                <a:solidFill>
                  <a:prstClr val="black"/>
                </a:solidFill>
                <a:effectLst/>
                <a:uLnTx/>
                <a:uFillTx/>
                <a:latin typeface="Calibri"/>
                <a:ea typeface="+mn-ea"/>
                <a:cs typeface="+mn-cs"/>
              </a:rPr>
              <a:t>5.4 mg/kg q3w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Calibri"/>
                <a:ea typeface="+mn-ea"/>
                <a:cs typeface="+mn-cs"/>
              </a:rPr>
              <a:t>Nivo 360 mg q3w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Calibri"/>
                <a:ea typeface="+mn-ea"/>
                <a:cs typeface="+mn-cs"/>
              </a:rPr>
              <a:t>(n=3)</a:t>
            </a:r>
            <a:r>
              <a:rPr kumimoji="0" lang="pt-BR" sz="1200" b="0" i="0" u="none" strike="noStrike" kern="1200" cap="none" spc="0" normalizeH="0" baseline="30000" noProof="0" dirty="0">
                <a:ln>
                  <a:noFill/>
                </a:ln>
                <a:solidFill>
                  <a:prstClr val="black"/>
                </a:solidFill>
                <a:effectLst/>
                <a:uLnTx/>
                <a:uFillTx/>
                <a:latin typeface="Calibri"/>
                <a:ea typeface="+mn-ea"/>
                <a:cs typeface="+mn-cs"/>
              </a:rPr>
              <a:t>b</a:t>
            </a:r>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B78E511-B548-5343-B7BC-81131D6E8427}"/>
              </a:ext>
            </a:extLst>
          </p:cNvPr>
          <p:cNvSpPr txBox="1"/>
          <p:nvPr/>
        </p:nvSpPr>
        <p:spPr>
          <a:xfrm>
            <a:off x="7975346" y="1530009"/>
            <a:ext cx="229777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S PGothic" charset="0"/>
                <a:cs typeface="+mn-cs"/>
              </a:rPr>
              <a:t>Part 2: Dose Expansion</a:t>
            </a:r>
          </a:p>
        </p:txBody>
      </p:sp>
      <p:sp>
        <p:nvSpPr>
          <p:cNvPr id="13" name="Rectangle 12">
            <a:extLst>
              <a:ext uri="{FF2B5EF4-FFF2-40B4-BE49-F238E27FC236}">
                <a16:creationId xmlns:a16="http://schemas.microsoft.com/office/drawing/2014/main" id="{5767446D-B195-524D-B522-6AB8721A5CEC}"/>
              </a:ext>
            </a:extLst>
          </p:cNvPr>
          <p:cNvSpPr/>
          <p:nvPr/>
        </p:nvSpPr>
        <p:spPr>
          <a:xfrm>
            <a:off x="7758693" y="2847628"/>
            <a:ext cx="2773989" cy="709888"/>
          </a:xfrm>
          <a:prstGeom prst="rect">
            <a:avLst/>
          </a:prstGeom>
          <a:solidFill>
            <a:schemeClr val="accent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Cohort 2: </a:t>
            </a:r>
            <a:r>
              <a:rPr kumimoji="0" lang="en-GB" sz="1200" b="1" i="0" u="none" strike="noStrike" kern="1200" cap="none" spc="0" normalizeH="0" baseline="0" noProof="0" dirty="0">
                <a:ln>
                  <a:noFill/>
                </a:ln>
                <a:solidFill>
                  <a:prstClr val="white"/>
                </a:solidFill>
                <a:effectLst/>
                <a:uLnTx/>
                <a:uFillTx/>
                <a:latin typeface="Calibri"/>
                <a:ea typeface="+mn-ea"/>
                <a:cs typeface="+mn-cs"/>
              </a:rPr>
              <a:t>HER2-low (</a:t>
            </a:r>
            <a:r>
              <a:rPr kumimoji="0" lang="en-US" sz="12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IHC 1+ or IHC 2+/ISH</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GB" sz="1200" b="1" i="0" u="none" strike="noStrike" kern="1200" cap="none" spc="0" normalizeH="0" baseline="0" noProof="0" dirty="0">
                <a:ln>
                  <a:noFill/>
                </a:ln>
                <a:solidFill>
                  <a:prstClr val="white"/>
                </a:solidFill>
                <a:effectLst/>
                <a:uLnTx/>
                <a:uFillTx/>
                <a:latin typeface="Calibri"/>
                <a:ea typeface="+mn-ea"/>
                <a:cs typeface="+mn-cs"/>
              </a:rPr>
              <a:t> BC post standard treatment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n=16</a:t>
            </a:r>
          </a:p>
        </p:txBody>
      </p:sp>
      <p:sp>
        <p:nvSpPr>
          <p:cNvPr id="14" name="Rectangle 13">
            <a:extLst>
              <a:ext uri="{FF2B5EF4-FFF2-40B4-BE49-F238E27FC236}">
                <a16:creationId xmlns:a16="http://schemas.microsoft.com/office/drawing/2014/main" id="{0EEE6FD7-99A6-BB47-BB22-39EFCFA011B5}"/>
              </a:ext>
            </a:extLst>
          </p:cNvPr>
          <p:cNvSpPr/>
          <p:nvPr/>
        </p:nvSpPr>
        <p:spPr>
          <a:xfrm>
            <a:off x="7773721" y="3644215"/>
            <a:ext cx="2717258" cy="74888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Cohort 3: </a:t>
            </a:r>
            <a:r>
              <a:rPr kumimoji="0" lang="en-GB" sz="1200" b="1" i="0" u="none" strike="noStrike" kern="1200" cap="none" spc="0" normalizeH="0" baseline="0" noProof="0" dirty="0">
                <a:ln>
                  <a:noFill/>
                </a:ln>
                <a:solidFill>
                  <a:prstClr val="white"/>
                </a:solidFill>
                <a:effectLst/>
                <a:uLnTx/>
                <a:uFillTx/>
                <a:latin typeface="Calibri"/>
                <a:ea typeface="+mn-ea"/>
                <a:cs typeface="+mn-cs"/>
              </a:rPr>
              <a:t>HER2-high expressing (IHC 2+/3+) urothelial cancer post </a:t>
            </a:r>
            <a:r>
              <a:rPr kumimoji="0" lang="en-GB" sz="1200" b="1" i="0" u="none" strike="noStrike" kern="1200" cap="none" spc="0" normalizeH="0" baseline="0" noProof="0" dirty="0" err="1">
                <a:ln>
                  <a:noFill/>
                </a:ln>
                <a:solidFill>
                  <a:prstClr val="white"/>
                </a:solidFill>
                <a:effectLst/>
                <a:uLnTx/>
                <a:uFillTx/>
                <a:latin typeface="Calibri"/>
                <a:ea typeface="+mn-ea"/>
                <a:cs typeface="+mn-cs"/>
              </a:rPr>
              <a:t>Ctx</a:t>
            </a:r>
            <a:r>
              <a:rPr kumimoji="0" lang="en-GB" sz="1200" b="1" i="0" u="none" strike="noStrike" kern="1200" cap="none" spc="0" normalizeH="0" baseline="0" noProof="0" dirty="0">
                <a:ln>
                  <a:noFill/>
                </a:ln>
                <a:solidFill>
                  <a:prstClr val="white"/>
                </a:solidFill>
                <a:effectLst/>
                <a:uLnTx/>
                <a:uFillTx/>
                <a:latin typeface="Calibri"/>
                <a:ea typeface="+mn-ea"/>
                <a:cs typeface="+mn-cs"/>
              </a:rPr>
              <a:t> and IO naive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n≈30 (planned)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43A0DA3-26EB-E248-9438-FBBA83C8FA66}"/>
              </a:ext>
            </a:extLst>
          </p:cNvPr>
          <p:cNvSpPr/>
          <p:nvPr/>
        </p:nvSpPr>
        <p:spPr>
          <a:xfrm>
            <a:off x="7781311" y="4491575"/>
            <a:ext cx="2733197" cy="812813"/>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Cohort 4: </a:t>
            </a:r>
            <a:r>
              <a:rPr kumimoji="0" lang="en-GB" sz="1200" b="1" i="0" u="none" strike="noStrike" kern="1200" cap="none" spc="0" normalizeH="0" baseline="0" noProof="0" dirty="0">
                <a:ln>
                  <a:noFill/>
                </a:ln>
                <a:solidFill>
                  <a:prstClr val="white"/>
                </a:solidFill>
                <a:effectLst/>
                <a:uLnTx/>
                <a:uFillTx/>
                <a:latin typeface="Calibri"/>
                <a:ea typeface="+mn-ea"/>
                <a:cs typeface="+mn-cs"/>
              </a:rPr>
              <a:t>HER2-low (IHC 1+) urothelial cancer post </a:t>
            </a:r>
            <a:r>
              <a:rPr kumimoji="0" lang="en-GB" sz="1200" b="1" i="0" u="none" strike="noStrike" kern="1200" cap="none" spc="0" normalizeH="0" baseline="0" noProof="0" dirty="0" err="1">
                <a:ln>
                  <a:noFill/>
                </a:ln>
                <a:solidFill>
                  <a:prstClr val="white"/>
                </a:solidFill>
                <a:effectLst/>
                <a:uLnTx/>
                <a:uFillTx/>
                <a:latin typeface="Calibri"/>
                <a:ea typeface="+mn-ea"/>
                <a:cs typeface="+mn-cs"/>
              </a:rPr>
              <a:t>Ctx</a:t>
            </a:r>
            <a:r>
              <a:rPr kumimoji="0" lang="en-GB" sz="1200" b="1" i="0" u="none" strike="noStrike" kern="1200" cap="none" spc="0" normalizeH="0" baseline="0" noProof="0" dirty="0">
                <a:ln>
                  <a:noFill/>
                </a:ln>
                <a:solidFill>
                  <a:prstClr val="white"/>
                </a:solidFill>
                <a:effectLst/>
                <a:uLnTx/>
                <a:uFillTx/>
                <a:latin typeface="Calibri"/>
                <a:ea typeface="+mn-ea"/>
                <a:cs typeface="+mn-cs"/>
              </a:rPr>
              <a:t> and IO treatment naive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n≈15 (planned)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7686897A-6E76-1441-9CA4-827626BCF867}"/>
              </a:ext>
            </a:extLst>
          </p:cNvPr>
          <p:cNvCxnSpPr>
            <a:cxnSpLocks/>
          </p:cNvCxnSpPr>
          <p:nvPr/>
        </p:nvCxnSpPr>
        <p:spPr>
          <a:xfrm>
            <a:off x="7379459" y="2635452"/>
            <a:ext cx="0" cy="214913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5B42A8-35D9-0040-A445-BB26416E991F}"/>
              </a:ext>
            </a:extLst>
          </p:cNvPr>
          <p:cNvCxnSpPr>
            <a:cxnSpLocks/>
          </p:cNvCxnSpPr>
          <p:nvPr/>
        </p:nvCxnSpPr>
        <p:spPr>
          <a:xfrm>
            <a:off x="7379459" y="2635451"/>
            <a:ext cx="341644"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2F97B1-3201-7E4D-81E6-CBA6FB5FF021}"/>
              </a:ext>
            </a:extLst>
          </p:cNvPr>
          <p:cNvCxnSpPr>
            <a:cxnSpLocks/>
          </p:cNvCxnSpPr>
          <p:nvPr/>
        </p:nvCxnSpPr>
        <p:spPr>
          <a:xfrm>
            <a:off x="7385882" y="3219791"/>
            <a:ext cx="341644"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A09770C-DD45-E84A-95C2-F3D2837EA47B}"/>
              </a:ext>
            </a:extLst>
          </p:cNvPr>
          <p:cNvCxnSpPr>
            <a:cxnSpLocks/>
          </p:cNvCxnSpPr>
          <p:nvPr/>
        </p:nvCxnSpPr>
        <p:spPr>
          <a:xfrm>
            <a:off x="7384600" y="3996774"/>
            <a:ext cx="341644"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3F99A5C-5970-624C-A01D-613EFF1DD7E2}"/>
              </a:ext>
            </a:extLst>
          </p:cNvPr>
          <p:cNvCxnSpPr>
            <a:cxnSpLocks/>
          </p:cNvCxnSpPr>
          <p:nvPr/>
        </p:nvCxnSpPr>
        <p:spPr>
          <a:xfrm>
            <a:off x="7376894" y="4775042"/>
            <a:ext cx="341644"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81C501E-2DA4-DC4B-B535-9D55E851A3AA}"/>
              </a:ext>
            </a:extLst>
          </p:cNvPr>
          <p:cNvSpPr/>
          <p:nvPr/>
        </p:nvSpPr>
        <p:spPr>
          <a:xfrm>
            <a:off x="7095280" y="3363548"/>
            <a:ext cx="511443" cy="4640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RDE</a:t>
            </a:r>
          </a:p>
        </p:txBody>
      </p:sp>
      <p:cxnSp>
        <p:nvCxnSpPr>
          <p:cNvPr id="22" name="Straight Arrow Connector 21">
            <a:extLst>
              <a:ext uri="{FF2B5EF4-FFF2-40B4-BE49-F238E27FC236}">
                <a16:creationId xmlns:a16="http://schemas.microsoft.com/office/drawing/2014/main" id="{D366BBE7-D801-0843-9DC0-D5A753934BFB}"/>
              </a:ext>
            </a:extLst>
          </p:cNvPr>
          <p:cNvCxnSpPr>
            <a:cxnSpLocks/>
            <a:stCxn id="10" idx="2"/>
            <a:endCxn id="11" idx="0"/>
          </p:cNvCxnSpPr>
          <p:nvPr/>
        </p:nvCxnSpPr>
        <p:spPr>
          <a:xfrm flipH="1">
            <a:off x="5693696" y="2904764"/>
            <a:ext cx="2318" cy="30942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9F1F263-8FFD-294D-BF0B-8677A5D9ECD1}"/>
              </a:ext>
            </a:extLst>
          </p:cNvPr>
          <p:cNvCxnSpPr>
            <a:cxnSpLocks/>
          </p:cNvCxnSpPr>
          <p:nvPr/>
        </p:nvCxnSpPr>
        <p:spPr>
          <a:xfrm>
            <a:off x="6845275" y="3595597"/>
            <a:ext cx="21946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Close">
            <a:extLst>
              <a:ext uri="{FF2B5EF4-FFF2-40B4-BE49-F238E27FC236}">
                <a16:creationId xmlns:a16="http://schemas.microsoft.com/office/drawing/2014/main" id="{1FBAC4AB-DEA1-2E40-8203-6C997DA0E63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42497" y="4236149"/>
            <a:ext cx="1406380" cy="1406380"/>
          </a:xfrm>
          <a:prstGeom prst="rect">
            <a:avLst/>
          </a:prstGeom>
        </p:spPr>
      </p:pic>
      <p:sp>
        <p:nvSpPr>
          <p:cNvPr id="27" name="TextBox 26">
            <a:extLst>
              <a:ext uri="{FF2B5EF4-FFF2-40B4-BE49-F238E27FC236}">
                <a16:creationId xmlns:a16="http://schemas.microsoft.com/office/drawing/2014/main" id="{A7E65E98-CCA7-7877-3372-510810C5BFEF}"/>
              </a:ext>
            </a:extLst>
          </p:cNvPr>
          <p:cNvSpPr txBox="1"/>
          <p:nvPr/>
        </p:nvSpPr>
        <p:spPr>
          <a:xfrm>
            <a:off x="7095281" y="2018489"/>
            <a:ext cx="4907666" cy="163443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28" name="Oval 27">
            <a:extLst>
              <a:ext uri="{FF2B5EF4-FFF2-40B4-BE49-F238E27FC236}">
                <a16:creationId xmlns:a16="http://schemas.microsoft.com/office/drawing/2014/main" id="{0005B855-2158-DBCB-BC81-9348FB8912D1}"/>
              </a:ext>
            </a:extLst>
          </p:cNvPr>
          <p:cNvSpPr/>
          <p:nvPr/>
        </p:nvSpPr>
        <p:spPr>
          <a:xfrm>
            <a:off x="7684238" y="3506688"/>
            <a:ext cx="2928552" cy="9733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193568D4-5272-6BC4-86AD-5660D0FBDCF1}"/>
              </a:ext>
            </a:extLst>
          </p:cNvPr>
          <p:cNvSpPr txBox="1"/>
          <p:nvPr/>
        </p:nvSpPr>
        <p:spPr>
          <a:xfrm>
            <a:off x="31756" y="5798210"/>
            <a:ext cx="11731266" cy="56126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charset="0"/>
              <a:cs typeface="+mn-cs"/>
            </a:endParaRPr>
          </a:p>
        </p:txBody>
      </p:sp>
      <p:pic>
        <p:nvPicPr>
          <p:cNvPr id="32" name="Picture 31">
            <a:extLst>
              <a:ext uri="{FF2B5EF4-FFF2-40B4-BE49-F238E27FC236}">
                <a16:creationId xmlns:a16="http://schemas.microsoft.com/office/drawing/2014/main" id="{B64A3E21-83A6-F010-7A19-1269E3E0B3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37084" y="1146980"/>
            <a:ext cx="5215998" cy="5728447"/>
          </a:xfrm>
          <a:prstGeom prst="rect">
            <a:avLst/>
          </a:prstGeom>
        </p:spPr>
      </p:pic>
      <p:sp>
        <p:nvSpPr>
          <p:cNvPr id="33" name="TextBox 32">
            <a:extLst>
              <a:ext uri="{FF2B5EF4-FFF2-40B4-BE49-F238E27FC236}">
                <a16:creationId xmlns:a16="http://schemas.microsoft.com/office/drawing/2014/main" id="{12AE2BEA-B13C-B1F6-A515-D59A93FAA54B}"/>
              </a:ext>
            </a:extLst>
          </p:cNvPr>
          <p:cNvSpPr txBox="1"/>
          <p:nvPr/>
        </p:nvSpPr>
        <p:spPr>
          <a:xfrm>
            <a:off x="3785590" y="2132168"/>
            <a:ext cx="121379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ORR 36.7%</a:t>
            </a:r>
          </a:p>
        </p:txBody>
      </p:sp>
      <p:sp>
        <p:nvSpPr>
          <p:cNvPr id="34" name="TextBox 33">
            <a:extLst>
              <a:ext uri="{FF2B5EF4-FFF2-40B4-BE49-F238E27FC236}">
                <a16:creationId xmlns:a16="http://schemas.microsoft.com/office/drawing/2014/main" id="{B8F0D489-C9B7-A5F1-B911-A96324574D19}"/>
              </a:ext>
            </a:extLst>
          </p:cNvPr>
          <p:cNvSpPr txBox="1"/>
          <p:nvPr/>
        </p:nvSpPr>
        <p:spPr>
          <a:xfrm>
            <a:off x="6973200" y="6143890"/>
            <a:ext cx="5016117"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Galsky</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MD, et al.  J Clin Oncol 40, no.6_suppl (Feb 20, 2022) 438-438.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310294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linds(horizontal)">
                                      <p:cBhvr>
                                        <p:cTn id="11" dur="500"/>
                                        <p:tgtEl>
                                          <p:spTgt spid="27"/>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linds(horizont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3" grpId="0"/>
      <p:bldP spid="3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60FC93-87F7-4E45-A31C-DE61C9A63183}"/>
              </a:ext>
            </a:extLst>
          </p:cNvPr>
          <p:cNvSpPr>
            <a:spLocks noGrp="1"/>
          </p:cNvSpPr>
          <p:nvPr>
            <p:ph type="body" sz="quarter" idx="16"/>
          </p:nvPr>
        </p:nvSpPr>
        <p:spPr/>
        <p:txBody>
          <a:bodyPr/>
          <a:lstStyle/>
          <a:p>
            <a:r>
              <a:rPr lang="en-US" dirty="0" err="1"/>
              <a:t>Disitamab</a:t>
            </a:r>
            <a:r>
              <a:rPr lang="en-US" dirty="0"/>
              <a:t> Vedotin and </a:t>
            </a:r>
            <a:r>
              <a:rPr lang="en-US" dirty="0" err="1"/>
              <a:t>Toripalimab</a:t>
            </a:r>
            <a:endParaRPr lang="en-US" dirty="0"/>
          </a:p>
        </p:txBody>
      </p:sp>
      <p:pic>
        <p:nvPicPr>
          <p:cNvPr id="2" name="Picture 1" descr="A graph of a patient's disease&#10;&#10;Description automatically generated">
            <a:extLst>
              <a:ext uri="{FF2B5EF4-FFF2-40B4-BE49-F238E27FC236}">
                <a16:creationId xmlns:a16="http://schemas.microsoft.com/office/drawing/2014/main" id="{A002E6E0-E64E-AA04-A46F-69897EEEA4BB}"/>
              </a:ext>
            </a:extLst>
          </p:cNvPr>
          <p:cNvPicPr>
            <a:picLocks noChangeAspect="1"/>
          </p:cNvPicPr>
          <p:nvPr/>
        </p:nvPicPr>
        <p:blipFill rotWithShape="1">
          <a:blip r:embed="rId3">
            <a:extLst>
              <a:ext uri="{28A0092B-C50C-407E-A947-70E740481C1C}">
                <a14:useLocalDpi xmlns:a14="http://schemas.microsoft.com/office/drawing/2010/main" val="0"/>
              </a:ext>
            </a:extLst>
          </a:blip>
          <a:srcRect l="3317" t="8348" r="10099"/>
          <a:stretch/>
        </p:blipFill>
        <p:spPr>
          <a:xfrm>
            <a:off x="143837" y="1814555"/>
            <a:ext cx="6526613" cy="3228890"/>
          </a:xfrm>
          <a:prstGeom prst="rect">
            <a:avLst/>
          </a:prstGeom>
        </p:spPr>
      </p:pic>
      <p:pic>
        <p:nvPicPr>
          <p:cNvPr id="3" name="Picture 2" descr="A graph showing the number of patients with disabilities&#10;&#10;Description automatically generated with medium confidence">
            <a:extLst>
              <a:ext uri="{FF2B5EF4-FFF2-40B4-BE49-F238E27FC236}">
                <a16:creationId xmlns:a16="http://schemas.microsoft.com/office/drawing/2014/main" id="{4746F37E-7B7F-BB24-ECA4-559C6EBC2DC8}"/>
              </a:ext>
            </a:extLst>
          </p:cNvPr>
          <p:cNvPicPr>
            <a:picLocks noChangeAspect="1"/>
          </p:cNvPicPr>
          <p:nvPr/>
        </p:nvPicPr>
        <p:blipFill rotWithShape="1">
          <a:blip r:embed="rId4">
            <a:extLst>
              <a:ext uri="{28A0092B-C50C-407E-A947-70E740481C1C}">
                <a14:useLocalDpi xmlns:a14="http://schemas.microsoft.com/office/drawing/2010/main" val="0"/>
              </a:ext>
            </a:extLst>
          </a:blip>
          <a:srcRect l="4270" t="2792" r="7735"/>
          <a:stretch/>
        </p:blipFill>
        <p:spPr>
          <a:xfrm>
            <a:off x="6770669" y="1814556"/>
            <a:ext cx="5180372" cy="3228890"/>
          </a:xfrm>
          <a:prstGeom prst="rect">
            <a:avLst/>
          </a:prstGeom>
        </p:spPr>
      </p:pic>
      <p:sp>
        <p:nvSpPr>
          <p:cNvPr id="4" name="TextBox 3">
            <a:extLst>
              <a:ext uri="{FF2B5EF4-FFF2-40B4-BE49-F238E27FC236}">
                <a16:creationId xmlns:a16="http://schemas.microsoft.com/office/drawing/2014/main" id="{D51C43B5-662E-A0FC-6AED-1FE823FC7936}"/>
              </a:ext>
            </a:extLst>
          </p:cNvPr>
          <p:cNvSpPr txBox="1"/>
          <p:nvPr/>
        </p:nvSpPr>
        <p:spPr>
          <a:xfrm>
            <a:off x="129686" y="6489282"/>
            <a:ext cx="485967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Sheng X et al. ASCO 2023;Abstract 4566. </a:t>
            </a:r>
          </a:p>
        </p:txBody>
      </p:sp>
      <p:sp>
        <p:nvSpPr>
          <p:cNvPr id="25" name="TextBox 24">
            <a:extLst>
              <a:ext uri="{FF2B5EF4-FFF2-40B4-BE49-F238E27FC236}">
                <a16:creationId xmlns:a16="http://schemas.microsoft.com/office/drawing/2014/main" id="{4ABD9CB3-D69A-39F6-E620-0DF03BCDBA36}"/>
              </a:ext>
            </a:extLst>
          </p:cNvPr>
          <p:cNvSpPr txBox="1"/>
          <p:nvPr/>
        </p:nvSpPr>
        <p:spPr>
          <a:xfrm>
            <a:off x="1698661" y="1814555"/>
            <a:ext cx="439733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S PGothic" charset="0"/>
                <a:cs typeface="+mn-cs"/>
              </a:rPr>
              <a:t>Confirmed ORR: 73.2%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S PGothic" charset="0"/>
                <a:cs typeface="+mn-cs"/>
              </a:rPr>
              <a:t>	4 CRs, 26 PRs</a:t>
            </a:r>
          </a:p>
        </p:txBody>
      </p:sp>
    </p:spTree>
    <p:extLst>
      <p:ext uri="{BB962C8B-B14F-4D97-AF65-F5344CB8AC3E}">
        <p14:creationId xmlns:p14="http://schemas.microsoft.com/office/powerpoint/2010/main" val="554102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D58241B-DE9D-5C8F-D9EF-117E01EC1A94}"/>
              </a:ext>
            </a:extLst>
          </p:cNvPr>
          <p:cNvSpPr>
            <a:spLocks noGrp="1"/>
          </p:cNvSpPr>
          <p:nvPr>
            <p:ph type="body" sz="quarter" idx="16"/>
          </p:nvPr>
        </p:nvSpPr>
        <p:spPr/>
        <p:txBody>
          <a:bodyPr/>
          <a:lstStyle/>
          <a:p>
            <a:r>
              <a:rPr lang="en-US" dirty="0" err="1"/>
              <a:t>Disitamab</a:t>
            </a:r>
            <a:r>
              <a:rPr lang="en-US" dirty="0"/>
              <a:t> </a:t>
            </a:r>
            <a:r>
              <a:rPr lang="en-US" dirty="0" err="1"/>
              <a:t>Vedotin</a:t>
            </a:r>
            <a:r>
              <a:rPr lang="en-US" dirty="0"/>
              <a:t> Bladder Cancer Phase 2 Trial Design</a:t>
            </a:r>
          </a:p>
        </p:txBody>
      </p:sp>
      <p:pic>
        <p:nvPicPr>
          <p:cNvPr id="7" name="Picture 6">
            <a:extLst>
              <a:ext uri="{FF2B5EF4-FFF2-40B4-BE49-F238E27FC236}">
                <a16:creationId xmlns:a16="http://schemas.microsoft.com/office/drawing/2014/main" id="{50875C4E-BF48-F10D-D534-2725BE9C1173}"/>
              </a:ext>
            </a:extLst>
          </p:cNvPr>
          <p:cNvPicPr>
            <a:picLocks noChangeAspect="1"/>
          </p:cNvPicPr>
          <p:nvPr/>
        </p:nvPicPr>
        <p:blipFill>
          <a:blip r:embed="rId2"/>
          <a:stretch>
            <a:fillRect/>
          </a:stretch>
        </p:blipFill>
        <p:spPr>
          <a:xfrm>
            <a:off x="872426" y="1163631"/>
            <a:ext cx="10084609" cy="5574291"/>
          </a:xfrm>
          <a:prstGeom prst="rect">
            <a:avLst/>
          </a:prstGeom>
        </p:spPr>
      </p:pic>
      <p:sp>
        <p:nvSpPr>
          <p:cNvPr id="3" name="TextBox 2">
            <a:extLst>
              <a:ext uri="{FF2B5EF4-FFF2-40B4-BE49-F238E27FC236}">
                <a16:creationId xmlns:a16="http://schemas.microsoft.com/office/drawing/2014/main" id="{F1BD51D6-FD50-816D-8797-4CC862698EFD}"/>
              </a:ext>
            </a:extLst>
          </p:cNvPr>
          <p:cNvSpPr txBox="1"/>
          <p:nvPr/>
        </p:nvSpPr>
        <p:spPr>
          <a:xfrm>
            <a:off x="7864890" y="6133940"/>
            <a:ext cx="3382766" cy="153888"/>
          </a:xfrm>
          <a:prstGeom prst="rect">
            <a:avLst/>
          </a:prstGeom>
          <a:solidFill>
            <a:schemeClr val="bg1"/>
          </a:solidFill>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disitamab</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a:t>
            </a: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vedotin</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HER2: human epidermal growth</a:t>
            </a:r>
          </a:p>
        </p:txBody>
      </p:sp>
    </p:spTree>
    <p:extLst>
      <p:ext uri="{BB962C8B-B14F-4D97-AF65-F5344CB8AC3E}">
        <p14:creationId xmlns:p14="http://schemas.microsoft.com/office/powerpoint/2010/main" val="41388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D58241B-DE9D-5C8F-D9EF-117E01EC1A94}"/>
              </a:ext>
            </a:extLst>
          </p:cNvPr>
          <p:cNvSpPr>
            <a:spLocks noGrp="1"/>
          </p:cNvSpPr>
          <p:nvPr>
            <p:ph type="body" sz="quarter" idx="16"/>
          </p:nvPr>
        </p:nvSpPr>
        <p:spPr/>
        <p:txBody>
          <a:bodyPr/>
          <a:lstStyle/>
          <a:p>
            <a:r>
              <a:rPr lang="en-US" dirty="0" err="1"/>
              <a:t>Disitamab</a:t>
            </a:r>
            <a:r>
              <a:rPr lang="en-US" dirty="0"/>
              <a:t> </a:t>
            </a:r>
            <a:r>
              <a:rPr lang="en-US" dirty="0" err="1"/>
              <a:t>Vedotin</a:t>
            </a:r>
            <a:r>
              <a:rPr lang="en-US" dirty="0"/>
              <a:t> Bladder Cancer Randomized Phase 3 Trial Design</a:t>
            </a:r>
          </a:p>
        </p:txBody>
      </p:sp>
      <p:grpSp>
        <p:nvGrpSpPr>
          <p:cNvPr id="2" name="Group 1">
            <a:extLst>
              <a:ext uri="{FF2B5EF4-FFF2-40B4-BE49-F238E27FC236}">
                <a16:creationId xmlns:a16="http://schemas.microsoft.com/office/drawing/2014/main" id="{B6071F4B-B996-7E61-9C4A-1973C45D6CD6}"/>
              </a:ext>
            </a:extLst>
          </p:cNvPr>
          <p:cNvGrpSpPr/>
          <p:nvPr/>
        </p:nvGrpSpPr>
        <p:grpSpPr>
          <a:xfrm>
            <a:off x="0" y="2025545"/>
            <a:ext cx="12192000" cy="2623430"/>
            <a:chOff x="0" y="2778746"/>
            <a:chExt cx="12192000" cy="2016680"/>
          </a:xfrm>
        </p:grpSpPr>
        <p:sp>
          <p:nvSpPr>
            <p:cNvPr id="3" name="Rectangle 2">
              <a:extLst>
                <a:ext uri="{FF2B5EF4-FFF2-40B4-BE49-F238E27FC236}">
                  <a16:creationId xmlns:a16="http://schemas.microsoft.com/office/drawing/2014/main" id="{7AFD61E6-4179-85E8-CBA4-AFEE6DD8AB66}"/>
                </a:ext>
              </a:extLst>
            </p:cNvPr>
            <p:cNvSpPr/>
            <p:nvPr/>
          </p:nvSpPr>
          <p:spPr>
            <a:xfrm>
              <a:off x="0" y="2778746"/>
              <a:ext cx="12192000" cy="1772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925E37C3-92F9-6186-8655-9AAF920C490B}"/>
                </a:ext>
              </a:extLst>
            </p:cNvPr>
            <p:cNvSpPr txBox="1"/>
            <p:nvPr/>
          </p:nvSpPr>
          <p:spPr>
            <a:xfrm>
              <a:off x="377087" y="3228553"/>
              <a:ext cx="2262985" cy="1111990"/>
            </a:xfrm>
            <a:prstGeom prst="rect">
              <a:avLst/>
            </a:prstGeom>
            <a:solidFill>
              <a:schemeClr val="bg1"/>
            </a:solidFill>
            <a:ln>
              <a:solidFill>
                <a:schemeClr val="tx1"/>
              </a:solidFill>
            </a:ln>
          </p:spPr>
          <p:txBody>
            <a:bodyPr wrap="square" lIns="121920" tIns="60960" rIns="121920" bIns="60960" rtlCol="0" anchor="t">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S PGothic" charset="0"/>
                  <a:cs typeface="Arial"/>
                </a:rPr>
                <a:t>Eligibility:</a:t>
              </a:r>
            </a:p>
            <a:p>
              <a:pPr marL="228584" marR="0" lvl="0" indent="-228584" algn="l" defTabSz="1219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S PGothic" charset="0"/>
                  <a:cs typeface="Arial"/>
                </a:rPr>
                <a:t>LA/mUC</a:t>
              </a:r>
            </a:p>
            <a:p>
              <a:pPr marL="228584" marR="0" lvl="0" indent="-228584" algn="l" defTabSz="1219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S PGothic" charset="0"/>
                  <a:cs typeface="Arial"/>
                </a:rPr>
                <a:t>Previously untreated</a:t>
              </a:r>
            </a:p>
            <a:p>
              <a:pPr marL="228584" marR="0" lvl="0" indent="-228584" algn="l" defTabSz="1219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S PGothic" charset="0"/>
                  <a:cs typeface="Arial"/>
                </a:rPr>
                <a:t>Eligible for platinum</a:t>
              </a:r>
            </a:p>
            <a:p>
              <a:pPr marL="228584" marR="0" lvl="0" indent="-228584" algn="l" defTabSz="1219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S PGothic" charset="0"/>
                  <a:cs typeface="Arial"/>
                </a:rPr>
                <a:t>Central lab HER2 status ≥ IHC 1+</a:t>
              </a:r>
            </a:p>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S PGothic" charset="0"/>
                  <a:cs typeface="Arial"/>
                </a:rPr>
                <a:t>(n=700)</a:t>
              </a:r>
            </a:p>
          </p:txBody>
        </p:sp>
        <p:sp>
          <p:nvSpPr>
            <p:cNvPr id="6" name="Rectangle 5">
              <a:extLst>
                <a:ext uri="{FF2B5EF4-FFF2-40B4-BE49-F238E27FC236}">
                  <a16:creationId xmlns:a16="http://schemas.microsoft.com/office/drawing/2014/main" id="{3C2920A5-98FE-B6D1-ABE3-C8BEBD803383}"/>
                </a:ext>
              </a:extLst>
            </p:cNvPr>
            <p:cNvSpPr/>
            <p:nvPr/>
          </p:nvSpPr>
          <p:spPr>
            <a:xfrm>
              <a:off x="3664764" y="4274502"/>
              <a:ext cx="4576734" cy="520924"/>
            </a:xfrm>
            <a:prstGeom prst="rect">
              <a:avLst/>
            </a:prstGeom>
            <a:solidFill>
              <a:schemeClr val="accent4">
                <a:lumMod val="25000"/>
                <a:lumOff val="75000"/>
              </a:schemeClr>
            </a:solidFill>
            <a:ln>
              <a:solidFill>
                <a:schemeClr val="tx1"/>
              </a:solidFill>
              <a:prstDash val="solid"/>
            </a:ln>
          </p:spPr>
          <p:style>
            <a:lnRef idx="2">
              <a:schemeClr val="accent3">
                <a:shade val="50000"/>
              </a:schemeClr>
            </a:lnRef>
            <a:fillRef idx="1">
              <a:schemeClr val="accent3"/>
            </a:fillRef>
            <a:effectRef idx="0">
              <a:schemeClr val="accent3"/>
            </a:effectRef>
            <a:fontRef idx="minor">
              <a:schemeClr val="lt1"/>
            </a:fontRef>
          </p:style>
          <p:txBody>
            <a:bodyPr lIns="121920" tIns="60960" rIns="121920" bIns="60960"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srgbClr val="000000"/>
                  </a:solidFill>
                  <a:effectLst/>
                  <a:uLnTx/>
                  <a:uFillTx/>
                  <a:latin typeface="Arial"/>
                  <a:ea typeface="+mn-ea"/>
                  <a:cs typeface="+mn-cs"/>
                </a:rPr>
                <a:t>Cisplatin/Carboplatin + Gemcitabine</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X 4-6 cycles, maintenance therapy as clinically appropriate</a:t>
              </a:r>
            </a:p>
          </p:txBody>
        </p:sp>
        <p:sp>
          <p:nvSpPr>
            <p:cNvPr id="8" name="TextBox 7">
              <a:extLst>
                <a:ext uri="{FF2B5EF4-FFF2-40B4-BE49-F238E27FC236}">
                  <a16:creationId xmlns:a16="http://schemas.microsoft.com/office/drawing/2014/main" id="{DE73C815-8B19-B154-F67B-74CB91A45099}"/>
                </a:ext>
              </a:extLst>
            </p:cNvPr>
            <p:cNvSpPr txBox="1"/>
            <p:nvPr/>
          </p:nvSpPr>
          <p:spPr>
            <a:xfrm>
              <a:off x="2827123" y="3700718"/>
              <a:ext cx="699661" cy="425869"/>
            </a:xfrm>
            <a:prstGeom prst="rect">
              <a:avLst/>
            </a:prstGeom>
            <a:solidFill>
              <a:schemeClr val="bg1"/>
            </a:solidFill>
            <a:ln>
              <a:solidFill>
                <a:schemeClr val="tx1"/>
              </a:solidFill>
            </a:ln>
          </p:spPr>
          <p:txBody>
            <a:bodyPr wrap="square" lIns="121920" tIns="60960" rIns="121920" bIns="60960" rtlCol="0" anchor="t">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S PGothic" charset="0"/>
                  <a:cs typeface="Arial"/>
                </a:rPr>
                <a:t>R</a:t>
              </a:r>
              <a:r>
                <a:rPr kumimoji="0" lang="en-US" sz="1400" b="0" i="0" u="none" strike="noStrike" kern="1200" cap="none" spc="0" normalizeH="0" baseline="0" noProof="0" dirty="0">
                  <a:ln>
                    <a:noFill/>
                  </a:ln>
                  <a:solidFill>
                    <a:srgbClr val="000000"/>
                  </a:solidFill>
                  <a:effectLst/>
                  <a:uLnTx/>
                  <a:uFillTx/>
                  <a:latin typeface="Arial"/>
                  <a:ea typeface="MS PGothic" charset="0"/>
                  <a:cs typeface="Arial"/>
                </a:rPr>
                <a:t>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charset="0"/>
                  <a:cs typeface="Arial"/>
                </a:rPr>
                <a:t>1:1</a:t>
              </a:r>
              <a:endParaRPr kumimoji="0" lang="en-US" sz="1400" b="0" i="0" u="none" strike="noStrike" kern="1200" cap="none" spc="0" normalizeH="0" baseline="30000" noProof="0" dirty="0">
                <a:ln>
                  <a:noFill/>
                </a:ln>
                <a:solidFill>
                  <a:srgbClr val="000000"/>
                </a:solidFill>
                <a:effectLst/>
                <a:uLnTx/>
                <a:uFillTx/>
                <a:latin typeface="Arial" panose="020B0604020202020204" pitchFamily="34" charset="0"/>
                <a:ea typeface="MS PGothic" charset="0"/>
                <a:cs typeface="+mn-cs"/>
              </a:endParaRPr>
            </a:p>
          </p:txBody>
        </p:sp>
        <p:cxnSp>
          <p:nvCxnSpPr>
            <p:cNvPr id="9" name="Connector: Elbow 10">
              <a:extLst>
                <a:ext uri="{FF2B5EF4-FFF2-40B4-BE49-F238E27FC236}">
                  <a16:creationId xmlns:a16="http://schemas.microsoft.com/office/drawing/2014/main" id="{298872E7-7853-4640-54A5-8B55B4FAA032}"/>
                </a:ext>
              </a:extLst>
            </p:cNvPr>
            <p:cNvCxnSpPr>
              <a:cxnSpLocks/>
              <a:stCxn id="8" idx="0"/>
              <a:endCxn id="12" idx="1"/>
            </p:cNvCxnSpPr>
            <p:nvPr/>
          </p:nvCxnSpPr>
          <p:spPr>
            <a:xfrm rot="5400000" flipH="1" flipV="1">
              <a:off x="3168343" y="3209031"/>
              <a:ext cx="500298" cy="483076"/>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11">
              <a:extLst>
                <a:ext uri="{FF2B5EF4-FFF2-40B4-BE49-F238E27FC236}">
                  <a16:creationId xmlns:a16="http://schemas.microsoft.com/office/drawing/2014/main" id="{DB04987F-9DD8-5FC4-72F0-AF7775275881}"/>
                </a:ext>
              </a:extLst>
            </p:cNvPr>
            <p:cNvCxnSpPr>
              <a:cxnSpLocks/>
              <a:stCxn id="8" idx="2"/>
              <a:endCxn id="6" idx="1"/>
            </p:cNvCxnSpPr>
            <p:nvPr/>
          </p:nvCxnSpPr>
          <p:spPr>
            <a:xfrm rot="16200000" flipH="1">
              <a:off x="3216670" y="4086870"/>
              <a:ext cx="408377" cy="487810"/>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C474B2B-8787-FF6A-FB76-5B86E7ECC824}"/>
                </a:ext>
              </a:extLst>
            </p:cNvPr>
            <p:cNvSpPr txBox="1"/>
            <p:nvPr/>
          </p:nvSpPr>
          <p:spPr>
            <a:xfrm>
              <a:off x="8724575" y="3409854"/>
              <a:ext cx="2377440" cy="809200"/>
            </a:xfrm>
            <a:prstGeom prst="rect">
              <a:avLst/>
            </a:prstGeom>
            <a:solidFill>
              <a:schemeClr val="bg1"/>
            </a:solidFill>
            <a:ln>
              <a:solidFill>
                <a:schemeClr val="tx1"/>
              </a:solidFill>
            </a:ln>
          </p:spPr>
          <p:txBody>
            <a:bodyPr wrap="square" lIns="121920" tIns="60960" rIns="121920" bIns="60960" anchor="t">
              <a:spAutoFit/>
            </a:bodyPr>
            <a:lstStyle/>
            <a:p>
              <a:pPr marL="0" marR="0" lvl="0" indent="0" algn="l" defTabSz="914332"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S PGothic" charset="0"/>
                  <a:cs typeface="+mn-cs"/>
                </a:rPr>
                <a:t>Dual-Primary Endpoints</a:t>
              </a:r>
            </a:p>
            <a:p>
              <a:pPr marL="228584" marR="0" lvl="0" indent="-228584" algn="l" defTabSz="914332" rtl="0" eaLnBrk="1" fontAlgn="auto" latinLnBrk="0" hangingPunct="1">
                <a:lnSpc>
                  <a:spcPct val="150000"/>
                </a:lnSpc>
                <a:spcBef>
                  <a:spcPts val="0"/>
                </a:spcBef>
                <a:spcAft>
                  <a:spcPts val="0"/>
                </a:spcAft>
                <a:buClrTx/>
                <a:buSzTx/>
                <a:buFont typeface="Arial"/>
                <a:buChar char="•"/>
                <a:tabLst/>
                <a:defRPr/>
              </a:pPr>
              <a:r>
                <a:rPr kumimoji="0" lang="en-US" sz="1400" b="1" i="0" u="none" strike="noStrike" kern="1200" cap="none" spc="0" normalizeH="0" baseline="0" noProof="0">
                  <a:ln>
                    <a:noFill/>
                  </a:ln>
                  <a:solidFill>
                    <a:srgbClr val="000000"/>
                  </a:solidFill>
                  <a:effectLst/>
                  <a:uLnTx/>
                  <a:uFillTx/>
                  <a:latin typeface="Arial"/>
                  <a:ea typeface="MS PGothic" charset="0"/>
                  <a:cs typeface="+mn-cs"/>
                </a:rPr>
                <a:t>PFS by BICR</a:t>
              </a:r>
              <a:endParaRPr kumimoji="0" lang="en-US" sz="1400" b="0" i="0" u="none" strike="noStrike" kern="1200" cap="none" spc="0" normalizeH="0" baseline="0" noProof="0">
                <a:ln>
                  <a:noFill/>
                </a:ln>
                <a:solidFill>
                  <a:srgbClr val="000000"/>
                </a:solidFill>
                <a:effectLst/>
                <a:uLnTx/>
                <a:uFillTx/>
                <a:latin typeface="Arial"/>
                <a:ea typeface="MS PGothic" charset="0"/>
                <a:cs typeface="Arial"/>
              </a:endParaRPr>
            </a:p>
            <a:p>
              <a:pPr marL="228584" marR="0" lvl="0" indent="-228584" algn="l" defTabSz="914332"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Arial"/>
                  <a:ea typeface="MS PGothic" charset="0"/>
                  <a:cs typeface="+mn-cs"/>
                </a:rPr>
                <a:t>OS </a:t>
              </a:r>
              <a:endParaRPr kumimoji="0" lang="en-US" sz="1400" b="0" i="0" u="none" strike="noStrike" kern="1200" cap="none" spc="0" normalizeH="0" baseline="0" noProof="0">
                <a:ln>
                  <a:noFill/>
                </a:ln>
                <a:solidFill>
                  <a:srgbClr val="000000"/>
                </a:solidFill>
                <a:effectLst/>
                <a:uLnTx/>
                <a:uFillTx/>
                <a:latin typeface="Arial"/>
                <a:ea typeface="MS PGothic" charset="0"/>
                <a:cs typeface="Calibri" panose="020F0502020204030204" pitchFamily="34" charset="0"/>
              </a:endParaRPr>
            </a:p>
          </p:txBody>
        </p:sp>
        <p:sp>
          <p:nvSpPr>
            <p:cNvPr id="12" name="Rectangle 11">
              <a:extLst>
                <a:ext uri="{FF2B5EF4-FFF2-40B4-BE49-F238E27FC236}">
                  <a16:creationId xmlns:a16="http://schemas.microsoft.com/office/drawing/2014/main" id="{27F91C34-C750-16BE-8BE8-6150DC59BA92}"/>
                </a:ext>
              </a:extLst>
            </p:cNvPr>
            <p:cNvSpPr/>
            <p:nvPr/>
          </p:nvSpPr>
          <p:spPr>
            <a:xfrm>
              <a:off x="3660030" y="2948736"/>
              <a:ext cx="4581468" cy="503369"/>
            </a:xfrm>
            <a:prstGeom prst="rect">
              <a:avLst/>
            </a:prstGeom>
            <a:solidFill>
              <a:srgbClr val="E2EFD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121920" tIns="60960" rIns="121920" bIns="60960"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a:ln>
                    <a:noFill/>
                  </a:ln>
                  <a:solidFill>
                    <a:srgbClr val="000000"/>
                  </a:solidFill>
                  <a:effectLst/>
                  <a:uLnTx/>
                  <a:uFillTx/>
                  <a:latin typeface="Arial"/>
                  <a:ea typeface="+mn-ea"/>
                  <a:cs typeface="+mn-cs"/>
                </a:rPr>
                <a:t>DV + Pembrolizumab</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*Treatment until progression</a:t>
              </a:r>
            </a:p>
          </p:txBody>
        </p:sp>
      </p:grpSp>
      <p:sp>
        <p:nvSpPr>
          <p:cNvPr id="13" name="TextBox 12">
            <a:extLst>
              <a:ext uri="{FF2B5EF4-FFF2-40B4-BE49-F238E27FC236}">
                <a16:creationId xmlns:a16="http://schemas.microsoft.com/office/drawing/2014/main" id="{1EC65F11-AE59-5D9A-11D6-6E6B9EDE873A}"/>
              </a:ext>
            </a:extLst>
          </p:cNvPr>
          <p:cNvSpPr txBox="1"/>
          <p:nvPr/>
        </p:nvSpPr>
        <p:spPr>
          <a:xfrm>
            <a:off x="8762211" y="4410741"/>
            <a:ext cx="3163879" cy="1200329"/>
          </a:xfrm>
          <a:prstGeom prst="rect">
            <a:avLst/>
          </a:prstGeom>
        </p:spPr>
        <p:style>
          <a:lnRef idx="2">
            <a:schemeClr val="accent5"/>
          </a:lnRef>
          <a:fillRef idx="1">
            <a:schemeClr val="lt1"/>
          </a:fillRef>
          <a:effectRef idx="0">
            <a:schemeClr val="accent5"/>
          </a:effectRef>
          <a:fontRef idx="minor">
            <a:schemeClr val="dk1"/>
          </a:fontRef>
        </p:style>
        <p:txBody>
          <a:bodyPr wrap="square" lIns="121920" tIns="60960" rIns="121920" bIns="60960" anchor="t">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Arial"/>
              </a:rPr>
              <a:t>Maintenance therapy in the 1L setting as clinically appropriate and locally approved is allowed. </a:t>
            </a:r>
            <a:endParaRPr kumimoji="0" lang="en-US" sz="1400" b="0" i="0" u="none" strike="noStrike" kern="1200" cap="none" spc="0" normalizeH="0" baseline="0" noProof="0" dirty="0">
              <a:ln>
                <a:noFill/>
              </a:ln>
              <a:solidFill>
                <a:srgbClr val="000000"/>
              </a:solidFill>
              <a:effectLst/>
              <a:uLnTx/>
              <a:uFillTx/>
              <a:latin typeface="Times New Roman"/>
              <a:ea typeface="Times New Roman" panose="02020603050405020304" pitchFamily="18" charset="0"/>
              <a:cs typeface="Arial" panose="020B0604020202020204" pitchFamily="34" charset="0"/>
            </a:endParaRPr>
          </a:p>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n-ea"/>
                <a:cs typeface="Arial"/>
              </a:rPr>
              <a:t>Avelumab will not be provided by sponsor.</a:t>
            </a:r>
            <a:endParaRPr kumimoji="0" lang="en-US" sz="1400" b="0" i="0" u="none"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14" name="Table 13">
            <a:extLst>
              <a:ext uri="{FF2B5EF4-FFF2-40B4-BE49-F238E27FC236}">
                <a16:creationId xmlns:a16="http://schemas.microsoft.com/office/drawing/2014/main" id="{1918FE37-209F-DF62-6407-E5C2F4CFF937}"/>
              </a:ext>
            </a:extLst>
          </p:cNvPr>
          <p:cNvGraphicFramePr>
            <a:graphicFrameLocks noGrp="1"/>
          </p:cNvGraphicFramePr>
          <p:nvPr/>
        </p:nvGraphicFramePr>
        <p:xfrm>
          <a:off x="924696" y="1276179"/>
          <a:ext cx="10342607" cy="947591"/>
        </p:xfrm>
        <a:graphic>
          <a:graphicData uri="http://schemas.openxmlformats.org/drawingml/2006/table">
            <a:tbl>
              <a:tblPr firstRow="1" firstCol="1" bandRow="1">
                <a:tableStyleId>{5C22544A-7EE6-4342-B048-85BDC9FD1C3A}</a:tableStyleId>
              </a:tblPr>
              <a:tblGrid>
                <a:gridCol w="10342607">
                  <a:extLst>
                    <a:ext uri="{9D8B030D-6E8A-4147-A177-3AD203B41FA5}">
                      <a16:colId xmlns:a16="http://schemas.microsoft.com/office/drawing/2014/main" val="1556679046"/>
                    </a:ext>
                  </a:extLst>
                </a:gridCol>
              </a:tblGrid>
              <a:tr h="947591">
                <a:tc>
                  <a:txBody>
                    <a:bodyPr/>
                    <a:lstStyle/>
                    <a:p>
                      <a:pPr marL="0" marR="0" algn="ctr">
                        <a:spcBef>
                          <a:spcPts val="300"/>
                        </a:spcBef>
                        <a:spcAft>
                          <a:spcPts val="300"/>
                        </a:spcAft>
                      </a:pPr>
                      <a:r>
                        <a:rPr lang="en-US" sz="1600" dirty="0">
                          <a:effectLst/>
                        </a:rPr>
                        <a:t>An Open-label, Randomized, Controlled Phase 3 Study of </a:t>
                      </a:r>
                      <a:r>
                        <a:rPr lang="en-US" sz="1600" dirty="0" err="1">
                          <a:effectLst/>
                        </a:rPr>
                        <a:t>Disitamab</a:t>
                      </a:r>
                      <a:r>
                        <a:rPr lang="en-US" sz="1600" dirty="0">
                          <a:effectLst/>
                        </a:rPr>
                        <a:t> </a:t>
                      </a:r>
                      <a:r>
                        <a:rPr lang="en-US" sz="1600" dirty="0" err="1">
                          <a:effectLst/>
                        </a:rPr>
                        <a:t>Vedotin</a:t>
                      </a:r>
                      <a:r>
                        <a:rPr lang="en-US" sz="1600" dirty="0">
                          <a:effectLst/>
                        </a:rPr>
                        <a:t> in Combination with Pembrolizumab Versus Chemotherapy in Subjects with Previously Untreated Locally Advanced or Metastatic Urothelial Carcinoma that Expresses HER2 (IHC 1+ and Greater)</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170729599"/>
                  </a:ext>
                </a:extLst>
              </a:tr>
            </a:tbl>
          </a:graphicData>
        </a:graphic>
      </p:graphicFrame>
      <p:sp>
        <p:nvSpPr>
          <p:cNvPr id="15" name="TextBox 14">
            <a:extLst>
              <a:ext uri="{FF2B5EF4-FFF2-40B4-BE49-F238E27FC236}">
                <a16:creationId xmlns:a16="http://schemas.microsoft.com/office/drawing/2014/main" id="{51714B95-620B-368B-C55E-BC46878D96AD}"/>
              </a:ext>
            </a:extLst>
          </p:cNvPr>
          <p:cNvSpPr txBox="1"/>
          <p:nvPr/>
        </p:nvSpPr>
        <p:spPr>
          <a:xfrm>
            <a:off x="8429595" y="2320594"/>
            <a:ext cx="3761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mn-cs"/>
              </a:rPr>
              <a:t>* DV 1.5 mg/kg Q2W until disease progression and pembrolizumab 400 mg Q6W for up to 18 cycles </a:t>
            </a:r>
          </a:p>
        </p:txBody>
      </p:sp>
      <p:sp>
        <p:nvSpPr>
          <p:cNvPr id="16" name="TextBox 15">
            <a:extLst>
              <a:ext uri="{FF2B5EF4-FFF2-40B4-BE49-F238E27FC236}">
                <a16:creationId xmlns:a16="http://schemas.microsoft.com/office/drawing/2014/main" id="{76A5F1C7-DFBA-5A95-55C5-FABC48B0CEDE}"/>
              </a:ext>
            </a:extLst>
          </p:cNvPr>
          <p:cNvSpPr txBox="1"/>
          <p:nvPr/>
        </p:nvSpPr>
        <p:spPr>
          <a:xfrm>
            <a:off x="3764804" y="2908920"/>
            <a:ext cx="4493368" cy="1035861"/>
          </a:xfrm>
          <a:prstGeom prst="rect">
            <a:avLst/>
          </a:prstGeom>
          <a:noFill/>
          <a:ln>
            <a:noFill/>
          </a:ln>
        </p:spPr>
        <p:txBody>
          <a:bodyPr wrap="square" lIns="162560" tIns="81280" rIns="162560" bIns="81280" rtlCol="0" anchor="t">
            <a:spAutoFit/>
          </a:bodyPr>
          <a:lstStyle/>
          <a:p>
            <a:pPr marL="0" marR="0" lvl="0" indent="0" algn="l" defTabSz="1625439" rtl="0" eaLnBrk="1" fontAlgn="auto" latinLnBrk="0" hangingPunct="1">
              <a:lnSpc>
                <a:spcPct val="100000"/>
              </a:lnSpc>
              <a:spcBef>
                <a:spcPts val="0"/>
              </a:spcBef>
              <a:spcAft>
                <a:spcPts val="0"/>
              </a:spcAft>
              <a:buClrTx/>
              <a:buSzTx/>
              <a:buFontTx/>
              <a:buNone/>
              <a:tabLst/>
              <a:defRPr/>
            </a:pPr>
            <a:r>
              <a:rPr kumimoji="0" lang="en-US" sz="1133" b="1" i="0" u="none" strike="noStrike" kern="1200" cap="none" spc="0" normalizeH="0" baseline="0" noProof="0" dirty="0">
                <a:ln>
                  <a:noFill/>
                </a:ln>
                <a:solidFill>
                  <a:srgbClr val="000000"/>
                </a:solidFill>
                <a:effectLst/>
                <a:uLnTx/>
                <a:uFillTx/>
                <a:latin typeface="Arial"/>
                <a:ea typeface="MS PGothic" charset="0"/>
                <a:cs typeface="Arial"/>
              </a:rPr>
              <a:t>Stratification Factors:</a:t>
            </a:r>
          </a:p>
          <a:p>
            <a:pPr marL="304771" marR="0" lvl="0" indent="-304771" algn="l" defTabSz="16254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33" b="0" i="0" u="none" strike="noStrike" kern="1200" cap="none" spc="0" normalizeH="0" baseline="0" noProof="0" dirty="0">
                <a:ln>
                  <a:noFill/>
                </a:ln>
                <a:solidFill>
                  <a:srgbClr val="000000"/>
                </a:solidFill>
                <a:effectLst/>
                <a:uLnTx/>
                <a:uFillTx/>
                <a:latin typeface="Arial"/>
                <a:ea typeface="MS PGothic" charset="0"/>
                <a:cs typeface="Arial"/>
              </a:rPr>
              <a:t>Cisplatin eligibility</a:t>
            </a:r>
          </a:p>
          <a:p>
            <a:pPr marL="304771" marR="0" lvl="0" indent="-304771" algn="l" defTabSz="16254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33" b="0" i="0" u="none" strike="noStrike" kern="1200" cap="none" spc="0" normalizeH="0" baseline="0" noProof="0" dirty="0">
                <a:ln>
                  <a:noFill/>
                </a:ln>
                <a:solidFill>
                  <a:srgbClr val="000000"/>
                </a:solidFill>
                <a:effectLst/>
                <a:uLnTx/>
                <a:uFillTx/>
                <a:latin typeface="Arial"/>
                <a:ea typeface="MS PGothic" charset="0"/>
                <a:cs typeface="Arial"/>
              </a:rPr>
              <a:t>Presence of liver metastasis</a:t>
            </a:r>
          </a:p>
          <a:p>
            <a:pPr marL="304771" marR="0" lvl="0" indent="-304771" algn="l" defTabSz="16254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33" b="0" i="0" u="none" strike="noStrike" kern="1200" cap="none" spc="0" normalizeH="0" baseline="0" noProof="0" dirty="0">
                <a:ln>
                  <a:noFill/>
                </a:ln>
                <a:solidFill>
                  <a:srgbClr val="000000"/>
                </a:solidFill>
                <a:effectLst/>
                <a:uLnTx/>
                <a:uFillTx/>
                <a:latin typeface="Arial"/>
                <a:ea typeface="MS PGothic" charset="0"/>
                <a:cs typeface="Arial"/>
              </a:rPr>
              <a:t>HER2 status</a:t>
            </a:r>
          </a:p>
          <a:p>
            <a:pPr marL="304771" marR="0" lvl="0" indent="-304771" algn="l" defTabSz="16254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33" b="0" i="0" u="none" strike="noStrike" kern="1200" cap="none" spc="0" normalizeH="0" baseline="0" noProof="0" dirty="0">
                <a:ln>
                  <a:noFill/>
                </a:ln>
                <a:solidFill>
                  <a:srgbClr val="000000"/>
                </a:solidFill>
                <a:effectLst/>
                <a:uLnTx/>
                <a:uFillTx/>
                <a:latin typeface="Arial"/>
                <a:ea typeface="MS PGothic" charset="0"/>
                <a:cs typeface="Arial"/>
              </a:rPr>
              <a:t>Intent of avelumab maintenance use</a:t>
            </a:r>
          </a:p>
        </p:txBody>
      </p:sp>
      <p:sp>
        <p:nvSpPr>
          <p:cNvPr id="17" name="Content Placeholder 26">
            <a:extLst>
              <a:ext uri="{FF2B5EF4-FFF2-40B4-BE49-F238E27FC236}">
                <a16:creationId xmlns:a16="http://schemas.microsoft.com/office/drawing/2014/main" id="{0985C864-8276-C922-ECAE-18573910A731}"/>
              </a:ext>
            </a:extLst>
          </p:cNvPr>
          <p:cNvSpPr txBox="1">
            <a:spLocks/>
          </p:cNvSpPr>
          <p:nvPr/>
        </p:nvSpPr>
        <p:spPr>
          <a:xfrm>
            <a:off x="-119725" y="4560872"/>
            <a:ext cx="10450250" cy="1946873"/>
          </a:xfrm>
          <a:prstGeom prst="rect">
            <a:avLst/>
          </a:prstGeom>
        </p:spPr>
        <p:txBody>
          <a:bodyPr vert="horz" lIns="0" tIns="60960" rIns="121920" bIns="60960" rtlCol="0" anchor="t">
            <a:noAutofit/>
          </a:bodyPr>
          <a:lstStyle>
            <a:lvl1pPr marL="219451" marR="0" indent="-219451" algn="l" defTabSz="1219170" rtl="0" eaLnBrk="1" fontAlgn="auto" latinLnBrk="0" hangingPunct="1">
              <a:lnSpc>
                <a:spcPct val="110000"/>
              </a:lnSpc>
              <a:spcBef>
                <a:spcPts val="0"/>
              </a:spcBef>
              <a:spcAft>
                <a:spcPts val="800"/>
              </a:spcAft>
              <a:buClr>
                <a:schemeClr val="tx1"/>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charset="0"/>
              </a:defRPr>
            </a:lvl1pPr>
            <a:lvl2pPr marL="487668" indent="-243834" algn="l" defTabSz="1219170" rtl="0" eaLnBrk="1" latinLnBrk="0" hangingPunct="1">
              <a:lnSpc>
                <a:spcPct val="110000"/>
              </a:lnSpc>
              <a:spcBef>
                <a:spcPts val="0"/>
              </a:spcBef>
              <a:spcAft>
                <a:spcPts val="800"/>
              </a:spcAft>
              <a:buClr>
                <a:schemeClr val="tx1"/>
              </a:buClr>
              <a:buSzPct val="100000"/>
              <a:buFont typeface="Arial" panose="020B0604020202020204" pitchFamily="34" charset="0"/>
              <a:buChar char="•"/>
              <a:defRPr sz="1733" b="0" i="0" kern="1200">
                <a:solidFill>
                  <a:schemeClr val="tx1"/>
                </a:solidFill>
                <a:latin typeface="Arial" panose="020B0604020202020204" pitchFamily="34" charset="0"/>
                <a:ea typeface="Arial" panose="020B0604020202020204" pitchFamily="34" charset="0"/>
                <a:cs typeface="Arial" charset="0"/>
              </a:defRPr>
            </a:lvl2pPr>
            <a:lvl3pPr marL="731502" indent="-184993" algn="l" defTabSz="1219170" rtl="0" eaLnBrk="1" latinLnBrk="0" hangingPunct="1">
              <a:lnSpc>
                <a:spcPct val="110000"/>
              </a:lnSpc>
              <a:spcBef>
                <a:spcPts val="0"/>
              </a:spcBef>
              <a:spcAft>
                <a:spcPts val="800"/>
              </a:spcAft>
              <a:buClr>
                <a:schemeClr val="tx1"/>
              </a:buClr>
              <a:buSzPct val="100000"/>
              <a:buFont typeface="Arial"/>
              <a:buChar char="•"/>
              <a:defRPr sz="1467" b="0" i="0" kern="1200">
                <a:solidFill>
                  <a:schemeClr val="tx1"/>
                </a:solidFill>
                <a:latin typeface="Arial" panose="020B0604020202020204" pitchFamily="34" charset="0"/>
                <a:ea typeface="Arial" panose="020B0604020202020204" pitchFamily="34" charset="0"/>
                <a:cs typeface="Arial" charset="0"/>
              </a:defRPr>
            </a:lvl3pPr>
            <a:lvl4pPr marL="1038411" indent="-182875" algn="l" defTabSz="1219170" rtl="0" eaLnBrk="1" latinLnBrk="0" hangingPunct="1">
              <a:lnSpc>
                <a:spcPct val="100000"/>
              </a:lnSpc>
              <a:spcBef>
                <a:spcPts val="0"/>
              </a:spcBef>
              <a:spcAft>
                <a:spcPts val="800"/>
              </a:spcAft>
              <a:buClr>
                <a:schemeClr val="tx1"/>
              </a:buClr>
              <a:buSzPct val="100000"/>
              <a:buFont typeface="Arial" panose="020B0604020202020204" pitchFamily="34" charset="0"/>
              <a:buChar char="•"/>
              <a:defRPr sz="1333" b="0" i="0" kern="1200">
                <a:solidFill>
                  <a:schemeClr val="tx1"/>
                </a:solidFill>
                <a:latin typeface="Arial" panose="020B0604020202020204" pitchFamily="34" charset="0"/>
                <a:ea typeface="Arial" panose="020B0604020202020204" pitchFamily="34" charset="0"/>
                <a:cs typeface="Arial" charset="0"/>
              </a:defRPr>
            </a:lvl4pPr>
            <a:lvl5pPr marL="1278012" indent="-184993" algn="l" defTabSz="1219170" rtl="0" eaLnBrk="1" latinLnBrk="0" hangingPunct="1">
              <a:lnSpc>
                <a:spcPct val="100000"/>
              </a:lnSpc>
              <a:spcBef>
                <a:spcPts val="0"/>
              </a:spcBef>
              <a:spcAft>
                <a:spcPts val="800"/>
              </a:spcAft>
              <a:buClr>
                <a:schemeClr val="tx1"/>
              </a:buClr>
              <a:buSzPct val="100000"/>
              <a:buFont typeface="Arial"/>
              <a:buChar char="•"/>
              <a:defRPr sz="1200" b="0" i="0" kern="1200">
                <a:solidFill>
                  <a:schemeClr val="tx1"/>
                </a:solidFill>
                <a:latin typeface="Arial" panose="020B0604020202020204" pitchFamily="34" charset="0"/>
                <a:ea typeface="Arial" panose="020B0604020202020204" pitchFamily="34"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389890" marR="0" lvl="1" indent="0" algn="l" defTabSz="1219170" rtl="0" eaLnBrk="1" fontAlgn="auto" latinLnBrk="0" hangingPunct="1">
              <a:lnSpc>
                <a:spcPct val="110000"/>
              </a:lnSpc>
              <a:spcBef>
                <a:spcPts val="0"/>
              </a:spcBef>
              <a:spcAft>
                <a:spcPts val="800"/>
              </a:spcAft>
              <a:buClr>
                <a:srgbClr val="000000"/>
              </a:buClr>
              <a:buSzPct val="100000"/>
              <a:buFont typeface="Arial" panose="020B0604020202020204" pitchFamily="34" charset="0"/>
              <a:buNone/>
              <a:tabLst/>
              <a:defRPr/>
            </a:pPr>
            <a:r>
              <a:rPr kumimoji="0" lang="en-US" altLang="en-US" sz="1300" b="1" i="0" u="sng" strike="noStrike" kern="1200" cap="none" spc="0" normalizeH="0" baseline="0" noProof="0" dirty="0">
                <a:ln>
                  <a:noFill/>
                </a:ln>
                <a:solidFill>
                  <a:srgbClr val="000000"/>
                </a:solidFill>
                <a:effectLst/>
                <a:uLnTx/>
                <a:uFillTx/>
                <a:latin typeface="Arial"/>
                <a:cs typeface="Arial"/>
              </a:rPr>
              <a:t>289 sites in 30 countries globally </a:t>
            </a:r>
            <a:endParaRPr kumimoji="0" lang="en-US" sz="1300" b="1" i="0" u="sng" strike="noStrike" kern="1200" cap="none" spc="0" normalizeH="0" baseline="0" noProof="0" dirty="0">
              <a:ln>
                <a:noFill/>
              </a:ln>
              <a:solidFill>
                <a:srgbClr val="000000"/>
              </a:solidFill>
              <a:effectLst/>
              <a:uLnTx/>
              <a:uFillTx/>
              <a:latin typeface="Arial" panose="020B0604020202020204" pitchFamily="34" charset="0"/>
              <a:cs typeface="Arial" charset="0"/>
            </a:endParaRPr>
          </a:p>
          <a:p>
            <a:pPr marL="561340" marR="0" lvl="1" indent="-171450" algn="l" defTabSz="1219170" rtl="0" eaLnBrk="1" fontAlgn="auto" latinLnBrk="0" hangingPunct="1">
              <a:lnSpc>
                <a:spcPct val="110000"/>
              </a:lnSpc>
              <a:spcBef>
                <a:spcPts val="0"/>
              </a:spcBef>
              <a:spcAft>
                <a:spcPts val="800"/>
              </a:spcAft>
              <a:buClr>
                <a:srgbClr val="000000"/>
              </a:buClr>
              <a:buSzPct val="100000"/>
              <a:buFont typeface="Wingdings"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a:cs typeface="Arial"/>
              </a:rPr>
              <a:t>US, Canada, LATAM, EU, Israel, Turkey, APAC</a:t>
            </a:r>
          </a:p>
          <a:p>
            <a:pPr marL="561340" marR="0" lvl="1" indent="-171450" algn="l" defTabSz="1219170" rtl="0" eaLnBrk="1" fontAlgn="auto" latinLnBrk="0" hangingPunct="1">
              <a:lnSpc>
                <a:spcPct val="110000"/>
              </a:lnSpc>
              <a:spcBef>
                <a:spcPts val="0"/>
              </a:spcBef>
              <a:spcAft>
                <a:spcPts val="800"/>
              </a:spcAft>
              <a:buClr>
                <a:srgbClr val="000000"/>
              </a:buClr>
              <a:buSzPct val="100000"/>
              <a:buFont typeface="Wingdings" panose="020B0604020202020204" pitchFamily="34" charset="0"/>
              <a:buChar char="§"/>
              <a:tabLst/>
              <a:defRPr/>
            </a:pPr>
            <a:r>
              <a:rPr kumimoji="0" lang="en-US" altLang="en-US" sz="1300" b="0" i="0" u="none" strike="noStrike" kern="1200" cap="none" spc="0" normalizeH="0" baseline="0" noProof="0" dirty="0">
                <a:ln>
                  <a:noFill/>
                </a:ln>
                <a:solidFill>
                  <a:srgbClr val="000000"/>
                </a:solidFill>
                <a:effectLst/>
                <a:uLnTx/>
                <a:uFillTx/>
                <a:latin typeface="Arial"/>
                <a:cs typeface="Arial"/>
              </a:rPr>
              <a:t>Competitive enrollment – No site/country cap</a:t>
            </a:r>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cs typeface="Arial"/>
            </a:endParaRPr>
          </a:p>
          <a:p>
            <a:pPr marL="561340" marR="0" lvl="1" indent="-171450" algn="l" defTabSz="1219170" rtl="0" eaLnBrk="1" fontAlgn="auto" latinLnBrk="0" hangingPunct="1">
              <a:lnSpc>
                <a:spcPct val="110000"/>
              </a:lnSpc>
              <a:spcBef>
                <a:spcPts val="0"/>
              </a:spcBef>
              <a:spcAft>
                <a:spcPts val="800"/>
              </a:spcAft>
              <a:buClr>
                <a:srgbClr val="000000"/>
              </a:buClr>
              <a:buSzPct val="100000"/>
              <a:buFont typeface="Wingdings" panose="020B0604020202020204" pitchFamily="34" charset="0"/>
              <a:buChar char="§"/>
              <a:tabLst/>
              <a:defRPr/>
            </a:pPr>
            <a:r>
              <a:rPr kumimoji="0" lang="en-US" altLang="en-US" sz="1300" b="0" i="0" u="none" strike="noStrike" kern="1200" cap="none" spc="0" normalizeH="0" baseline="0" noProof="0" dirty="0">
                <a:ln>
                  <a:noFill/>
                </a:ln>
                <a:solidFill>
                  <a:srgbClr val="000000"/>
                </a:solidFill>
                <a:effectLst/>
                <a:uLnTx/>
                <a:uFillTx/>
                <a:latin typeface="Arial"/>
                <a:cs typeface="Arial"/>
              </a:rPr>
              <a:t>Estimated enrollment start &amp; end date</a:t>
            </a:r>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cs typeface="Arial"/>
            </a:endParaRPr>
          </a:p>
          <a:p>
            <a:pPr marL="937895" marR="0" lvl="2" indent="-184785" algn="l" defTabSz="1219170" rtl="0" eaLnBrk="1" fontAlgn="auto" latinLnBrk="0" hangingPunct="1">
              <a:lnSpc>
                <a:spcPct val="110000"/>
              </a:lnSpc>
              <a:spcBef>
                <a:spcPts val="0"/>
              </a:spcBef>
              <a:spcAft>
                <a:spcPts val="800"/>
              </a:spcAft>
              <a:buClr>
                <a:srgbClr val="000000"/>
              </a:buClr>
              <a:buSzPct val="100000"/>
              <a:buFontTx/>
              <a:buChar char="•"/>
              <a:tabLst/>
              <a:defRPr/>
            </a:pPr>
            <a:r>
              <a:rPr kumimoji="0" lang="en-US" altLang="en-US" sz="1300" b="0" i="0" u="none" strike="noStrike" kern="1200" cap="none" spc="0" normalizeH="0" baseline="0" noProof="0" dirty="0">
                <a:ln>
                  <a:noFill/>
                </a:ln>
                <a:solidFill>
                  <a:srgbClr val="000000"/>
                </a:solidFill>
                <a:effectLst/>
                <a:uLnTx/>
                <a:uFillTx/>
                <a:latin typeface="Arial"/>
                <a:cs typeface="Arial"/>
              </a:rPr>
              <a:t>FPI: Q3 2023</a:t>
            </a:r>
          </a:p>
          <a:p>
            <a:pPr marL="937895" marR="0" lvl="2" indent="-184785" algn="l" defTabSz="1219170" rtl="0" eaLnBrk="1" fontAlgn="auto" latinLnBrk="0" hangingPunct="1">
              <a:lnSpc>
                <a:spcPct val="110000"/>
              </a:lnSpc>
              <a:spcBef>
                <a:spcPts val="0"/>
              </a:spcBef>
              <a:spcAft>
                <a:spcPts val="800"/>
              </a:spcAft>
              <a:buClr>
                <a:srgbClr val="000000"/>
              </a:buClr>
              <a:buSzPct val="100000"/>
              <a:buFontTx/>
              <a:buChar char="•"/>
              <a:tabLst/>
              <a:defRPr/>
            </a:pPr>
            <a:r>
              <a:rPr kumimoji="0" lang="en-US" altLang="en-US" sz="1300" b="0" i="0" u="none" strike="noStrike" kern="1200" cap="none" spc="0" normalizeH="0" baseline="0" noProof="0" dirty="0">
                <a:ln>
                  <a:noFill/>
                </a:ln>
                <a:solidFill>
                  <a:srgbClr val="000000"/>
                </a:solidFill>
                <a:effectLst/>
                <a:uLnTx/>
                <a:uFillTx/>
                <a:latin typeface="Arial"/>
                <a:cs typeface="Arial"/>
              </a:rPr>
              <a:t>LPI: Q1 2026</a:t>
            </a:r>
          </a:p>
          <a:p>
            <a:pPr marL="389890" marR="0" lvl="1" indent="0" algn="l" defTabSz="1219170" rtl="0" eaLnBrk="1" fontAlgn="auto" latinLnBrk="0" hangingPunct="1">
              <a:lnSpc>
                <a:spcPct val="110000"/>
              </a:lnSpc>
              <a:spcBef>
                <a:spcPts val="0"/>
              </a:spcBef>
              <a:spcAft>
                <a:spcPts val="800"/>
              </a:spcAft>
              <a:buClr>
                <a:srgbClr val="000000"/>
              </a:buClr>
              <a:buSzPct val="100000"/>
              <a:buFont typeface="Arial" panose="020B0604020202020204" pitchFamily="34" charset="0"/>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Geneva" charset="-128"/>
              <a:cs typeface="Arial" charset="0"/>
            </a:endParaRPr>
          </a:p>
          <a:p>
            <a:pPr marL="0" marR="0" lvl="0" indent="0" algn="l" defTabSz="1219170" rtl="0" eaLnBrk="1" fontAlgn="auto" latinLnBrk="0" hangingPunct="1">
              <a:lnSpc>
                <a:spcPct val="110000"/>
              </a:lnSpc>
              <a:spcBef>
                <a:spcPts val="0"/>
              </a:spcBef>
              <a:spcAft>
                <a:spcPts val="800"/>
              </a:spcAft>
              <a:buClr>
                <a:srgbClr val="000000"/>
              </a:buClr>
              <a:buSzPct val="100000"/>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charset="0"/>
            </a:endParaRPr>
          </a:p>
        </p:txBody>
      </p:sp>
      <p:sp>
        <p:nvSpPr>
          <p:cNvPr id="18" name="Rectangle 17">
            <a:extLst>
              <a:ext uri="{FF2B5EF4-FFF2-40B4-BE49-F238E27FC236}">
                <a16:creationId xmlns:a16="http://schemas.microsoft.com/office/drawing/2014/main" id="{4D98773D-D47D-F81A-8F83-580CC77D635D}"/>
              </a:ext>
            </a:extLst>
          </p:cNvPr>
          <p:cNvSpPr/>
          <p:nvPr/>
        </p:nvSpPr>
        <p:spPr>
          <a:xfrm>
            <a:off x="76200" y="1266825"/>
            <a:ext cx="12049125" cy="523875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B0CFE9B2-82A6-379E-96C0-1AB2B9865C25}"/>
              </a:ext>
            </a:extLst>
          </p:cNvPr>
          <p:cNvSpPr txBox="1"/>
          <p:nvPr/>
        </p:nvSpPr>
        <p:spPr>
          <a:xfrm>
            <a:off x="5139559" y="5470634"/>
            <a:ext cx="17059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1B1B"/>
                </a:solidFill>
                <a:effectLst/>
                <a:uLnTx/>
                <a:uFillTx/>
                <a:latin typeface="Roboto" panose="02000000000000000000" pitchFamily="2" charset="0"/>
                <a:ea typeface="MS PGothic" charset="0"/>
                <a:cs typeface="+mn-cs"/>
              </a:rPr>
              <a:t>NCT05911295</a:t>
            </a:r>
            <a:endParaRPr kumimoji="0" lang="en-US" sz="1800" b="1"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1326994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43466" y="0"/>
            <a:ext cx="11548533" cy="1036401"/>
          </a:xfrm>
        </p:spPr>
        <p:txBody>
          <a:bodyPr/>
          <a:lstStyle/>
          <a:p>
            <a:pPr algn="l"/>
            <a:r>
              <a:rPr lang="en-US" dirty="0"/>
              <a:t>Take Home Points</a:t>
            </a:r>
          </a:p>
        </p:txBody>
      </p:sp>
      <p:sp>
        <p:nvSpPr>
          <p:cNvPr id="6" name="Text Placeholder 2">
            <a:extLst>
              <a:ext uri="{FF2B5EF4-FFF2-40B4-BE49-F238E27FC236}">
                <a16:creationId xmlns:a16="http://schemas.microsoft.com/office/drawing/2014/main" id="{FB297AE9-BE71-4173-8CA6-B4339D61716A}"/>
              </a:ext>
            </a:extLst>
          </p:cNvPr>
          <p:cNvSpPr txBox="1">
            <a:spLocks/>
          </p:cNvSpPr>
          <p:nvPr/>
        </p:nvSpPr>
        <p:spPr>
          <a:xfrm>
            <a:off x="829386" y="1288813"/>
            <a:ext cx="3879347" cy="2057287"/>
          </a:xfrm>
          <a:prstGeom prst="rect">
            <a:avLst/>
          </a:prstGeom>
        </p:spPr>
        <p:txBody>
          <a:bodyPr/>
          <a:lstStyle>
            <a:lvl1pPr marL="457200" indent="-457200" algn="l" defTabSz="914400" rtl="0" eaLnBrk="1" latinLnBrk="0" hangingPunct="1">
              <a:lnSpc>
                <a:spcPct val="100000"/>
              </a:lnSpc>
              <a:spcBef>
                <a:spcPts val="10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1pPr>
            <a:lvl2pPr marL="685800" indent="-914400" algn="l" defTabSz="914400" rtl="0" eaLnBrk="1" latinLnBrk="0" hangingPunct="1">
              <a:lnSpc>
                <a:spcPct val="100000"/>
              </a:lnSpc>
              <a:spcBef>
                <a:spcPts val="500"/>
              </a:spcBef>
              <a:buFont typeface="Wingdings" panose="05000000000000000000" pitchFamily="2" charset="2"/>
              <a:buChar char="q"/>
              <a:defRPr sz="2400" kern="1200" baseline="0">
                <a:solidFill>
                  <a:srgbClr val="6C6463"/>
                </a:solidFill>
                <a:latin typeface="Microsoft YaHei" panose="020B0503020204020204" pitchFamily="34" charset="-122"/>
                <a:ea typeface="Microsoft YaHei" panose="020B0503020204020204" pitchFamily="34" charset="-122"/>
                <a:cs typeface="Arial" panose="020B0604020202020204" pitchFamily="34" charset="0"/>
              </a:defRPr>
            </a:lvl2pPr>
            <a:lvl3pPr marL="914400" indent="-457200" algn="l" defTabSz="914400" rtl="0" eaLnBrk="1" latinLnBrk="0" hangingPunct="1">
              <a:lnSpc>
                <a:spcPct val="100000"/>
              </a:lnSpc>
              <a:spcBef>
                <a:spcPts val="5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3pPr>
            <a:lvl4pPr marL="13716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4pPr>
            <a:lvl5pPr marL="18288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5pPr>
            <a:lvl6pPr marL="2286000" indent="-4572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Calibri" panose="020F0502020204030204" pitchFamily="34" charset="0"/>
                <a:ea typeface="+mn-ea"/>
                <a:cs typeface="Calibri" panose="020F050202020403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7" name="Text Placeholder 2">
            <a:extLst>
              <a:ext uri="{FF2B5EF4-FFF2-40B4-BE49-F238E27FC236}">
                <a16:creationId xmlns:a16="http://schemas.microsoft.com/office/drawing/2014/main" id="{143D9C0C-C75A-434F-A524-EF39A6780B89}"/>
              </a:ext>
            </a:extLst>
          </p:cNvPr>
          <p:cNvSpPr txBox="1">
            <a:spLocks/>
          </p:cNvSpPr>
          <p:nvPr/>
        </p:nvSpPr>
        <p:spPr>
          <a:xfrm>
            <a:off x="643466" y="1396775"/>
            <a:ext cx="11209010" cy="4172412"/>
          </a:xfrm>
          <a:prstGeom prst="rect">
            <a:avLst/>
          </a:prstGeom>
          <a:solidFill>
            <a:schemeClr val="bg1"/>
          </a:solidFill>
        </p:spPr>
        <p:txBody>
          <a:bodyPr/>
          <a:lstStyle>
            <a:lvl1pPr marL="457200" indent="-457200" algn="l" defTabSz="914400" rtl="0" eaLnBrk="1" latinLnBrk="0" hangingPunct="1">
              <a:lnSpc>
                <a:spcPct val="100000"/>
              </a:lnSpc>
              <a:spcBef>
                <a:spcPts val="10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1pPr>
            <a:lvl2pPr marL="685800" indent="-914400" algn="l" defTabSz="914400" rtl="0" eaLnBrk="1" latinLnBrk="0" hangingPunct="1">
              <a:lnSpc>
                <a:spcPct val="100000"/>
              </a:lnSpc>
              <a:spcBef>
                <a:spcPts val="500"/>
              </a:spcBef>
              <a:buFont typeface="Wingdings" panose="05000000000000000000" pitchFamily="2" charset="2"/>
              <a:buChar char="q"/>
              <a:defRPr sz="2400" kern="1200" baseline="0">
                <a:solidFill>
                  <a:srgbClr val="6C6463"/>
                </a:solidFill>
                <a:latin typeface="Microsoft YaHei" panose="020B0503020204020204" pitchFamily="34" charset="-122"/>
                <a:ea typeface="Microsoft YaHei" panose="020B0503020204020204" pitchFamily="34" charset="-122"/>
                <a:cs typeface="Arial" panose="020B0604020202020204" pitchFamily="34" charset="0"/>
              </a:defRPr>
            </a:lvl2pPr>
            <a:lvl3pPr marL="914400" indent="-457200" algn="l" defTabSz="914400" rtl="0" eaLnBrk="1" latinLnBrk="0" hangingPunct="1">
              <a:lnSpc>
                <a:spcPct val="100000"/>
              </a:lnSpc>
              <a:spcBef>
                <a:spcPts val="5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3pPr>
            <a:lvl4pPr marL="13716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4pPr>
            <a:lvl5pPr marL="18288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5pPr>
            <a:lvl6pPr marL="2286000" indent="-4572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Calibri" panose="020F0502020204030204" pitchFamily="34" charset="0"/>
                <a:ea typeface="+mn-ea"/>
                <a:cs typeface="Calibri" panose="020F050202020403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HER2 expression is not uncommon for urothelial bladder cancer</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Antibody drug conjugates offer an exciting technology that recently has shown clinical efficacy in many cancers, including bladder cancer</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HER2 is being revisited as a promising drug target for patients with urothelial bladder cancer</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A couple examples of promising ADCs for bladder cancer that target HER2 include trastuzumab </a:t>
            </a:r>
            <a:r>
              <a:rPr kumimoji="0" lang="en-US" sz="2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deruxtecan</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 and </a:t>
            </a:r>
            <a:r>
              <a:rPr kumimoji="0" lang="en-US" sz="2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disitamab</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 </a:t>
            </a:r>
            <a:r>
              <a:rPr kumimoji="0" lang="en-US" sz="2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vedotin</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 both as monotherapy and in combination with checkpoint inhibitors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599067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731109" cy="1196752"/>
          </a:xfrm>
        </p:spPr>
        <p:txBody>
          <a:bodyPr/>
          <a:lstStyle/>
          <a:p>
            <a:pPr algn="l"/>
            <a:r>
              <a:rPr lang="en-US" b="1" dirty="0"/>
              <a:t>FDA Grants Accelerated Approval to Trastuzumab </a:t>
            </a:r>
            <a:r>
              <a:rPr lang="en-US" b="1" dirty="0" err="1"/>
              <a:t>Deruxtecan</a:t>
            </a:r>
            <a:r>
              <a:rPr lang="en-US" b="1" dirty="0"/>
              <a:t> for Unresectable or Metastatic HER2-Positive Solid Tumors</a:t>
            </a:r>
            <a:br>
              <a:rPr lang="en-US" b="1" dirty="0"/>
            </a:br>
            <a:r>
              <a:rPr lang="en-US" sz="2400" dirty="0"/>
              <a:t>Press Release: April 5,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09220" y="1700808"/>
            <a:ext cx="10973559" cy="4214845"/>
          </a:xfrm>
        </p:spPr>
        <p:txBody>
          <a:bodyPr wrap="square"/>
          <a:lstStyle/>
          <a:p>
            <a:pPr marL="17463" indent="0">
              <a:spcBef>
                <a:spcPts val="1000"/>
              </a:spcBef>
              <a:spcAft>
                <a:spcPts val="0"/>
              </a:spcAft>
              <a:buNone/>
            </a:pPr>
            <a:r>
              <a:rPr lang="en-US" sz="1900" b="0" dirty="0"/>
              <a:t>On April 5, 2024, US FDA granted accelerated approval to trastuzumab deruxtecan (T-DXd) for adult patients with unresectable or metastatic HER2-positive (IHC3+) solid tumors who have received prior systemic treatment and have no satisfactory alternative treatment options. Efficacy was evaluated in 192 adult patients with previously treated unresectable or metastatic HER2-positive (IHC 3+) solid tumors who were enrolled in one of three multicenter trials: DESTINY-PanTumor02 (NCT04482309), DESTINY-Lung01 (NCT03505710), and DESTINY-CRC02 (NCT04744831). All three trials excluded patients with a history of interstitial lung disease (ILD)/pneumonitis requiring treatment with steroids or ILD/pneumonitis at screening and clinically significant cardiac disease. Patients were also excluded for active brain metastases or ECOG performance status &gt;1. Treatment was administered until disease progression, death, withdrawal of consent, or unacceptable toxicity.</a:t>
            </a:r>
          </a:p>
          <a:p>
            <a:pPr marL="17463" indent="0">
              <a:spcBef>
                <a:spcPts val="1000"/>
              </a:spcBef>
              <a:spcAft>
                <a:spcPts val="0"/>
              </a:spcAft>
              <a:buNone/>
            </a:pPr>
            <a:r>
              <a:rPr lang="en-US" sz="1900" b="0" dirty="0"/>
              <a:t>The recommended –DXd dosage for this indication is 5.4 mg/kg given as an intravenous infusion once every 3 weeks (21-day cycle) until disease progression or unacceptable toxicity. This tumor agnostic indication is approved under accelerated approval based on objective response rate and duration of response. Continued approval for this indication may be contingent upon verification and description of clinical benefit in a confirmatory trial(s).</a:t>
            </a:r>
          </a:p>
          <a:p>
            <a:pPr marL="17463" indent="0">
              <a:spcBef>
                <a:spcPts val="1000"/>
              </a:spcBef>
              <a:spcAft>
                <a:spcPts val="0"/>
              </a:spcAft>
              <a:buNone/>
            </a:pPr>
            <a:endParaRPr lang="en-US" sz="1900" b="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0" y="6538138"/>
            <a:ext cx="11364686" cy="27699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/drugs/resources-information-approved-drugs/fda-grants-accelerated-approval-fam-trastuzumab-deruxtecan-nxki-unresectable-or-metastatic-her2</a:t>
            </a:r>
          </a:p>
        </p:txBody>
      </p:sp>
    </p:spTree>
    <p:extLst>
      <p:ext uri="{BB962C8B-B14F-4D97-AF65-F5344CB8AC3E}">
        <p14:creationId xmlns:p14="http://schemas.microsoft.com/office/powerpoint/2010/main" val="987454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8B2AF1A-FC35-7BAE-50E2-43D69E4311F0}"/>
              </a:ext>
            </a:extLst>
          </p:cNvPr>
          <p:cNvSpPr>
            <a:spLocks noGrp="1"/>
          </p:cNvSpPr>
          <p:nvPr>
            <p:ph type="title"/>
          </p:nvPr>
        </p:nvSpPr>
        <p:spPr>
          <a:xfrm>
            <a:off x="1" y="2857500"/>
            <a:ext cx="12192000" cy="1143000"/>
          </a:xfrm>
        </p:spPr>
        <p:txBody>
          <a:bodyPr/>
          <a:lstStyle/>
          <a:p>
            <a:r>
              <a:rPr lang="en-US" dirty="0"/>
              <a:t>MODULE 5: Selection and Sequencing of Therapy for </a:t>
            </a:r>
            <a:br>
              <a:rPr lang="en-US" dirty="0"/>
            </a:br>
            <a:r>
              <a:rPr lang="en-US" dirty="0"/>
              <a:t>Relapsed/Refractory </a:t>
            </a:r>
            <a:r>
              <a:rPr lang="en-US" dirty="0" err="1"/>
              <a:t>mUBC</a:t>
            </a:r>
            <a:r>
              <a:rPr lang="en-US" dirty="0"/>
              <a:t> – Dr </a:t>
            </a:r>
            <a:r>
              <a:rPr lang="en-US" dirty="0" err="1"/>
              <a:t>Siefker</a:t>
            </a:r>
            <a:r>
              <a:rPr lang="en-US" dirty="0"/>
              <a:t>-Radtke</a:t>
            </a:r>
          </a:p>
        </p:txBody>
      </p:sp>
    </p:spTree>
    <p:extLst>
      <p:ext uri="{BB962C8B-B14F-4D97-AF65-F5344CB8AC3E}">
        <p14:creationId xmlns:p14="http://schemas.microsoft.com/office/powerpoint/2010/main" val="1571622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headphones&#10;&#10;Description automatically generated">
            <a:extLst>
              <a:ext uri="{FF2B5EF4-FFF2-40B4-BE49-F238E27FC236}">
                <a16:creationId xmlns:a16="http://schemas.microsoft.com/office/drawing/2014/main" id="{E423A43B-154E-8906-421C-4A895D151C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41189" y="2458748"/>
            <a:ext cx="2289551" cy="2286000"/>
          </a:xfrm>
          <a:prstGeom prst="rect">
            <a:avLst/>
          </a:prstGeom>
          <a:ln w="25400">
            <a:solidFill>
              <a:srgbClr val="3333CC"/>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1"/>
            <a:ext cx="11656800" cy="1355705"/>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Selection and sequencing of therapies for relapsed/refractory metastatic UBC; potential integration of erdafitinib for patients with metastatic UBC and FGFR alterations   </a:t>
            </a:r>
          </a:p>
        </p:txBody>
      </p:sp>
      <p:sp>
        <p:nvSpPr>
          <p:cNvPr id="15" name="TextBox 14">
            <a:extLst>
              <a:ext uri="{FF2B5EF4-FFF2-40B4-BE49-F238E27FC236}">
                <a16:creationId xmlns:a16="http://schemas.microsoft.com/office/drawing/2014/main" id="{D34DC091-47EE-597A-C700-F6D706C3E090}"/>
              </a:ext>
            </a:extLst>
          </p:cNvPr>
          <p:cNvSpPr txBox="1"/>
          <p:nvPr/>
        </p:nvSpPr>
        <p:spPr>
          <a:xfrm>
            <a:off x="6348325" y="4862416"/>
            <a:ext cx="3275277"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Elizabeth R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Plimack</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MS</a:t>
            </a:r>
          </a:p>
        </p:txBody>
      </p:sp>
      <p:sp>
        <p:nvSpPr>
          <p:cNvPr id="7" name="TextBox 6">
            <a:extLst>
              <a:ext uri="{FF2B5EF4-FFF2-40B4-BE49-F238E27FC236}">
                <a16:creationId xmlns:a16="http://schemas.microsoft.com/office/drawing/2014/main" id="{24D63962-8DD4-0283-9426-782556FAF356}"/>
              </a:ext>
            </a:extLst>
          </p:cNvPr>
          <p:cNvSpPr txBox="1"/>
          <p:nvPr/>
        </p:nvSpPr>
        <p:spPr>
          <a:xfrm>
            <a:off x="2229353"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8" name="Picture 7">
            <a:extLst>
              <a:ext uri="{FF2B5EF4-FFF2-40B4-BE49-F238E27FC236}">
                <a16:creationId xmlns:a16="http://schemas.microsoft.com/office/drawing/2014/main" id="{E5324E31-0594-F7A0-9F7A-53B63D6B5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8932"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2654907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68935"/>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How do you generally sequence enfortumab vedotin, erdafitinib and sacituzumab govitecan for patients who are eligible to receive all 3 agents?</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How do you generally screen for ocular toxicities in patients with mUBC receiving erdafitinib? How often do you recommend consultation with an ophthalmologist? How do you approach the management of ocular AEs?</a:t>
            </a: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Elizabeth R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Plimack</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MS</a:t>
            </a:r>
          </a:p>
        </p:txBody>
      </p:sp>
      <p:pic>
        <p:nvPicPr>
          <p:cNvPr id="3" name="Picture 2" descr="A person wearing glasses and headphones&#10;&#10;Description automatically generated">
            <a:extLst>
              <a:ext uri="{FF2B5EF4-FFF2-40B4-BE49-F238E27FC236}">
                <a16:creationId xmlns:a16="http://schemas.microsoft.com/office/drawing/2014/main" id="{C0A317AB-1A78-E448-8D08-4128CFBF82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4" y="1925230"/>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03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792225"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Role of Anti-PD-1/PD-L1 Antibodies in Therapy for Nonmetastatic Urothelial Bladder Cancer (UBC) — Dr </a:t>
            </a:r>
            <a:r>
              <a:rPr lang="en-US" sz="2500" dirty="0" err="1">
                <a:solidFill>
                  <a:schemeClr val="tx1"/>
                </a:solidFill>
              </a:rPr>
              <a:t>Milowsky</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Other Novel Strategies Under Investigation for Nonmetastatic UBC — Dr O’Donnell</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Front-Line Treatment for Metastatic UBC (</a:t>
            </a:r>
            <a:r>
              <a:rPr lang="en-US" sz="2500" dirty="0" err="1">
                <a:solidFill>
                  <a:schemeClr val="tx1"/>
                </a:solidFill>
              </a:rPr>
              <a:t>mUBC</a:t>
            </a:r>
            <a:r>
              <a:rPr lang="en-US" sz="2500" dirty="0">
                <a:solidFill>
                  <a:schemeClr val="tx1"/>
                </a:solidFill>
              </a:rPr>
              <a:t>) </a:t>
            </a:r>
            <a:br>
              <a:rPr lang="en-US" sz="2500" dirty="0">
                <a:solidFill>
                  <a:schemeClr val="tx1"/>
                </a:solidFill>
              </a:rPr>
            </a:br>
            <a:r>
              <a:rPr lang="en-US" sz="2500" dirty="0">
                <a:solidFill>
                  <a:schemeClr val="tx1"/>
                </a:solidFill>
              </a:rPr>
              <a:t>— Dr Rosenberg</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Emerging Role of HER2-Targeted Therapy for </a:t>
            </a:r>
            <a:r>
              <a:rPr lang="en-US" sz="2500" dirty="0" err="1">
                <a:solidFill>
                  <a:schemeClr val="tx1"/>
                </a:solidFill>
              </a:rPr>
              <a:t>mUBC</a:t>
            </a:r>
            <a:r>
              <a:rPr lang="en-US" sz="2500" dirty="0">
                <a:solidFill>
                  <a:schemeClr val="tx1"/>
                </a:solidFill>
              </a:rPr>
              <a:t> — Dr Yu</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Selection and Sequencing of Therapy for Relapsed/Refractory </a:t>
            </a:r>
            <a:r>
              <a:rPr lang="en-US" sz="2500" dirty="0" err="1">
                <a:solidFill>
                  <a:schemeClr val="tx1"/>
                </a:solidFill>
              </a:rPr>
              <a:t>mUBC</a:t>
            </a:r>
            <a:r>
              <a:rPr lang="en-US" sz="2500" dirty="0">
                <a:solidFill>
                  <a:schemeClr val="tx1"/>
                </a:solidFill>
              </a:rPr>
              <a:t> — Dr </a:t>
            </a:r>
            <a:r>
              <a:rPr lang="en-US" sz="2500" dirty="0" err="1">
                <a:solidFill>
                  <a:schemeClr val="tx1"/>
                </a:solidFill>
              </a:rPr>
              <a:t>Siefker</a:t>
            </a:r>
            <a:r>
              <a:rPr lang="en-US" sz="2500" dirty="0">
                <a:solidFill>
                  <a:schemeClr val="tx1"/>
                </a:solidFill>
              </a:rPr>
              <a:t>-Radtke</a:t>
            </a: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suit and headphones&#10;&#10;Description automatically generated">
            <a:extLst>
              <a:ext uri="{FF2B5EF4-FFF2-40B4-BE49-F238E27FC236}">
                <a16:creationId xmlns:a16="http://schemas.microsoft.com/office/drawing/2014/main" id="{D827B0F9-6549-84AB-62E0-1A935E655868}"/>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6837771" y="2458748"/>
            <a:ext cx="2289551" cy="2286000"/>
          </a:xfrm>
          <a:prstGeom prst="rect">
            <a:avLst/>
          </a:prstGeom>
          <a:ln w="25400">
            <a:solidFill>
              <a:srgbClr val="3333CC"/>
            </a:solidFill>
          </a:ln>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77894"/>
            <a:ext cx="11656800" cy="996038"/>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Efficacy and tolerability of erdafitinib    </a:t>
            </a:r>
          </a:p>
        </p:txBody>
      </p:sp>
      <p:sp>
        <p:nvSpPr>
          <p:cNvPr id="14" name="TextBox 13">
            <a:extLst>
              <a:ext uri="{FF2B5EF4-FFF2-40B4-BE49-F238E27FC236}">
                <a16:creationId xmlns:a16="http://schemas.microsoft.com/office/drawing/2014/main" id="{764AFCD7-30BC-B5E1-4FC1-DDDB60B69633}"/>
              </a:ext>
            </a:extLst>
          </p:cNvPr>
          <p:cNvSpPr txBox="1"/>
          <p:nvPr/>
        </p:nvSpPr>
        <p:spPr>
          <a:xfrm>
            <a:off x="6218910" y="4862416"/>
            <a:ext cx="3567667"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Terence Friedlander, MD</a:t>
            </a:r>
          </a:p>
        </p:txBody>
      </p:sp>
      <p:sp>
        <p:nvSpPr>
          <p:cNvPr id="18" name="TextBox 17">
            <a:extLst>
              <a:ext uri="{FF2B5EF4-FFF2-40B4-BE49-F238E27FC236}">
                <a16:creationId xmlns:a16="http://schemas.microsoft.com/office/drawing/2014/main" id="{45F9E08B-EBE9-DA31-4517-0568092FFF51}"/>
              </a:ext>
            </a:extLst>
          </p:cNvPr>
          <p:cNvSpPr txBox="1"/>
          <p:nvPr/>
        </p:nvSpPr>
        <p:spPr>
          <a:xfrm>
            <a:off x="2229353"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8932"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1228259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68935"/>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What other common toxicities (eg, rash, nail changes, hand-foot syndrome, stomatitis) have been reported with erdafitinib, and how do you manage each of these?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How much of an advantage is the oral route of administration of erdafitinib for patients in your practice?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Terence Friedlander, MD</a:t>
            </a:r>
          </a:p>
        </p:txBody>
      </p:sp>
      <p:pic>
        <p:nvPicPr>
          <p:cNvPr id="5" name="Picture 4" descr="A person wearing a suit and headphones&#10;&#10;Description automatically generated">
            <a:extLst>
              <a:ext uri="{FF2B5EF4-FFF2-40B4-BE49-F238E27FC236}">
                <a16:creationId xmlns:a16="http://schemas.microsoft.com/office/drawing/2014/main" id="{76842B70-2ED3-4F80-3F51-14155E748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4" y="1925230"/>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1185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D0764F-3C82-11AD-E38D-1078EC10944C}"/>
              </a:ext>
            </a:extLst>
          </p:cNvPr>
          <p:cNvSpPr>
            <a:spLocks noGrp="1"/>
          </p:cNvSpPr>
          <p:nvPr>
            <p:ph idx="46"/>
          </p:nvPr>
        </p:nvSpPr>
        <p:spPr/>
        <p:txBody>
          <a:bodyPr/>
          <a:lstStyle/>
          <a:p>
            <a:r>
              <a:rPr lang="en-US" sz="2200" dirty="0"/>
              <a:t>83 years</a:t>
            </a:r>
          </a:p>
        </p:txBody>
      </p:sp>
      <p:sp>
        <p:nvSpPr>
          <p:cNvPr id="5" name="Content Placeholder 4">
            <a:extLst>
              <a:ext uri="{FF2B5EF4-FFF2-40B4-BE49-F238E27FC236}">
                <a16:creationId xmlns:a16="http://schemas.microsoft.com/office/drawing/2014/main" id="{AC4286C0-35C0-9B45-7601-F73C475BFD5D}"/>
              </a:ext>
            </a:extLst>
          </p:cNvPr>
          <p:cNvSpPr>
            <a:spLocks noGrp="1"/>
          </p:cNvSpPr>
          <p:nvPr>
            <p:ph idx="47"/>
          </p:nvPr>
        </p:nvSpPr>
        <p:spPr/>
        <p:txBody>
          <a:bodyPr/>
          <a:lstStyle/>
          <a:p>
            <a:r>
              <a:rPr lang="en-US" sz="2200" dirty="0"/>
              <a:t>77 years</a:t>
            </a:r>
          </a:p>
        </p:txBody>
      </p:sp>
      <p:sp>
        <p:nvSpPr>
          <p:cNvPr id="6" name="Content Placeholder 5">
            <a:extLst>
              <a:ext uri="{FF2B5EF4-FFF2-40B4-BE49-F238E27FC236}">
                <a16:creationId xmlns:a16="http://schemas.microsoft.com/office/drawing/2014/main" id="{2A582D83-3DC0-9832-75AB-C08974C13E77}"/>
              </a:ext>
            </a:extLst>
          </p:cNvPr>
          <p:cNvSpPr>
            <a:spLocks noGrp="1"/>
          </p:cNvSpPr>
          <p:nvPr>
            <p:ph idx="48"/>
          </p:nvPr>
        </p:nvSpPr>
        <p:spPr/>
        <p:txBody>
          <a:bodyPr/>
          <a:lstStyle/>
          <a:p>
            <a:r>
              <a:rPr lang="en-US" sz="2200" dirty="0"/>
              <a:t>71 years</a:t>
            </a:r>
          </a:p>
        </p:txBody>
      </p:sp>
      <p:sp>
        <p:nvSpPr>
          <p:cNvPr id="7" name="Content Placeholder 6">
            <a:extLst>
              <a:ext uri="{FF2B5EF4-FFF2-40B4-BE49-F238E27FC236}">
                <a16:creationId xmlns:a16="http://schemas.microsoft.com/office/drawing/2014/main" id="{05381CFD-E163-7A84-11C2-5DD1012006DB}"/>
              </a:ext>
            </a:extLst>
          </p:cNvPr>
          <p:cNvSpPr>
            <a:spLocks noGrp="1"/>
          </p:cNvSpPr>
          <p:nvPr>
            <p:ph idx="49"/>
          </p:nvPr>
        </p:nvSpPr>
        <p:spPr/>
        <p:txBody>
          <a:bodyPr/>
          <a:lstStyle/>
          <a:p>
            <a:r>
              <a:rPr lang="en-US" sz="2200" dirty="0"/>
              <a:t>60 years</a:t>
            </a:r>
          </a:p>
        </p:txBody>
      </p:sp>
      <p:sp>
        <p:nvSpPr>
          <p:cNvPr id="8" name="Content Placeholder 7">
            <a:extLst>
              <a:ext uri="{FF2B5EF4-FFF2-40B4-BE49-F238E27FC236}">
                <a16:creationId xmlns:a16="http://schemas.microsoft.com/office/drawing/2014/main" id="{CC81C9C1-033F-781E-3D4C-9E7629B5458F}"/>
              </a:ext>
            </a:extLst>
          </p:cNvPr>
          <p:cNvSpPr>
            <a:spLocks noGrp="1"/>
          </p:cNvSpPr>
          <p:nvPr>
            <p:ph idx="50"/>
          </p:nvPr>
        </p:nvSpPr>
        <p:spPr/>
        <p:txBody>
          <a:bodyPr/>
          <a:lstStyle/>
          <a:p>
            <a:r>
              <a:rPr lang="en-US" sz="2200" dirty="0"/>
              <a:t>72 years</a:t>
            </a:r>
          </a:p>
        </p:txBody>
      </p:sp>
      <p:sp>
        <p:nvSpPr>
          <p:cNvPr id="9" name="Content Placeholder 8">
            <a:extLst>
              <a:ext uri="{FF2B5EF4-FFF2-40B4-BE49-F238E27FC236}">
                <a16:creationId xmlns:a16="http://schemas.microsoft.com/office/drawing/2014/main" id="{16955B68-F742-8940-A541-8046C193DB70}"/>
              </a:ext>
            </a:extLst>
          </p:cNvPr>
          <p:cNvSpPr>
            <a:spLocks noGrp="1"/>
          </p:cNvSpPr>
          <p:nvPr>
            <p:ph idx="58"/>
          </p:nvPr>
        </p:nvSpPr>
        <p:spPr/>
        <p:txBody>
          <a:bodyPr/>
          <a:lstStyle/>
          <a:p>
            <a:r>
              <a:rPr lang="en-US" dirty="0"/>
              <a:t>Age</a:t>
            </a:r>
          </a:p>
        </p:txBody>
      </p:sp>
      <p:sp>
        <p:nvSpPr>
          <p:cNvPr id="10" name="Content Placeholder 9">
            <a:extLst>
              <a:ext uri="{FF2B5EF4-FFF2-40B4-BE49-F238E27FC236}">
                <a16:creationId xmlns:a16="http://schemas.microsoft.com/office/drawing/2014/main" id="{889DBA1A-0090-288D-9FAB-ED2559DCF333}"/>
              </a:ext>
            </a:extLst>
          </p:cNvPr>
          <p:cNvSpPr>
            <a:spLocks noGrp="1"/>
          </p:cNvSpPr>
          <p:nvPr>
            <p:ph idx="59"/>
          </p:nvPr>
        </p:nvSpPr>
        <p:spPr/>
        <p:txBody>
          <a:bodyPr/>
          <a:lstStyle/>
          <a:p>
            <a:r>
              <a:rPr lang="en-US" sz="2200" dirty="0"/>
              <a:t>None so far</a:t>
            </a:r>
          </a:p>
        </p:txBody>
      </p:sp>
      <p:sp>
        <p:nvSpPr>
          <p:cNvPr id="11" name="Content Placeholder 10">
            <a:extLst>
              <a:ext uri="{FF2B5EF4-FFF2-40B4-BE49-F238E27FC236}">
                <a16:creationId xmlns:a16="http://schemas.microsoft.com/office/drawing/2014/main" id="{7EA6EBB8-B44F-FA79-4EBD-3ADEE3599703}"/>
              </a:ext>
            </a:extLst>
          </p:cNvPr>
          <p:cNvSpPr>
            <a:spLocks noGrp="1"/>
          </p:cNvSpPr>
          <p:nvPr>
            <p:ph idx="60"/>
          </p:nvPr>
        </p:nvSpPr>
        <p:spPr>
          <a:xfrm>
            <a:off x="5873080" y="2204864"/>
            <a:ext cx="2743200" cy="484632"/>
          </a:xfrm>
        </p:spPr>
        <p:txBody>
          <a:bodyPr/>
          <a:lstStyle/>
          <a:p>
            <a:pPr>
              <a:lnSpc>
                <a:spcPts val="1080"/>
              </a:lnSpc>
            </a:pPr>
            <a:r>
              <a:rPr lang="en-US" sz="1400" dirty="0"/>
              <a:t>PPE, nail disorders, diarrhea, </a:t>
            </a:r>
            <a:br>
              <a:rPr lang="en-US" sz="1400" dirty="0"/>
            </a:br>
            <a:r>
              <a:rPr lang="en-US" sz="1400" dirty="0"/>
              <a:t>stomatitis, decreased appetite, </a:t>
            </a:r>
            <a:br>
              <a:rPr lang="en-US" sz="1400" dirty="0"/>
            </a:br>
            <a:r>
              <a:rPr lang="en-US" sz="1400" dirty="0"/>
              <a:t>weight loss</a:t>
            </a:r>
          </a:p>
        </p:txBody>
      </p:sp>
      <p:sp>
        <p:nvSpPr>
          <p:cNvPr id="12" name="Content Placeholder 11">
            <a:extLst>
              <a:ext uri="{FF2B5EF4-FFF2-40B4-BE49-F238E27FC236}">
                <a16:creationId xmlns:a16="http://schemas.microsoft.com/office/drawing/2014/main" id="{2C5A81C2-59EE-37A6-C398-DAEE737F548F}"/>
              </a:ext>
            </a:extLst>
          </p:cNvPr>
          <p:cNvSpPr>
            <a:spLocks noGrp="1"/>
          </p:cNvSpPr>
          <p:nvPr>
            <p:ph idx="61"/>
          </p:nvPr>
        </p:nvSpPr>
        <p:spPr/>
        <p:txBody>
          <a:bodyPr/>
          <a:lstStyle/>
          <a:p>
            <a:pPr marL="0" marR="0">
              <a:lnSpc>
                <a:spcPts val="1880"/>
              </a:lnSpc>
              <a:spcBef>
                <a:spcPts val="0"/>
              </a:spcBef>
              <a:spcAft>
                <a:spcPts val="0"/>
              </a:spcAft>
            </a:pPr>
            <a:r>
              <a:rPr lang="en-US" sz="1800" b="1" kern="100" dirty="0">
                <a:effectLst/>
                <a:latin typeface="Calibri" panose="020F0502020204030204" pitchFamily="34" charset="0"/>
                <a:ea typeface="Aptos" panose="020B0004020202020204" pitchFamily="34" charset="0"/>
                <a:cs typeface="Calibri" panose="020F0502020204030204" pitchFamily="34" charset="0"/>
              </a:rPr>
              <a:t>Hand-foot syndrome, asthenia/fatigue, CSR</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13" name="Content Placeholder 12">
            <a:extLst>
              <a:ext uri="{FF2B5EF4-FFF2-40B4-BE49-F238E27FC236}">
                <a16:creationId xmlns:a16="http://schemas.microsoft.com/office/drawing/2014/main" id="{F3DA8D32-BA5D-BB69-F3B0-A4A3E9E38EDF}"/>
              </a:ext>
            </a:extLst>
          </p:cNvPr>
          <p:cNvSpPr>
            <a:spLocks noGrp="1"/>
          </p:cNvSpPr>
          <p:nvPr>
            <p:ph idx="62"/>
          </p:nvPr>
        </p:nvSpPr>
        <p:spPr/>
        <p:txBody>
          <a:bodyPr/>
          <a:lstStyle/>
          <a:p>
            <a:pPr>
              <a:lnSpc>
                <a:spcPts val="1680"/>
              </a:lnSpc>
            </a:pPr>
            <a:r>
              <a:rPr lang="en-US" sz="1600" dirty="0"/>
              <a:t>Mouth sores, skin toxicity, </a:t>
            </a:r>
            <a:br>
              <a:rPr lang="en-US" sz="1600" dirty="0"/>
            </a:br>
            <a:r>
              <a:rPr lang="en-US" sz="1600" dirty="0"/>
              <a:t>nail disorders, failure to thrive</a:t>
            </a:r>
          </a:p>
        </p:txBody>
      </p:sp>
      <p:sp>
        <p:nvSpPr>
          <p:cNvPr id="14" name="Content Placeholder 13">
            <a:extLst>
              <a:ext uri="{FF2B5EF4-FFF2-40B4-BE49-F238E27FC236}">
                <a16:creationId xmlns:a16="http://schemas.microsoft.com/office/drawing/2014/main" id="{C66B7CB8-61DF-0FC1-3743-FA866BF7B42C}"/>
              </a:ext>
            </a:extLst>
          </p:cNvPr>
          <p:cNvSpPr>
            <a:spLocks noGrp="1"/>
          </p:cNvSpPr>
          <p:nvPr>
            <p:ph idx="63"/>
          </p:nvPr>
        </p:nvSpPr>
        <p:spPr/>
        <p:txBody>
          <a:bodyPr/>
          <a:lstStyle/>
          <a:p>
            <a:pPr marL="0" marR="0">
              <a:lnSpc>
                <a:spcPts val="1880"/>
              </a:lnSpc>
              <a:spcBef>
                <a:spcPts val="0"/>
              </a:spcBef>
              <a:spcAft>
                <a:spcPts val="0"/>
              </a:spcAft>
            </a:pPr>
            <a:r>
              <a:rPr lang="en-US" sz="1800" b="1" kern="100" dirty="0">
                <a:effectLst/>
                <a:latin typeface="Calibri" panose="020F0502020204030204" pitchFamily="34" charset="0"/>
                <a:ea typeface="Aptos" panose="020B0004020202020204" pitchFamily="34" charset="0"/>
                <a:cs typeface="Calibri" panose="020F0502020204030204" pitchFamily="34" charset="0"/>
              </a:rPr>
              <a:t>CSR, paronychia, fatigue, </a:t>
            </a:r>
            <a:r>
              <a:rPr lang="en-US" sz="1800" b="1" kern="100" dirty="0" err="1">
                <a:effectLst/>
                <a:latin typeface="Calibri" panose="020F0502020204030204" pitchFamily="34" charset="0"/>
                <a:ea typeface="Aptos" panose="020B0004020202020204" pitchFamily="34" charset="0"/>
                <a:cs typeface="Calibri" panose="020F0502020204030204" pitchFamily="34" charset="0"/>
              </a:rPr>
              <a:t>cytopenias</a:t>
            </a:r>
            <a:endParaRPr lang="en-US" sz="18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15" name="Content Placeholder 14">
            <a:extLst>
              <a:ext uri="{FF2B5EF4-FFF2-40B4-BE49-F238E27FC236}">
                <a16:creationId xmlns:a16="http://schemas.microsoft.com/office/drawing/2014/main" id="{4FEF43CA-905C-A096-8F99-3E83FC273CD6}"/>
              </a:ext>
            </a:extLst>
          </p:cNvPr>
          <p:cNvSpPr>
            <a:spLocks noGrp="1"/>
          </p:cNvSpPr>
          <p:nvPr>
            <p:ph idx="64"/>
          </p:nvPr>
        </p:nvSpPr>
        <p:spPr/>
        <p:txBody>
          <a:bodyPr/>
          <a:lstStyle/>
          <a:p>
            <a:r>
              <a:rPr lang="en-US" dirty="0"/>
              <a:t>Side effects</a:t>
            </a:r>
          </a:p>
        </p:txBody>
      </p:sp>
      <p:sp>
        <p:nvSpPr>
          <p:cNvPr id="16" name="Content Placeholder 15">
            <a:extLst>
              <a:ext uri="{FF2B5EF4-FFF2-40B4-BE49-F238E27FC236}">
                <a16:creationId xmlns:a16="http://schemas.microsoft.com/office/drawing/2014/main" id="{ABA7F964-FAEB-D21B-DCD8-9972A2585EE5}"/>
              </a:ext>
            </a:extLst>
          </p:cNvPr>
          <p:cNvSpPr>
            <a:spLocks noGrp="1"/>
          </p:cNvSpPr>
          <p:nvPr>
            <p:ph idx="71"/>
          </p:nvPr>
        </p:nvSpPr>
        <p:spPr/>
        <p:txBody>
          <a:bodyPr/>
          <a:lstStyle/>
          <a:p>
            <a:r>
              <a:rPr lang="en-US" sz="2200" dirty="0"/>
              <a:t>72 years</a:t>
            </a:r>
          </a:p>
        </p:txBody>
      </p:sp>
      <p:sp>
        <p:nvSpPr>
          <p:cNvPr id="17" name="Content Placeholder 16">
            <a:extLst>
              <a:ext uri="{FF2B5EF4-FFF2-40B4-BE49-F238E27FC236}">
                <a16:creationId xmlns:a16="http://schemas.microsoft.com/office/drawing/2014/main" id="{AFFBE30B-E962-B967-96FF-B5F8D7864E5A}"/>
              </a:ext>
            </a:extLst>
          </p:cNvPr>
          <p:cNvSpPr>
            <a:spLocks noGrp="1"/>
          </p:cNvSpPr>
          <p:nvPr>
            <p:ph idx="72"/>
          </p:nvPr>
        </p:nvSpPr>
        <p:spPr/>
        <p:txBody>
          <a:bodyPr/>
          <a:lstStyle/>
          <a:p>
            <a:pPr>
              <a:lnSpc>
                <a:spcPts val="1880"/>
              </a:lnSpc>
            </a:pPr>
            <a:r>
              <a:rPr lang="en-US" sz="1800" dirty="0">
                <a:latin typeface="Calibri" panose="020F0502020204030204" pitchFamily="34" charset="0"/>
                <a:cs typeface="Calibri" panose="020F0502020204030204" pitchFamily="34" charset="0"/>
              </a:rPr>
              <a:t>Dysgeusia, paronychia,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nail loss, rash, mucositis</a:t>
            </a:r>
          </a:p>
        </p:txBody>
      </p:sp>
      <p:sp>
        <p:nvSpPr>
          <p:cNvPr id="3" name="Title 2">
            <a:extLst>
              <a:ext uri="{FF2B5EF4-FFF2-40B4-BE49-F238E27FC236}">
                <a16:creationId xmlns:a16="http://schemas.microsoft.com/office/drawing/2014/main" id="{2E325927-369F-97B4-51CF-F6AC52037683}"/>
              </a:ext>
            </a:extLst>
          </p:cNvPr>
          <p:cNvSpPr>
            <a:spLocks noGrp="1"/>
          </p:cNvSpPr>
          <p:nvPr>
            <p:ph type="title"/>
          </p:nvPr>
        </p:nvSpPr>
        <p:spPr>
          <a:xfrm>
            <a:off x="551384" y="0"/>
            <a:ext cx="10513168" cy="1196752"/>
          </a:xfrm>
        </p:spPr>
        <p:txBody>
          <a:bodyPr/>
          <a:lstStyle/>
          <a:p>
            <a:r>
              <a:rPr lang="en-US" dirty="0"/>
              <a:t>Please describe the last patient in your practice who received erdafitinib for metastatic UBC. What side effects, if any, did the patient experience? How much benefit, if any, did the patient derive from treatment?</a:t>
            </a:r>
          </a:p>
        </p:txBody>
      </p:sp>
      <p:sp>
        <p:nvSpPr>
          <p:cNvPr id="18" name="Content Placeholder 17">
            <a:extLst>
              <a:ext uri="{FF2B5EF4-FFF2-40B4-BE49-F238E27FC236}">
                <a16:creationId xmlns:a16="http://schemas.microsoft.com/office/drawing/2014/main" id="{2322B9E0-9AE9-DC4A-C17F-560400E9263B}"/>
              </a:ext>
            </a:extLst>
          </p:cNvPr>
          <p:cNvSpPr>
            <a:spLocks noGrp="1"/>
          </p:cNvSpPr>
          <p:nvPr>
            <p:ph idx="73"/>
          </p:nvPr>
        </p:nvSpPr>
        <p:spPr/>
        <p:txBody>
          <a:bodyPr/>
          <a:lstStyle/>
          <a:p>
            <a:r>
              <a:rPr lang="en-US" sz="2200" dirty="0">
                <a:effectLst/>
                <a:latin typeface="Calibri" panose="020F0502020204030204" pitchFamily="34" charset="0"/>
                <a:ea typeface="Aptos" panose="020B0004020202020204" pitchFamily="34" charset="0"/>
                <a:cs typeface="Calibri" panose="020F0502020204030204" pitchFamily="34" charset="0"/>
              </a:rPr>
              <a:t>A great deal</a:t>
            </a:r>
            <a:endParaRPr lang="en-US" sz="2200" dirty="0">
              <a:latin typeface="Calibri" panose="020F0502020204030204" pitchFamily="34" charset="0"/>
              <a:cs typeface="Calibri" panose="020F0502020204030204" pitchFamily="34" charset="0"/>
            </a:endParaRPr>
          </a:p>
        </p:txBody>
      </p:sp>
      <p:sp>
        <p:nvSpPr>
          <p:cNvPr id="19" name="Content Placeholder 18">
            <a:extLst>
              <a:ext uri="{FF2B5EF4-FFF2-40B4-BE49-F238E27FC236}">
                <a16:creationId xmlns:a16="http://schemas.microsoft.com/office/drawing/2014/main" id="{8F30C030-857C-1E9E-E07A-B2F43E8CF794}"/>
              </a:ext>
            </a:extLst>
          </p:cNvPr>
          <p:cNvSpPr>
            <a:spLocks noGrp="1"/>
          </p:cNvSpPr>
          <p:nvPr>
            <p:ph idx="74"/>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100" b="1" i="0" u="none" strike="noStrike" kern="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A great deal</a:t>
            </a:r>
            <a:endParaRPr kumimoji="0" lang="en-US" sz="2100" b="1" i="0" u="none" strike="noStrike" kern="0" cap="none" spc="0" normalizeH="0" baseline="0" noProof="0" dirty="0">
              <a:ln>
                <a:noFill/>
              </a:ln>
              <a:solidFill>
                <a:srgbClr val="FFFF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0" name="Content Placeholder 19">
            <a:extLst>
              <a:ext uri="{FF2B5EF4-FFF2-40B4-BE49-F238E27FC236}">
                <a16:creationId xmlns:a16="http://schemas.microsoft.com/office/drawing/2014/main" id="{5F6E9756-B4A1-6004-7667-168BFC93C4E4}"/>
              </a:ext>
            </a:extLst>
          </p:cNvPr>
          <p:cNvSpPr>
            <a:spLocks noGrp="1"/>
          </p:cNvSpPr>
          <p:nvPr>
            <p:ph idx="75"/>
          </p:nvPr>
        </p:nvSpPr>
        <p:spPr/>
        <p:txBody>
          <a:bodyPr/>
          <a:lstStyle/>
          <a:p>
            <a:r>
              <a:rPr lang="en-US" sz="2200" dirty="0"/>
              <a:t>Some</a:t>
            </a:r>
          </a:p>
        </p:txBody>
      </p:sp>
      <p:sp>
        <p:nvSpPr>
          <p:cNvPr id="21" name="Content Placeholder 20">
            <a:extLst>
              <a:ext uri="{FF2B5EF4-FFF2-40B4-BE49-F238E27FC236}">
                <a16:creationId xmlns:a16="http://schemas.microsoft.com/office/drawing/2014/main" id="{E60954D8-8882-057A-D310-0248FCCD40FB}"/>
              </a:ext>
            </a:extLst>
          </p:cNvPr>
          <p:cNvSpPr>
            <a:spLocks noGrp="1"/>
          </p:cNvSpPr>
          <p:nvPr>
            <p:ph idx="76"/>
          </p:nvPr>
        </p:nvSpPr>
        <p:spPr/>
        <p:txBody>
          <a:bodyPr/>
          <a:lstStyle/>
          <a:p>
            <a:r>
              <a:rPr lang="en-US" sz="2200" dirty="0"/>
              <a:t>None</a:t>
            </a:r>
          </a:p>
        </p:txBody>
      </p:sp>
      <p:sp>
        <p:nvSpPr>
          <p:cNvPr id="22" name="Content Placeholder 21">
            <a:extLst>
              <a:ext uri="{FF2B5EF4-FFF2-40B4-BE49-F238E27FC236}">
                <a16:creationId xmlns:a16="http://schemas.microsoft.com/office/drawing/2014/main" id="{8488A793-C283-4520-4EEC-16E0079FC2FB}"/>
              </a:ext>
            </a:extLst>
          </p:cNvPr>
          <p:cNvSpPr>
            <a:spLocks noGrp="1"/>
          </p:cNvSpPr>
          <p:nvPr>
            <p:ph idx="77"/>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Not much</a:t>
            </a:r>
          </a:p>
        </p:txBody>
      </p:sp>
      <p:sp>
        <p:nvSpPr>
          <p:cNvPr id="23" name="Content Placeholder 22">
            <a:extLst>
              <a:ext uri="{FF2B5EF4-FFF2-40B4-BE49-F238E27FC236}">
                <a16:creationId xmlns:a16="http://schemas.microsoft.com/office/drawing/2014/main" id="{B82CE095-98F6-FDFA-8B94-4069F7D2B2A8}"/>
              </a:ext>
            </a:extLst>
          </p:cNvPr>
          <p:cNvSpPr>
            <a:spLocks noGrp="1"/>
          </p:cNvSpPr>
          <p:nvPr>
            <p:ph idx="78"/>
          </p:nvPr>
        </p:nvSpPr>
        <p:spPr/>
        <p:txBody>
          <a:bodyPr/>
          <a:lstStyle/>
          <a:p>
            <a:r>
              <a:rPr lang="en-US" dirty="0"/>
              <a:t>Benefit derived</a:t>
            </a:r>
          </a:p>
        </p:txBody>
      </p:sp>
      <p:sp>
        <p:nvSpPr>
          <p:cNvPr id="24" name="Content Placeholder 23">
            <a:extLst>
              <a:ext uri="{FF2B5EF4-FFF2-40B4-BE49-F238E27FC236}">
                <a16:creationId xmlns:a16="http://schemas.microsoft.com/office/drawing/2014/main" id="{6AB8CC5E-53B8-9D35-85C8-84F38F4C4D3C}"/>
              </a:ext>
            </a:extLst>
          </p:cNvPr>
          <p:cNvSpPr>
            <a:spLocks noGrp="1"/>
          </p:cNvSpPr>
          <p:nvPr>
            <p:ph idx="79"/>
          </p:nvPr>
        </p:nvSpPr>
        <p:spPr/>
        <p:txBody>
          <a:bodyPr/>
          <a:lstStyle/>
          <a:p>
            <a:r>
              <a:rPr lang="en-US" sz="2100" dirty="0">
                <a:effectLst/>
                <a:latin typeface="Calibri" panose="020F0502020204030204" pitchFamily="34" charset="0"/>
                <a:ea typeface="Aptos" panose="020B0004020202020204" pitchFamily="34" charset="0"/>
                <a:cs typeface="Calibri" panose="020F0502020204030204" pitchFamily="34" charset="0"/>
              </a:rPr>
              <a:t>A great deal</a:t>
            </a:r>
            <a:endParaRPr lang="en-US" sz="2100" dirty="0">
              <a:latin typeface="Calibri" panose="020F0502020204030204" pitchFamily="34" charset="0"/>
              <a:cs typeface="Calibri" panose="020F0502020204030204" pitchFamily="34" charset="0"/>
            </a:endParaRPr>
          </a:p>
        </p:txBody>
      </p:sp>
      <p:sp>
        <p:nvSpPr>
          <p:cNvPr id="25" name="Content Placeholder 24">
            <a:extLst>
              <a:ext uri="{FF2B5EF4-FFF2-40B4-BE49-F238E27FC236}">
                <a16:creationId xmlns:a16="http://schemas.microsoft.com/office/drawing/2014/main" id="{FE2AD378-420A-7960-DF89-FE2466BDD4B2}"/>
              </a:ext>
            </a:extLst>
          </p:cNvPr>
          <p:cNvSpPr>
            <a:spLocks noGrp="1"/>
          </p:cNvSpPr>
          <p:nvPr>
            <p:ph idx="80"/>
          </p:nvPr>
        </p:nvSpPr>
        <p:spPr/>
        <p:txBody>
          <a:bodyPr/>
          <a:lstStyle/>
          <a:p>
            <a:r>
              <a:rPr lang="en-US" sz="2200" dirty="0"/>
              <a:t>58 years</a:t>
            </a:r>
          </a:p>
        </p:txBody>
      </p:sp>
      <p:sp>
        <p:nvSpPr>
          <p:cNvPr id="26" name="Content Placeholder 25">
            <a:extLst>
              <a:ext uri="{FF2B5EF4-FFF2-40B4-BE49-F238E27FC236}">
                <a16:creationId xmlns:a16="http://schemas.microsoft.com/office/drawing/2014/main" id="{1362C8CF-0A70-E83D-1190-6871527D75D5}"/>
              </a:ext>
            </a:extLst>
          </p:cNvPr>
          <p:cNvSpPr>
            <a:spLocks noGrp="1"/>
          </p:cNvSpPr>
          <p:nvPr>
            <p:ph idx="81"/>
          </p:nvPr>
        </p:nvSpPr>
        <p:spPr/>
        <p:txBody>
          <a:bodyPr/>
          <a:lstStyle/>
          <a:p>
            <a:pPr>
              <a:lnSpc>
                <a:spcPts val="1880"/>
              </a:lnSpc>
            </a:pPr>
            <a:r>
              <a:rPr lang="en-US" sz="1800" dirty="0">
                <a:latin typeface="Calibri" panose="020F0502020204030204" pitchFamily="34" charset="0"/>
                <a:cs typeface="Calibri" panose="020F0502020204030204" pitchFamily="34" charset="0"/>
              </a:rPr>
              <a:t>Fatigue, hand-foot syndrome, nail dystrophy</a:t>
            </a:r>
          </a:p>
        </p:txBody>
      </p:sp>
      <p:sp>
        <p:nvSpPr>
          <p:cNvPr id="27" name="Content Placeholder 26">
            <a:extLst>
              <a:ext uri="{FF2B5EF4-FFF2-40B4-BE49-F238E27FC236}">
                <a16:creationId xmlns:a16="http://schemas.microsoft.com/office/drawing/2014/main" id="{8FF76082-FFC8-13D2-21D9-C1DBA0BF8CED}"/>
              </a:ext>
            </a:extLst>
          </p:cNvPr>
          <p:cNvSpPr>
            <a:spLocks noGrp="1"/>
          </p:cNvSpPr>
          <p:nvPr>
            <p:ph idx="82"/>
          </p:nvPr>
        </p:nvSpPr>
        <p:spPr/>
        <p:txBody>
          <a:bodyPr/>
          <a:lstStyle/>
          <a:p>
            <a:r>
              <a:rPr lang="en-US" sz="2200" dirty="0"/>
              <a:t>Not much</a:t>
            </a:r>
          </a:p>
        </p:txBody>
      </p:sp>
      <p:sp>
        <p:nvSpPr>
          <p:cNvPr id="28" name="TextBox 27">
            <a:extLst>
              <a:ext uri="{FF2B5EF4-FFF2-40B4-BE49-F238E27FC236}">
                <a16:creationId xmlns:a16="http://schemas.microsoft.com/office/drawing/2014/main" id="{31F9C199-8F57-1E36-8C9A-824A705B4A4D}"/>
              </a:ext>
            </a:extLst>
          </p:cNvPr>
          <p:cNvSpPr txBox="1"/>
          <p:nvPr/>
        </p:nvSpPr>
        <p:spPr>
          <a:xfrm>
            <a:off x="551384" y="6484085"/>
            <a:ext cx="8856984"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PPE = Palmar-plantar </a:t>
            </a:r>
            <a:r>
              <a:rPr kumimoji="0" lang="en-US" sz="1600" b="0"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erythrodysesthesia</a:t>
            </a: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CSR = central serous retinopathy </a:t>
            </a:r>
            <a:endPar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62145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23569840-5BE3-A24D-EC6B-3BCCE042B897}"/>
              </a:ext>
            </a:extLst>
          </p:cNvPr>
          <p:cNvSpPr>
            <a:spLocks noGrp="1"/>
          </p:cNvSpPr>
          <p:nvPr>
            <p:ph idx="46"/>
          </p:nvPr>
        </p:nvSpPr>
        <p:spPr/>
        <p:txBody>
          <a:bodyPr/>
          <a:lstStyle/>
          <a:p>
            <a:r>
              <a:rPr lang="en-US" sz="2400" dirty="0"/>
              <a:t>Erdafitinib</a:t>
            </a:r>
            <a:endParaRPr lang="en-US" dirty="0"/>
          </a:p>
        </p:txBody>
      </p:sp>
      <p:sp>
        <p:nvSpPr>
          <p:cNvPr id="21" name="Content Placeholder 20">
            <a:extLst>
              <a:ext uri="{FF2B5EF4-FFF2-40B4-BE49-F238E27FC236}">
                <a16:creationId xmlns:a16="http://schemas.microsoft.com/office/drawing/2014/main" id="{E0BFFE6E-DF47-4B8A-6416-C6172344FD27}"/>
              </a:ext>
            </a:extLst>
          </p:cNvPr>
          <p:cNvSpPr>
            <a:spLocks noGrp="1"/>
          </p:cNvSpPr>
          <p:nvPr>
            <p:ph idx="47"/>
          </p:nvPr>
        </p:nvSpPr>
        <p:spPr/>
        <p:txBody>
          <a:bodyPr/>
          <a:lstStyle/>
          <a:p>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Erdafitinib</a:t>
            </a:r>
            <a:endParaRPr lang="en-US" dirty="0"/>
          </a:p>
        </p:txBody>
      </p:sp>
      <p:sp>
        <p:nvSpPr>
          <p:cNvPr id="22" name="Content Placeholder 21">
            <a:extLst>
              <a:ext uri="{FF2B5EF4-FFF2-40B4-BE49-F238E27FC236}">
                <a16:creationId xmlns:a16="http://schemas.microsoft.com/office/drawing/2014/main" id="{E6D995F2-DB35-9982-733D-C167909C6B26}"/>
              </a:ext>
            </a:extLst>
          </p:cNvPr>
          <p:cNvSpPr>
            <a:spLocks noGrp="1"/>
          </p:cNvSpPr>
          <p:nvPr>
            <p:ph idx="48"/>
          </p:nvPr>
        </p:nvSpPr>
        <p:spPr/>
        <p:txBody>
          <a:bodyPr/>
          <a:lstStyle/>
          <a:p>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Erdafitinib</a:t>
            </a:r>
            <a:endParaRPr lang="en-US" dirty="0"/>
          </a:p>
        </p:txBody>
      </p:sp>
      <p:sp>
        <p:nvSpPr>
          <p:cNvPr id="23" name="Content Placeholder 22">
            <a:extLst>
              <a:ext uri="{FF2B5EF4-FFF2-40B4-BE49-F238E27FC236}">
                <a16:creationId xmlns:a16="http://schemas.microsoft.com/office/drawing/2014/main" id="{4E0D7746-1DED-9879-A20F-D1FBE6F3DF02}"/>
              </a:ext>
            </a:extLst>
          </p:cNvPr>
          <p:cNvSpPr>
            <a:spLocks noGrp="1"/>
          </p:cNvSpPr>
          <p:nvPr>
            <p:ph idx="49"/>
          </p:nvPr>
        </p:nvSpPr>
        <p:spPr/>
        <p:txBody>
          <a:bodyPr/>
          <a:lstStyle/>
          <a:p>
            <a:pPr marL="0" marR="0" lvl="0" indent="0" algn="ctr" defTabSz="412750" rtl="0" eaLnBrk="0" fontAlgn="base" latinLnBrk="0" hangingPunct="0">
              <a:lnSpc>
                <a:spcPts val="2180"/>
              </a:lnSpc>
              <a:spcBef>
                <a:spcPct val="30000"/>
              </a:spcBef>
              <a:spcAft>
                <a:spcPts val="800"/>
              </a:spcAft>
              <a:buClr>
                <a:srgbClr val="000000"/>
              </a:buClr>
              <a:buSzPct val="100000"/>
              <a:buFontTx/>
              <a:buNone/>
              <a:tabLst/>
              <a:defRPr/>
            </a:pPr>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Erdafitinib</a:t>
            </a:r>
          </a:p>
        </p:txBody>
      </p:sp>
      <p:sp>
        <p:nvSpPr>
          <p:cNvPr id="24" name="Content Placeholder 23">
            <a:extLst>
              <a:ext uri="{FF2B5EF4-FFF2-40B4-BE49-F238E27FC236}">
                <a16:creationId xmlns:a16="http://schemas.microsoft.com/office/drawing/2014/main" id="{96740BDB-7D2D-5E33-C5A7-FCD769FC54E9}"/>
              </a:ext>
            </a:extLst>
          </p:cNvPr>
          <p:cNvSpPr>
            <a:spLocks noGrp="1"/>
          </p:cNvSpPr>
          <p:nvPr>
            <p:ph idx="50"/>
          </p:nvPr>
        </p:nvSpPr>
        <p:spPr/>
        <p:txBody>
          <a:bodyPr/>
          <a:lstStyle/>
          <a:p>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Erdafitinib</a:t>
            </a:r>
            <a:endParaRPr lang="en-US" dirty="0"/>
          </a:p>
        </p:txBody>
      </p:sp>
      <p:sp>
        <p:nvSpPr>
          <p:cNvPr id="25" name="Content Placeholder 24">
            <a:extLst>
              <a:ext uri="{FF2B5EF4-FFF2-40B4-BE49-F238E27FC236}">
                <a16:creationId xmlns:a16="http://schemas.microsoft.com/office/drawing/2014/main" id="{6749E3F2-26CA-C42D-2056-0432ACBE1543}"/>
              </a:ext>
            </a:extLst>
          </p:cNvPr>
          <p:cNvSpPr>
            <a:spLocks noGrp="1"/>
          </p:cNvSpPr>
          <p:nvPr>
            <p:ph idx="51"/>
          </p:nvPr>
        </p:nvSpPr>
        <p:spPr/>
        <p:txBody>
          <a:bodyPr/>
          <a:lstStyle/>
          <a:p>
            <a:r>
              <a:rPr lang="en-US" sz="2400" dirty="0"/>
              <a:t>Erdafitinib</a:t>
            </a:r>
            <a:endParaRPr lang="en-US" dirty="0"/>
          </a:p>
        </p:txBody>
      </p:sp>
      <p:sp>
        <p:nvSpPr>
          <p:cNvPr id="19" name="Title 18">
            <a:extLst>
              <a:ext uri="{FF2B5EF4-FFF2-40B4-BE49-F238E27FC236}">
                <a16:creationId xmlns:a16="http://schemas.microsoft.com/office/drawing/2014/main" id="{886C6BF2-5213-59BB-A134-BEFC64088CEB}"/>
              </a:ext>
            </a:extLst>
          </p:cNvPr>
          <p:cNvSpPr>
            <a:spLocks noGrp="1"/>
          </p:cNvSpPr>
          <p:nvPr>
            <p:ph type="title"/>
          </p:nvPr>
        </p:nvSpPr>
        <p:spPr>
          <a:xfrm>
            <a:off x="551384" y="0"/>
            <a:ext cx="10729192" cy="1023414"/>
          </a:xfrm>
        </p:spPr>
        <p:txBody>
          <a:bodyPr/>
          <a:lstStyle/>
          <a:p>
            <a:pPr>
              <a:lnSpc>
                <a:spcPts val="2280"/>
              </a:lnSpc>
            </a:pPr>
            <a:r>
              <a:rPr lang="en-US" sz="22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What would you generally recommend as third-line therapy for a 65-year-old patient with </a:t>
            </a:r>
            <a:r>
              <a:rPr lang="en-US" sz="2200" b="1" u="sng"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FGFR-mutated</a:t>
            </a:r>
            <a:r>
              <a:rPr lang="en-US" sz="22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metastatic UBC whose disease had progressed on first-line pembrolizumab and second-line </a:t>
            </a:r>
            <a:r>
              <a:rPr lang="en-US" sz="2200" b="1" u="sng" kern="100" dirty="0" err="1">
                <a:solidFill>
                  <a:srgbClr val="0432FF"/>
                </a:solidFill>
                <a:effectLst/>
                <a:latin typeface="Calibri" panose="020F0502020204030204" pitchFamily="34" charset="0"/>
                <a:ea typeface="Calibri" panose="020F0502020204030204" pitchFamily="34" charset="0"/>
                <a:cs typeface="Calibri" panose="020F0502020204030204" pitchFamily="34" charset="0"/>
              </a:rPr>
              <a:t>enfortumab</a:t>
            </a:r>
            <a:r>
              <a:rPr lang="en-US" sz="2200" b="1" u="sng"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vedotin</a:t>
            </a:r>
            <a:r>
              <a:rPr lang="en-US" sz="22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a:t>
            </a:r>
            <a:endParaRPr lang="en-US" sz="2200" dirty="0">
              <a:solidFill>
                <a:srgbClr val="0432FF"/>
              </a:solidFill>
              <a:latin typeface="Calibri" panose="020F0502020204030204" pitchFamily="34" charset="0"/>
              <a:cs typeface="Calibri" panose="020F0502020204030204" pitchFamily="34" charset="0"/>
            </a:endParaRPr>
          </a:p>
        </p:txBody>
      </p:sp>
      <p:sp>
        <p:nvSpPr>
          <p:cNvPr id="26" name="Content Placeholder 25">
            <a:extLst>
              <a:ext uri="{FF2B5EF4-FFF2-40B4-BE49-F238E27FC236}">
                <a16:creationId xmlns:a16="http://schemas.microsoft.com/office/drawing/2014/main" id="{730BCBA6-6C2E-5AA3-157A-0546159B7D18}"/>
              </a:ext>
            </a:extLst>
          </p:cNvPr>
          <p:cNvSpPr>
            <a:spLocks noGrp="1"/>
          </p:cNvSpPr>
          <p:nvPr>
            <p:ph idx="52"/>
          </p:nvPr>
        </p:nvSpPr>
        <p:spPr/>
        <p:txBody>
          <a:bodyPr/>
          <a:lstStyle/>
          <a:p>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Erdafitinib</a:t>
            </a:r>
            <a:endParaRPr lang="en-US" dirty="0"/>
          </a:p>
        </p:txBody>
      </p:sp>
    </p:spTree>
    <p:extLst>
      <p:ext uri="{BB962C8B-B14F-4D97-AF65-F5344CB8AC3E}">
        <p14:creationId xmlns:p14="http://schemas.microsoft.com/office/powerpoint/2010/main" val="189786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D7A0BD-DFF4-2B5E-96B2-59DFF85719D5}"/>
              </a:ext>
            </a:extLst>
          </p:cNvPr>
          <p:cNvSpPr>
            <a:spLocks noGrp="1"/>
          </p:cNvSpPr>
          <p:nvPr>
            <p:ph idx="46"/>
          </p:nvPr>
        </p:nvSpPr>
        <p:spPr/>
        <p:txBody>
          <a:bodyPr/>
          <a:lstStyle/>
          <a:p>
            <a:r>
              <a:rPr lang="en-US" dirty="0"/>
              <a:t>No</a:t>
            </a:r>
          </a:p>
        </p:txBody>
      </p:sp>
      <p:sp>
        <p:nvSpPr>
          <p:cNvPr id="3" name="Content Placeholder 2">
            <a:extLst>
              <a:ext uri="{FF2B5EF4-FFF2-40B4-BE49-F238E27FC236}">
                <a16:creationId xmlns:a16="http://schemas.microsoft.com/office/drawing/2014/main" id="{E349A26B-6B08-DD94-30CC-161BD16D98E7}"/>
              </a:ext>
            </a:extLst>
          </p:cNvPr>
          <p:cNvSpPr>
            <a:spLocks noGrp="1"/>
          </p:cNvSpPr>
          <p:nvPr>
            <p:ph idx="47"/>
          </p:nvPr>
        </p:nvSpPr>
        <p:spPr/>
        <p:txBody>
          <a:bodyPr/>
          <a:lstStyle/>
          <a:p>
            <a:r>
              <a:rPr lang="en-US" dirty="0"/>
              <a:t>Yes</a:t>
            </a:r>
          </a:p>
        </p:txBody>
      </p:sp>
      <p:sp>
        <p:nvSpPr>
          <p:cNvPr id="4" name="Content Placeholder 3">
            <a:extLst>
              <a:ext uri="{FF2B5EF4-FFF2-40B4-BE49-F238E27FC236}">
                <a16:creationId xmlns:a16="http://schemas.microsoft.com/office/drawing/2014/main" id="{2F2BE8FA-FF99-5582-A466-9C1AAF235C6E}"/>
              </a:ext>
            </a:extLst>
          </p:cNvPr>
          <p:cNvSpPr>
            <a:spLocks noGrp="1"/>
          </p:cNvSpPr>
          <p:nvPr>
            <p:ph idx="48"/>
          </p:nvPr>
        </p:nvSpPr>
        <p:spPr/>
        <p:txBody>
          <a:bodyPr/>
          <a:lstStyle/>
          <a:p>
            <a:r>
              <a:rPr lang="en-US" dirty="0"/>
              <a:t>Yes</a:t>
            </a:r>
          </a:p>
        </p:txBody>
      </p:sp>
      <p:sp>
        <p:nvSpPr>
          <p:cNvPr id="5" name="Content Placeholder 4">
            <a:extLst>
              <a:ext uri="{FF2B5EF4-FFF2-40B4-BE49-F238E27FC236}">
                <a16:creationId xmlns:a16="http://schemas.microsoft.com/office/drawing/2014/main" id="{6839D3F6-21A5-3FCC-1575-C7825920DD42}"/>
              </a:ext>
            </a:extLst>
          </p:cNvPr>
          <p:cNvSpPr>
            <a:spLocks noGrp="1"/>
          </p:cNvSpPr>
          <p:nvPr>
            <p:ph idx="49"/>
          </p:nvPr>
        </p:nvSpPr>
        <p:spPr/>
        <p:txBody>
          <a:bodyPr/>
          <a:lstStyle/>
          <a:p>
            <a:r>
              <a:rPr lang="en-US" dirty="0"/>
              <a:t>No</a:t>
            </a:r>
          </a:p>
        </p:txBody>
      </p:sp>
      <p:sp>
        <p:nvSpPr>
          <p:cNvPr id="6" name="Content Placeholder 5">
            <a:extLst>
              <a:ext uri="{FF2B5EF4-FFF2-40B4-BE49-F238E27FC236}">
                <a16:creationId xmlns:a16="http://schemas.microsoft.com/office/drawing/2014/main" id="{1BDCD42E-C584-982E-8D92-A8B2905CFDB1}"/>
              </a:ext>
            </a:extLst>
          </p:cNvPr>
          <p:cNvSpPr>
            <a:spLocks noGrp="1"/>
          </p:cNvSpPr>
          <p:nvPr>
            <p:ph idx="50"/>
          </p:nvPr>
        </p:nvSpPr>
        <p:spPr/>
        <p:txBody>
          <a:bodyPr/>
          <a:lstStyle/>
          <a:p>
            <a:r>
              <a:rPr lang="en-US" dirty="0"/>
              <a:t>Yes</a:t>
            </a:r>
          </a:p>
        </p:txBody>
      </p:sp>
      <p:sp>
        <p:nvSpPr>
          <p:cNvPr id="7" name="Content Placeholder 6">
            <a:extLst>
              <a:ext uri="{FF2B5EF4-FFF2-40B4-BE49-F238E27FC236}">
                <a16:creationId xmlns:a16="http://schemas.microsoft.com/office/drawing/2014/main" id="{9F8C35D8-4B0B-BBC2-3D04-F4D260AA2D25}"/>
              </a:ext>
            </a:extLst>
          </p:cNvPr>
          <p:cNvSpPr>
            <a:spLocks noGrp="1"/>
          </p:cNvSpPr>
          <p:nvPr>
            <p:ph idx="51"/>
          </p:nvPr>
        </p:nvSpPr>
        <p:spPr/>
        <p:txBody>
          <a:bodyPr/>
          <a:lstStyle/>
          <a:p>
            <a:r>
              <a:rPr lang="en-US" dirty="0"/>
              <a:t>I’m not sure</a:t>
            </a:r>
          </a:p>
        </p:txBody>
      </p:sp>
      <p:sp>
        <p:nvSpPr>
          <p:cNvPr id="8" name="Title 7">
            <a:extLst>
              <a:ext uri="{FF2B5EF4-FFF2-40B4-BE49-F238E27FC236}">
                <a16:creationId xmlns:a16="http://schemas.microsoft.com/office/drawing/2014/main" id="{9AB73DB3-D73D-B36A-CF48-17464484B896}"/>
              </a:ext>
            </a:extLst>
          </p:cNvPr>
          <p:cNvSpPr>
            <a:spLocks noGrp="1"/>
          </p:cNvSpPr>
          <p:nvPr>
            <p:ph type="title"/>
          </p:nvPr>
        </p:nvSpPr>
        <p:spPr/>
        <p:txBody>
          <a:bodyPr/>
          <a:lstStyle/>
          <a:p>
            <a:r>
              <a:rPr lang="en-US" dirty="0"/>
              <a:t>Is it reasonable to refer patients about to receive </a:t>
            </a:r>
            <a:r>
              <a:rPr lang="en-US" dirty="0" err="1"/>
              <a:t>enfortumab</a:t>
            </a:r>
            <a:r>
              <a:rPr lang="en-US" dirty="0"/>
              <a:t> vedotin or erdafitinib to an optometrist rather than an ophthalmologist prior to commencing therapy?</a:t>
            </a:r>
          </a:p>
        </p:txBody>
      </p:sp>
      <p:sp>
        <p:nvSpPr>
          <p:cNvPr id="9" name="Content Placeholder 8">
            <a:extLst>
              <a:ext uri="{FF2B5EF4-FFF2-40B4-BE49-F238E27FC236}">
                <a16:creationId xmlns:a16="http://schemas.microsoft.com/office/drawing/2014/main" id="{B3518E50-C6AC-1635-7675-F542DA867FFC}"/>
              </a:ext>
            </a:extLst>
          </p:cNvPr>
          <p:cNvSpPr>
            <a:spLocks noGrp="1"/>
          </p:cNvSpPr>
          <p:nvPr>
            <p:ph idx="52"/>
          </p:nvPr>
        </p:nvSpPr>
        <p:spPr/>
        <p:txBody>
          <a:bodyPr/>
          <a:lstStyle/>
          <a:p>
            <a:r>
              <a:rPr lang="en-US" dirty="0"/>
              <a:t>I’m not sure</a:t>
            </a:r>
          </a:p>
        </p:txBody>
      </p:sp>
    </p:spTree>
    <p:extLst>
      <p:ext uri="{BB962C8B-B14F-4D97-AF65-F5344CB8AC3E}">
        <p14:creationId xmlns:p14="http://schemas.microsoft.com/office/powerpoint/2010/main" val="969095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A00185-197A-9DE8-19F6-0C155860DAC9}"/>
              </a:ext>
            </a:extLst>
          </p:cNvPr>
          <p:cNvSpPr>
            <a:spLocks noGrp="1"/>
          </p:cNvSpPr>
          <p:nvPr>
            <p:ph idx="46"/>
          </p:nvPr>
        </p:nvSpPr>
        <p:spPr/>
        <p:txBody>
          <a:bodyPr/>
          <a:lstStyle/>
          <a:p>
            <a:r>
              <a:rPr lang="en-US" sz="2200" dirty="0"/>
              <a:t>Enfortumab vedotin </a:t>
            </a:r>
            <a:r>
              <a:rPr lang="en-US" sz="2200" dirty="0">
                <a:sym typeface="Wingdings" pitchFamily="2" charset="2"/>
              </a:rPr>
              <a:t></a:t>
            </a:r>
            <a:r>
              <a:rPr lang="en-US" sz="2200" dirty="0"/>
              <a:t> erdafitinib </a:t>
            </a:r>
            <a:r>
              <a:rPr lang="en-US" sz="2200" dirty="0">
                <a:sym typeface="Wingdings" pitchFamily="2" charset="2"/>
              </a:rPr>
              <a:t> </a:t>
            </a:r>
            <a:r>
              <a:rPr lang="en-US" sz="2200" dirty="0"/>
              <a:t>sacituzumab govitecan</a:t>
            </a:r>
          </a:p>
        </p:txBody>
      </p:sp>
      <p:sp>
        <p:nvSpPr>
          <p:cNvPr id="3" name="Content Placeholder 2">
            <a:extLst>
              <a:ext uri="{FF2B5EF4-FFF2-40B4-BE49-F238E27FC236}">
                <a16:creationId xmlns:a16="http://schemas.microsoft.com/office/drawing/2014/main" id="{F8E3625B-0C7E-8181-F775-76794217DF0B}"/>
              </a:ext>
            </a:extLst>
          </p:cNvPr>
          <p:cNvSpPr>
            <a:spLocks noGrp="1"/>
          </p:cNvSpPr>
          <p:nvPr>
            <p:ph idx="47"/>
          </p:nvPr>
        </p:nvSpPr>
        <p:spPr/>
        <p:txBody>
          <a:bodyPr/>
          <a:lstStyle/>
          <a:p>
            <a:pPr marL="0" marR="0" lvl="0" indent="0" algn="ctr" defTabSz="412750" rtl="0" eaLnBrk="0" fontAlgn="base" latinLnBrk="0" hangingPunct="0">
              <a:lnSpc>
                <a:spcPts val="21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Enfortumab vedotin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sym typeface="Wingdings" pitchFamily="2" charset="2"/>
              </a:rPr>
              <a:t></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 erdafitinib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sym typeface="Wingdings" pitchFamily="2" charset="2"/>
              </a:rPr>
              <a:t>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sacituzumab govitecan</a:t>
            </a:r>
          </a:p>
        </p:txBody>
      </p:sp>
      <p:sp>
        <p:nvSpPr>
          <p:cNvPr id="4" name="Content Placeholder 3">
            <a:extLst>
              <a:ext uri="{FF2B5EF4-FFF2-40B4-BE49-F238E27FC236}">
                <a16:creationId xmlns:a16="http://schemas.microsoft.com/office/drawing/2014/main" id="{E2B61366-B52A-9F01-F6E5-84EF7D06555C}"/>
              </a:ext>
            </a:extLst>
          </p:cNvPr>
          <p:cNvSpPr>
            <a:spLocks noGrp="1"/>
          </p:cNvSpPr>
          <p:nvPr>
            <p:ph idx="48"/>
          </p:nvPr>
        </p:nvSpPr>
        <p:spPr/>
        <p:txBody>
          <a:bodyPr/>
          <a:lstStyle/>
          <a:p>
            <a:pPr marL="0" marR="0" lvl="0" indent="0" algn="ctr" defTabSz="412750" rtl="0" eaLnBrk="0" fontAlgn="base" latinLnBrk="0" hangingPunct="0">
              <a:lnSpc>
                <a:spcPts val="21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Enfortumab vedotin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sym typeface="Wingdings" pitchFamily="2" charset="2"/>
              </a:rPr>
              <a:t></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 erdafitinib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sym typeface="Wingdings" pitchFamily="2" charset="2"/>
              </a:rPr>
              <a:t>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sacituzumab govitecan</a:t>
            </a:r>
          </a:p>
        </p:txBody>
      </p:sp>
      <p:sp>
        <p:nvSpPr>
          <p:cNvPr id="5" name="Content Placeholder 4">
            <a:extLst>
              <a:ext uri="{FF2B5EF4-FFF2-40B4-BE49-F238E27FC236}">
                <a16:creationId xmlns:a16="http://schemas.microsoft.com/office/drawing/2014/main" id="{C94DD2BE-167F-EE7E-E5C7-4899700551BC}"/>
              </a:ext>
            </a:extLst>
          </p:cNvPr>
          <p:cNvSpPr>
            <a:spLocks noGrp="1"/>
          </p:cNvSpPr>
          <p:nvPr>
            <p:ph idx="49"/>
          </p:nvPr>
        </p:nvSpPr>
        <p:spPr/>
        <p:txBody>
          <a:bodyPr/>
          <a:lstStyle/>
          <a:p>
            <a:r>
              <a:rPr lang="en-US" sz="2200" dirty="0"/>
              <a:t>Enfortumab </a:t>
            </a:r>
            <a:r>
              <a:rPr lang="en-US" sz="2200" dirty="0" err="1"/>
              <a:t>vedotin</a:t>
            </a:r>
            <a:r>
              <a:rPr lang="en-US" sz="2200" dirty="0"/>
              <a:t>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sym typeface="Wingdings" pitchFamily="2" charset="2"/>
              </a:rPr>
              <a:t></a:t>
            </a:r>
            <a:r>
              <a:rPr lang="en-US" sz="2200" dirty="0"/>
              <a:t> </a:t>
            </a:r>
            <a:r>
              <a:rPr lang="en-US" sz="2200" dirty="0" err="1"/>
              <a:t>sacituzumab</a:t>
            </a:r>
            <a:r>
              <a:rPr lang="en-US" sz="2200" dirty="0"/>
              <a:t> </a:t>
            </a:r>
            <a:r>
              <a:rPr lang="en-US" sz="2200" dirty="0" err="1"/>
              <a:t>govitecan</a:t>
            </a:r>
            <a:r>
              <a:rPr lang="en-US" sz="2200" dirty="0"/>
              <a:t>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sym typeface="Wingdings" pitchFamily="2" charset="2"/>
              </a:rPr>
              <a:t></a:t>
            </a:r>
            <a:r>
              <a:rPr lang="en-US" sz="2200" dirty="0"/>
              <a:t> erdafitinib</a:t>
            </a:r>
          </a:p>
        </p:txBody>
      </p:sp>
      <p:sp>
        <p:nvSpPr>
          <p:cNvPr id="6" name="Content Placeholder 5">
            <a:extLst>
              <a:ext uri="{FF2B5EF4-FFF2-40B4-BE49-F238E27FC236}">
                <a16:creationId xmlns:a16="http://schemas.microsoft.com/office/drawing/2014/main" id="{DF7B6F3D-F50D-1A3A-79D6-D5E711351C6A}"/>
              </a:ext>
            </a:extLst>
          </p:cNvPr>
          <p:cNvSpPr>
            <a:spLocks noGrp="1"/>
          </p:cNvSpPr>
          <p:nvPr>
            <p:ph idx="50"/>
          </p:nvPr>
        </p:nvSpPr>
        <p:spPr/>
        <p:txBody>
          <a:bodyPr/>
          <a:lstStyle/>
          <a:p>
            <a:pPr marL="0" marR="0" lvl="0" indent="0" algn="ctr" defTabSz="412750" rtl="0" eaLnBrk="0" fontAlgn="base" latinLnBrk="0" hangingPunct="0">
              <a:lnSpc>
                <a:spcPts val="21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Enfortumab vedotin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sym typeface="Wingdings" pitchFamily="2" charset="2"/>
              </a:rPr>
              <a:t></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 erdafitinib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sym typeface="Wingdings" pitchFamily="2" charset="2"/>
              </a:rPr>
              <a:t>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sacituzumab govitecan</a:t>
            </a:r>
          </a:p>
        </p:txBody>
      </p:sp>
      <p:sp>
        <p:nvSpPr>
          <p:cNvPr id="7" name="Content Placeholder 6">
            <a:extLst>
              <a:ext uri="{FF2B5EF4-FFF2-40B4-BE49-F238E27FC236}">
                <a16:creationId xmlns:a16="http://schemas.microsoft.com/office/drawing/2014/main" id="{EDCA84BE-5E59-F66B-0D8F-685D55A29819}"/>
              </a:ext>
            </a:extLst>
          </p:cNvPr>
          <p:cNvSpPr>
            <a:spLocks noGrp="1"/>
          </p:cNvSpPr>
          <p:nvPr>
            <p:ph idx="51"/>
          </p:nvPr>
        </p:nvSpPr>
        <p:spPr/>
        <p:txBody>
          <a:bodyPr/>
          <a:lstStyle/>
          <a:p>
            <a:r>
              <a:rPr lang="en-US" sz="2200" dirty="0"/>
              <a:t>Enfortumab vedotin </a:t>
            </a:r>
            <a:r>
              <a:rPr lang="en-US" sz="2200" dirty="0">
                <a:sym typeface="Wingdings" pitchFamily="2" charset="2"/>
              </a:rPr>
              <a:t></a:t>
            </a:r>
            <a:r>
              <a:rPr lang="en-US" sz="2200" dirty="0"/>
              <a:t> erdafitinib </a:t>
            </a:r>
            <a:r>
              <a:rPr lang="en-US" sz="2200" dirty="0">
                <a:sym typeface="Wingdings" pitchFamily="2" charset="2"/>
              </a:rPr>
              <a:t> </a:t>
            </a:r>
            <a:r>
              <a:rPr lang="en-US" sz="2200" dirty="0"/>
              <a:t>sacituzumab govitecan</a:t>
            </a:r>
          </a:p>
        </p:txBody>
      </p:sp>
      <p:sp>
        <p:nvSpPr>
          <p:cNvPr id="8" name="Title 7">
            <a:extLst>
              <a:ext uri="{FF2B5EF4-FFF2-40B4-BE49-F238E27FC236}">
                <a16:creationId xmlns:a16="http://schemas.microsoft.com/office/drawing/2014/main" id="{78970A8B-8862-5FC4-F405-96BD6D99EE58}"/>
              </a:ext>
            </a:extLst>
          </p:cNvPr>
          <p:cNvSpPr>
            <a:spLocks noGrp="1"/>
          </p:cNvSpPr>
          <p:nvPr>
            <p:ph type="title"/>
          </p:nvPr>
        </p:nvSpPr>
        <p:spPr/>
        <p:txBody>
          <a:bodyPr/>
          <a:lstStyle/>
          <a:p>
            <a:r>
              <a:rPr lang="en-US"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How would you generally sequence erdafitinib, </a:t>
            </a:r>
            <a:r>
              <a:rPr lang="en-US" b="1" kern="100" dirty="0" err="1">
                <a:solidFill>
                  <a:srgbClr val="0432FF"/>
                </a:solidFill>
                <a:effectLst/>
                <a:latin typeface="Calibri" panose="020F0502020204030204" pitchFamily="34" charset="0"/>
                <a:ea typeface="Calibri" panose="020F0502020204030204" pitchFamily="34" charset="0"/>
                <a:cs typeface="Calibri" panose="020F0502020204030204" pitchFamily="34" charset="0"/>
              </a:rPr>
              <a:t>enfortumab</a:t>
            </a:r>
            <a:r>
              <a:rPr lang="en-US"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vedotin and sacituzumab govitecan for a patient with metastatic UBC who is eligible to receive all 3?</a:t>
            </a:r>
            <a:endParaRPr lang="en-US" dirty="0">
              <a:solidFill>
                <a:srgbClr val="0432FF"/>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6E9436D2-94CF-F976-03C9-0B4523700B90}"/>
              </a:ext>
            </a:extLst>
          </p:cNvPr>
          <p:cNvSpPr>
            <a:spLocks noGrp="1"/>
          </p:cNvSpPr>
          <p:nvPr>
            <p:ph idx="52"/>
          </p:nvPr>
        </p:nvSpPr>
        <p:spPr/>
        <p:txBody>
          <a:bodyPr/>
          <a:lstStyle/>
          <a:p>
            <a:pPr marL="0" marR="0" lvl="0" indent="0" algn="ctr" defTabSz="412750" rtl="0" eaLnBrk="0" fontAlgn="base" latinLnBrk="0" hangingPunct="0">
              <a:lnSpc>
                <a:spcPts val="21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Enfortumab vedotin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sym typeface="Wingdings" pitchFamily="2" charset="2"/>
              </a:rPr>
              <a:t></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 erdafitinib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sym typeface="Wingdings" pitchFamily="2" charset="2"/>
              </a:rPr>
              <a:t> </a:t>
            </a: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sacituzumab govitecan</a:t>
            </a:r>
          </a:p>
        </p:txBody>
      </p:sp>
    </p:spTree>
    <p:extLst>
      <p:ext uri="{BB962C8B-B14F-4D97-AF65-F5344CB8AC3E}">
        <p14:creationId xmlns:p14="http://schemas.microsoft.com/office/powerpoint/2010/main" val="3761843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56CE01-0369-0B94-06ED-837B492CA228}"/>
              </a:ext>
            </a:extLst>
          </p:cNvPr>
          <p:cNvSpPr>
            <a:spLocks noGrp="1"/>
          </p:cNvSpPr>
          <p:nvPr>
            <p:ph idx="46"/>
          </p:nvPr>
        </p:nvSpPr>
        <p:spPr/>
        <p:txBody>
          <a:bodyPr/>
          <a:lstStyle/>
          <a:p>
            <a:r>
              <a:rPr lang="en-US" dirty="0"/>
              <a:t>No</a:t>
            </a:r>
          </a:p>
        </p:txBody>
      </p:sp>
      <p:sp>
        <p:nvSpPr>
          <p:cNvPr id="3" name="Content Placeholder 2">
            <a:extLst>
              <a:ext uri="{FF2B5EF4-FFF2-40B4-BE49-F238E27FC236}">
                <a16:creationId xmlns:a16="http://schemas.microsoft.com/office/drawing/2014/main" id="{00CC2674-DDD9-8131-5E2D-040B7E02662D}"/>
              </a:ext>
            </a:extLst>
          </p:cNvPr>
          <p:cNvSpPr>
            <a:spLocks noGrp="1"/>
          </p:cNvSpPr>
          <p:nvPr>
            <p:ph idx="47"/>
          </p:nvPr>
        </p:nvSpPr>
        <p:spPr/>
        <p:txBody>
          <a:bodyPr/>
          <a:lstStyle/>
          <a:p>
            <a:r>
              <a:rPr lang="en-US" dirty="0"/>
              <a:t>No</a:t>
            </a:r>
          </a:p>
        </p:txBody>
      </p:sp>
      <p:sp>
        <p:nvSpPr>
          <p:cNvPr id="4" name="Content Placeholder 3">
            <a:extLst>
              <a:ext uri="{FF2B5EF4-FFF2-40B4-BE49-F238E27FC236}">
                <a16:creationId xmlns:a16="http://schemas.microsoft.com/office/drawing/2014/main" id="{399E603F-7F86-F54F-499A-3D626980E4B8}"/>
              </a:ext>
            </a:extLst>
          </p:cNvPr>
          <p:cNvSpPr>
            <a:spLocks noGrp="1"/>
          </p:cNvSpPr>
          <p:nvPr>
            <p:ph idx="48"/>
          </p:nvPr>
        </p:nvSpPr>
        <p:spPr/>
        <p:txBody>
          <a:bodyPr/>
          <a:lstStyle/>
          <a:p>
            <a:r>
              <a:rPr lang="en-US" dirty="0"/>
              <a:t>Yes</a:t>
            </a:r>
          </a:p>
        </p:txBody>
      </p:sp>
      <p:sp>
        <p:nvSpPr>
          <p:cNvPr id="5" name="Content Placeholder 4">
            <a:extLst>
              <a:ext uri="{FF2B5EF4-FFF2-40B4-BE49-F238E27FC236}">
                <a16:creationId xmlns:a16="http://schemas.microsoft.com/office/drawing/2014/main" id="{463219F1-FB34-8863-7B62-8DD2A46C14E9}"/>
              </a:ext>
            </a:extLst>
          </p:cNvPr>
          <p:cNvSpPr>
            <a:spLocks noGrp="1"/>
          </p:cNvSpPr>
          <p:nvPr>
            <p:ph idx="49"/>
          </p:nvPr>
        </p:nvSpPr>
        <p:spPr/>
        <p:txBody>
          <a:bodyPr/>
          <a:lstStyle/>
          <a:p>
            <a:r>
              <a:rPr kumimoji="0" lang="en-US" sz="2400" b="1" i="0" u="none" strike="noStrike" kern="0" cap="none" spc="0" normalizeH="0" baseline="0" noProof="0" dirty="0">
                <a:ln>
                  <a:noFill/>
                </a:ln>
                <a:solidFill>
                  <a:srgbClr val="FFFFFF"/>
                </a:solidFill>
                <a:effectLst/>
                <a:uLnTx/>
                <a:uFillTx/>
                <a:latin typeface="Calibri" charset="0"/>
                <a:ea typeface="MS PGothic" pitchFamily="34" charset="-128"/>
              </a:rPr>
              <a:t>No</a:t>
            </a:r>
            <a:endParaRPr lang="en-US" dirty="0"/>
          </a:p>
        </p:txBody>
      </p:sp>
      <p:sp>
        <p:nvSpPr>
          <p:cNvPr id="6" name="Content Placeholder 5">
            <a:extLst>
              <a:ext uri="{FF2B5EF4-FFF2-40B4-BE49-F238E27FC236}">
                <a16:creationId xmlns:a16="http://schemas.microsoft.com/office/drawing/2014/main" id="{68A4F372-05DC-5018-B146-AC93790E0F28}"/>
              </a:ext>
            </a:extLst>
          </p:cNvPr>
          <p:cNvSpPr>
            <a:spLocks noGrp="1"/>
          </p:cNvSpPr>
          <p:nvPr>
            <p:ph idx="50"/>
          </p:nvPr>
        </p:nvSpPr>
        <p:spPr/>
        <p:txBody>
          <a:bodyPr/>
          <a:lstStyle/>
          <a:p>
            <a:r>
              <a:rPr lang="en-US" dirty="0"/>
              <a:t>No</a:t>
            </a:r>
          </a:p>
        </p:txBody>
      </p:sp>
      <p:sp>
        <p:nvSpPr>
          <p:cNvPr id="7" name="Content Placeholder 6">
            <a:extLst>
              <a:ext uri="{FF2B5EF4-FFF2-40B4-BE49-F238E27FC236}">
                <a16:creationId xmlns:a16="http://schemas.microsoft.com/office/drawing/2014/main" id="{82166E80-4A44-ED9D-CDF1-562DE33C153F}"/>
              </a:ext>
            </a:extLst>
          </p:cNvPr>
          <p:cNvSpPr>
            <a:spLocks noGrp="1"/>
          </p:cNvSpPr>
          <p:nvPr>
            <p:ph idx="51"/>
          </p:nvPr>
        </p:nvSpPr>
        <p:spPr/>
        <p:txBody>
          <a:bodyPr/>
          <a:lstStyle/>
          <a:p>
            <a:r>
              <a:rPr lang="en-US" dirty="0"/>
              <a:t>No</a:t>
            </a:r>
          </a:p>
        </p:txBody>
      </p:sp>
      <p:sp>
        <p:nvSpPr>
          <p:cNvPr id="8" name="Title 7">
            <a:extLst>
              <a:ext uri="{FF2B5EF4-FFF2-40B4-BE49-F238E27FC236}">
                <a16:creationId xmlns:a16="http://schemas.microsoft.com/office/drawing/2014/main" id="{6C5F4D42-2340-DDD6-BB24-79869786E56F}"/>
              </a:ext>
            </a:extLst>
          </p:cNvPr>
          <p:cNvSpPr>
            <a:spLocks noGrp="1"/>
          </p:cNvSpPr>
          <p:nvPr>
            <p:ph type="title"/>
          </p:nvPr>
        </p:nvSpPr>
        <p:spPr/>
        <p:txBody>
          <a:bodyPr/>
          <a:lstStyle/>
          <a:p>
            <a:r>
              <a:rPr lang="en-US" dirty="0"/>
              <a:t>In general, when you administer erdafitinib, do you preemptively prescribe a steroid mouthwash for the prevention of treatment-related stomatitis?</a:t>
            </a:r>
          </a:p>
        </p:txBody>
      </p:sp>
      <p:sp>
        <p:nvSpPr>
          <p:cNvPr id="9" name="Content Placeholder 8">
            <a:extLst>
              <a:ext uri="{FF2B5EF4-FFF2-40B4-BE49-F238E27FC236}">
                <a16:creationId xmlns:a16="http://schemas.microsoft.com/office/drawing/2014/main" id="{A05E67B2-F58C-5D98-1D85-32CFFAD6E844}"/>
              </a:ext>
            </a:extLst>
          </p:cNvPr>
          <p:cNvSpPr>
            <a:spLocks noGrp="1"/>
          </p:cNvSpPr>
          <p:nvPr>
            <p:ph idx="52"/>
          </p:nvPr>
        </p:nvSpPr>
        <p:spPr/>
        <p:txBody>
          <a:bodyPr/>
          <a:lstStyle/>
          <a:p>
            <a:r>
              <a:rPr lang="en-US" dirty="0"/>
              <a:t>No</a:t>
            </a:r>
          </a:p>
        </p:txBody>
      </p:sp>
    </p:spTree>
    <p:extLst>
      <p:ext uri="{BB962C8B-B14F-4D97-AF65-F5344CB8AC3E}">
        <p14:creationId xmlns:p14="http://schemas.microsoft.com/office/powerpoint/2010/main" val="553968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3771900"/>
          </a:xfrm>
          <a:prstGeom prst="rect">
            <a:avLst/>
          </a:prstGeom>
        </p:spPr>
      </p:pic>
      <p:sp>
        <p:nvSpPr>
          <p:cNvPr id="7" name="Rectangle 6"/>
          <p:cNvSpPr/>
          <p:nvPr/>
        </p:nvSpPr>
        <p:spPr>
          <a:xfrm>
            <a:off x="4470839" y="5013300"/>
            <a:ext cx="5920740" cy="810478"/>
          </a:xfrm>
          <a:prstGeom prst="rect">
            <a:avLst/>
          </a:prstGeom>
        </p:spPr>
        <p:txBody>
          <a:bodyPr wrap="square">
            <a:spAutoFit/>
          </a:bodyPr>
          <a:lstStyle/>
          <a:p>
            <a:pPr marL="0" marR="0" lvl="0" indent="0" algn="l" defTabSz="685750" rtl="0" eaLnBrk="0" fontAlgn="base" latinLnBrk="0" hangingPunct="0">
              <a:lnSpc>
                <a:spcPct val="100000"/>
              </a:lnSpc>
              <a:spcBef>
                <a:spcPct val="0"/>
              </a:spcBef>
              <a:spcAft>
                <a:spcPts val="200"/>
              </a:spcAft>
              <a:buClrTx/>
              <a:buSzTx/>
              <a:buFontTx/>
              <a:buNone/>
              <a:tabLst/>
              <a:defRPr/>
            </a:pPr>
            <a:r>
              <a:rPr kumimoji="0" lang="en-US" sz="1500" b="1" i="0" u="none" strike="noStrike" kern="1200" cap="none" spc="0" normalizeH="0" baseline="0" noProof="0" dirty="0">
                <a:ln>
                  <a:noFill/>
                </a:ln>
                <a:solidFill>
                  <a:srgbClr val="413C38"/>
                </a:solidFill>
                <a:effectLst/>
                <a:uLnTx/>
                <a:uFillTx/>
                <a:latin typeface="Gill Sans MT" panose="020B0502020104020203" pitchFamily="34" charset="0"/>
                <a:ea typeface="MS PGothic" panose="020B0600070205080204" pitchFamily="34" charset="-128"/>
                <a:cs typeface="Arial" pitchFamily="34" charset="0"/>
              </a:rPr>
              <a:t>Arlene </a:t>
            </a:r>
            <a:r>
              <a:rPr kumimoji="0" lang="en-US" sz="1500" b="1" i="0" u="none" strike="noStrike" kern="1200" cap="none" spc="0" normalizeH="0" baseline="0" noProof="0" dirty="0" err="1">
                <a:ln>
                  <a:noFill/>
                </a:ln>
                <a:solidFill>
                  <a:srgbClr val="413C38"/>
                </a:solidFill>
                <a:effectLst/>
                <a:uLnTx/>
                <a:uFillTx/>
                <a:latin typeface="Gill Sans MT" panose="020B0502020104020203" pitchFamily="34" charset="0"/>
                <a:ea typeface="MS PGothic" panose="020B0600070205080204" pitchFamily="34" charset="-128"/>
                <a:cs typeface="Arial" pitchFamily="34" charset="0"/>
              </a:rPr>
              <a:t>Siefker-Radtke</a:t>
            </a:r>
            <a:r>
              <a:rPr kumimoji="0" lang="en-US" sz="1500" b="1" i="0" u="none" strike="noStrike" kern="1200" cap="none" spc="0" normalizeH="0" baseline="0" noProof="0" dirty="0">
                <a:ln>
                  <a:noFill/>
                </a:ln>
                <a:solidFill>
                  <a:srgbClr val="413C38"/>
                </a:solidFill>
                <a:effectLst/>
                <a:uLnTx/>
                <a:uFillTx/>
                <a:latin typeface="Gill Sans MT" panose="020B0502020104020203" pitchFamily="34" charset="0"/>
                <a:ea typeface="MS PGothic" panose="020B0600070205080204" pitchFamily="34" charset="-128"/>
                <a:cs typeface="Arial" pitchFamily="34" charset="0"/>
              </a:rPr>
              <a:t>, MD</a:t>
            </a:r>
          </a:p>
          <a:p>
            <a:pPr marL="0" marR="0" lvl="1" indent="0" algn="l" defTabSz="68575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63666A"/>
                </a:solidFill>
                <a:effectLst/>
                <a:uLnTx/>
                <a:uFillTx/>
                <a:latin typeface="Gill Sans MT" panose="020B0502020104020203" pitchFamily="34" charset="0"/>
                <a:ea typeface="MS PGothic" panose="020B0600070205080204" pitchFamily="34" charset="-128"/>
                <a:cs typeface="Arial" pitchFamily="34" charset="0"/>
              </a:rPr>
              <a:t>Professor</a:t>
            </a:r>
          </a:p>
          <a:p>
            <a:pPr marL="0" marR="0" lvl="1" indent="0" algn="l" defTabSz="68575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63666A"/>
                </a:solidFill>
                <a:effectLst/>
                <a:uLnTx/>
                <a:uFillTx/>
                <a:latin typeface="Gill Sans MT" panose="020B0502020104020203" pitchFamily="34" charset="0"/>
                <a:ea typeface="MS PGothic" panose="020B0600070205080204" pitchFamily="34" charset="-128"/>
                <a:cs typeface="Arial" pitchFamily="34" charset="0"/>
              </a:rPr>
              <a:t>Department of Genitourinary Medical Oncology</a:t>
            </a:r>
          </a:p>
        </p:txBody>
      </p:sp>
      <p:sp>
        <p:nvSpPr>
          <p:cNvPr id="9" name="Title 7">
            <a:extLst>
              <a:ext uri="{FF2B5EF4-FFF2-40B4-BE49-F238E27FC236}">
                <a16:creationId xmlns:a16="http://schemas.microsoft.com/office/drawing/2014/main" id="{48515BB8-5981-204D-B677-CAED02948EFA}"/>
              </a:ext>
            </a:extLst>
          </p:cNvPr>
          <p:cNvSpPr>
            <a:spLocks noGrp="1"/>
          </p:cNvSpPr>
          <p:nvPr>
            <p:ph type="ctrTitle"/>
          </p:nvPr>
        </p:nvSpPr>
        <p:spPr>
          <a:xfrm>
            <a:off x="4541520" y="3992187"/>
            <a:ext cx="6126480" cy="640080"/>
          </a:xfrm>
        </p:spPr>
        <p:txBody>
          <a:bodyPr/>
          <a:lstStyle/>
          <a:p>
            <a:r>
              <a:rPr lang="en-US" sz="2400" dirty="0">
                <a:latin typeface="Gill Sans MT" panose="020B0502020104020203" pitchFamily="34" charset="0"/>
              </a:rPr>
              <a:t>Selection and Sequencing: Optimizing Therapy for Relapsed/Refractory Metastatic Urothelial Cancer</a:t>
            </a:r>
          </a:p>
        </p:txBody>
      </p:sp>
    </p:spTree>
    <p:extLst>
      <p:ext uri="{BB962C8B-B14F-4D97-AF65-F5344CB8AC3E}">
        <p14:creationId xmlns:p14="http://schemas.microsoft.com/office/powerpoint/2010/main" val="427499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89AE703-9EC1-473D-8723-8E991E885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pic>
        <p:nvPicPr>
          <p:cNvPr id="5" name="Picture 4">
            <a:extLst>
              <a:ext uri="{FF2B5EF4-FFF2-40B4-BE49-F238E27FC236}">
                <a16:creationId xmlns:a16="http://schemas.microsoft.com/office/drawing/2014/main" id="{7B55AC07-8CF3-4F5B-A9C9-9210AEF09249}"/>
              </a:ext>
            </a:extLst>
          </p:cNvPr>
          <p:cNvPicPr>
            <a:picLocks noChangeAspect="1"/>
          </p:cNvPicPr>
          <p:nvPr/>
        </p:nvPicPr>
        <p:blipFill rotWithShape="1">
          <a:blip r:embed="rId2"/>
          <a:srcRect t="12577" r="1" b="18477"/>
          <a:stretch/>
        </p:blipFill>
        <p:spPr>
          <a:xfrm>
            <a:off x="20" y="10"/>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pic>
        <p:nvPicPr>
          <p:cNvPr id="6" name="Picture 5">
            <a:extLst>
              <a:ext uri="{FF2B5EF4-FFF2-40B4-BE49-F238E27FC236}">
                <a16:creationId xmlns:a16="http://schemas.microsoft.com/office/drawing/2014/main" id="{B0365151-D84D-47C0-9592-A8E7AFF1A1C7}"/>
              </a:ext>
            </a:extLst>
          </p:cNvPr>
          <p:cNvPicPr>
            <a:picLocks noChangeAspect="1"/>
          </p:cNvPicPr>
          <p:nvPr/>
        </p:nvPicPr>
        <p:blipFill rotWithShape="1">
          <a:blip r:embed="rId3"/>
          <a:srcRect t="2888" r="-2" b="3446"/>
          <a:stretch/>
        </p:blipFill>
        <p:spPr>
          <a:xfrm>
            <a:off x="4503146" y="-16778"/>
            <a:ext cx="7685806" cy="4445299"/>
          </a:xfrm>
          <a:custGeom>
            <a:avLst/>
            <a:gdLst/>
            <a:ahLst/>
            <a:cxnLst/>
            <a:rect l="l" t="t" r="r" b="b"/>
            <a:pathLst>
              <a:path w="4538480" h="2624966">
                <a:moveTo>
                  <a:pt x="0" y="0"/>
                </a:moveTo>
                <a:lnTo>
                  <a:pt x="4538480" y="0"/>
                </a:lnTo>
                <a:lnTo>
                  <a:pt x="4538480" y="2278570"/>
                </a:lnTo>
                <a:lnTo>
                  <a:pt x="4520384" y="2284270"/>
                </a:lnTo>
                <a:cubicBezTo>
                  <a:pt x="3945063" y="2457853"/>
                  <a:pt x="2850619" y="2701056"/>
                  <a:pt x="1497830" y="2602030"/>
                </a:cubicBezTo>
                <a:cubicBezTo>
                  <a:pt x="1428382" y="2596885"/>
                  <a:pt x="1362793" y="2593669"/>
                  <a:pt x="1295917" y="2591098"/>
                </a:cubicBezTo>
                <a:cubicBezTo>
                  <a:pt x="852222" y="2571324"/>
                  <a:pt x="414677" y="2559146"/>
                  <a:pt x="120277" y="2541000"/>
                </a:cubicBezTo>
                <a:lnTo>
                  <a:pt x="0" y="2532395"/>
                </a:lnTo>
                <a:close/>
              </a:path>
            </a:pathLst>
          </a:custGeom>
        </p:spPr>
      </p:pic>
      <p:sp>
        <p:nvSpPr>
          <p:cNvPr id="3" name="Text Placeholder 2">
            <a:extLst>
              <a:ext uri="{FF2B5EF4-FFF2-40B4-BE49-F238E27FC236}">
                <a16:creationId xmlns:a16="http://schemas.microsoft.com/office/drawing/2014/main" id="{6014A056-782E-4FDE-9B42-15EFA7A0D462}"/>
              </a:ext>
            </a:extLst>
          </p:cNvPr>
          <p:cNvSpPr>
            <a:spLocks noGrp="1"/>
          </p:cNvSpPr>
          <p:nvPr>
            <p:ph type="body" sz="quarter" idx="10"/>
          </p:nvPr>
        </p:nvSpPr>
        <p:spPr>
          <a:xfrm>
            <a:off x="5123461" y="4487177"/>
            <a:ext cx="6380528" cy="2412681"/>
          </a:xfrm>
        </p:spPr>
        <p:txBody>
          <a:bodyPr vert="horz" lIns="91440" tIns="45720" rIns="91440" bIns="45720" rtlCol="0">
            <a:normAutofit fontScale="92500" lnSpcReduction="10000"/>
          </a:bodyPr>
          <a:lstStyle/>
          <a:p>
            <a:pPr defTabSz="914400">
              <a:lnSpc>
                <a:spcPct val="90000"/>
              </a:lnSpc>
            </a:pPr>
            <a:r>
              <a:rPr lang="en-US" sz="2000" dirty="0">
                <a:latin typeface="Arial" panose="020B0604020202020204" pitchFamily="34" charset="0"/>
                <a:ea typeface="+mn-ea"/>
                <a:cs typeface="Arial" panose="020B0604020202020204" pitchFamily="34" charset="0"/>
              </a:rPr>
              <a:t>Easily reproducible</a:t>
            </a:r>
          </a:p>
          <a:p>
            <a:pPr marL="342900" indent="-342900" defTabSz="914400">
              <a:lnSpc>
                <a:spcPct val="90000"/>
              </a:lnSpc>
              <a:buFont typeface="Arial" panose="020B0604020202020204" pitchFamily="34" charset="0"/>
              <a:buChar char="•"/>
            </a:pPr>
            <a:endParaRPr lang="en-US" sz="2000" dirty="0">
              <a:latin typeface="Arial" panose="020B0604020202020204" pitchFamily="34" charset="0"/>
              <a:ea typeface="+mn-ea"/>
              <a:cs typeface="Arial" panose="020B0604020202020204" pitchFamily="34" charset="0"/>
            </a:endParaRPr>
          </a:p>
          <a:p>
            <a:pPr marL="342900" indent="-342900" defTabSz="914400">
              <a:lnSpc>
                <a:spcPct val="90000"/>
              </a:lnSpc>
              <a:buFont typeface="Arial" panose="020B0604020202020204" pitchFamily="34" charset="0"/>
              <a:buChar char="•"/>
            </a:pPr>
            <a:r>
              <a:rPr lang="en-US" sz="2000" dirty="0">
                <a:latin typeface="Arial" panose="020B0604020202020204" pitchFamily="34" charset="0"/>
                <a:ea typeface="+mn-ea"/>
                <a:cs typeface="Arial" panose="020B0604020202020204" pitchFamily="34" charset="0"/>
              </a:rPr>
              <a:t>Anyone can do it</a:t>
            </a:r>
          </a:p>
          <a:p>
            <a:pPr marL="342900" indent="-342900" defTabSz="914400">
              <a:lnSpc>
                <a:spcPct val="90000"/>
              </a:lnSpc>
              <a:buFont typeface="Arial" panose="020B0604020202020204" pitchFamily="34" charset="0"/>
              <a:buChar char="•"/>
            </a:pPr>
            <a:r>
              <a:rPr lang="en-US" sz="2000" dirty="0">
                <a:latin typeface="Arial" panose="020B0604020202020204" pitchFamily="34" charset="0"/>
                <a:ea typeface="+mn-ea"/>
                <a:cs typeface="Arial" panose="020B0604020202020204" pitchFamily="34" charset="0"/>
              </a:rPr>
              <a:t>CLIA certification</a:t>
            </a:r>
          </a:p>
          <a:p>
            <a:pPr marL="342900" indent="-342900" defTabSz="914400">
              <a:lnSpc>
                <a:spcPct val="90000"/>
              </a:lnSpc>
              <a:buFont typeface="Arial" panose="020B0604020202020204" pitchFamily="34" charset="0"/>
              <a:buChar char="•"/>
            </a:pPr>
            <a:r>
              <a:rPr lang="en-US" sz="2000" dirty="0">
                <a:latin typeface="Arial" panose="020B0604020202020204" pitchFamily="34" charset="0"/>
                <a:ea typeface="+mn-ea"/>
                <a:cs typeface="Arial" panose="020B0604020202020204" pitchFamily="34" charset="0"/>
              </a:rPr>
              <a:t>Not open to interpretation/everyone agrees</a:t>
            </a:r>
          </a:p>
          <a:p>
            <a:pPr marL="342900" indent="-342900" defTabSz="914400">
              <a:lnSpc>
                <a:spcPct val="90000"/>
              </a:lnSpc>
              <a:buFont typeface="Arial" panose="020B0604020202020204" pitchFamily="34" charset="0"/>
              <a:buChar char="•"/>
            </a:pPr>
            <a:r>
              <a:rPr lang="en-US" sz="2000" dirty="0">
                <a:latin typeface="Arial" panose="020B0604020202020204" pitchFamily="34" charset="0"/>
                <a:ea typeface="+mn-ea"/>
                <a:cs typeface="Arial" panose="020B0604020202020204" pitchFamily="34" charset="0"/>
              </a:rPr>
              <a:t>Does not fluctuate or change</a:t>
            </a:r>
          </a:p>
          <a:p>
            <a:pPr marL="342900" indent="-342900" defTabSz="914400">
              <a:lnSpc>
                <a:spcPct val="90000"/>
              </a:lnSpc>
              <a:buFont typeface="Arial" panose="020B0604020202020204" pitchFamily="34" charset="0"/>
              <a:buChar char="•"/>
            </a:pPr>
            <a:endParaRPr lang="en-US" sz="2000" dirty="0">
              <a:latin typeface="Arial" panose="020B0604020202020204" pitchFamily="34" charset="0"/>
              <a:ea typeface="+mn-ea"/>
              <a:cs typeface="Arial" panose="020B0604020202020204" pitchFamily="34" charset="0"/>
            </a:endParaRPr>
          </a:p>
          <a:p>
            <a:pPr defTabSz="914400">
              <a:lnSpc>
                <a:spcPct val="90000"/>
              </a:lnSpc>
            </a:pPr>
            <a:r>
              <a:rPr lang="en-US" sz="2000" dirty="0">
                <a:latin typeface="Arial" panose="020B0604020202020204" pitchFamily="34" charset="0"/>
                <a:ea typeface="+mn-ea"/>
                <a:cs typeface="Arial" panose="020B0604020202020204" pitchFamily="34" charset="0"/>
              </a:rPr>
              <a:t>Predicts response or benefit!</a:t>
            </a:r>
          </a:p>
        </p:txBody>
      </p:sp>
      <p:sp>
        <p:nvSpPr>
          <p:cNvPr id="2" name="Title 1">
            <a:extLst>
              <a:ext uri="{FF2B5EF4-FFF2-40B4-BE49-F238E27FC236}">
                <a16:creationId xmlns:a16="http://schemas.microsoft.com/office/drawing/2014/main" id="{5DB7BA1D-4BA5-4F1B-831D-900753D0A30D}"/>
              </a:ext>
            </a:extLst>
          </p:cNvPr>
          <p:cNvSpPr>
            <a:spLocks noGrp="1"/>
          </p:cNvSpPr>
          <p:nvPr>
            <p:ph type="title"/>
          </p:nvPr>
        </p:nvSpPr>
        <p:spPr>
          <a:xfrm>
            <a:off x="4578406" y="2861584"/>
            <a:ext cx="7924101" cy="1406070"/>
          </a:xfrm>
        </p:spPr>
        <p:txBody>
          <a:bodyPr vert="horz" lIns="91440" tIns="45720" rIns="91440" bIns="45720" rtlCol="0" anchor="b">
            <a:normAutofit/>
          </a:bodyPr>
          <a:lstStyle/>
          <a:p>
            <a:pPr defTabSz="914400">
              <a:lnSpc>
                <a:spcPct val="90000"/>
              </a:lnSpc>
            </a:pPr>
            <a:r>
              <a:rPr lang="en-US" sz="4400" u="sng" dirty="0">
                <a:solidFill>
                  <a:srgbClr val="FFFF00"/>
                </a:solidFill>
                <a:effectLst>
                  <a:outerShdw blurRad="38100" dist="38100" dir="2700000" algn="tl">
                    <a:srgbClr val="000000">
                      <a:alpha val="43137"/>
                    </a:srgbClr>
                  </a:outerShdw>
                </a:effectLst>
                <a:latin typeface="+mj-lt"/>
                <a:ea typeface="+mj-ea"/>
                <a:cs typeface="+mj-cs"/>
              </a:rPr>
              <a:t>Choosing a good </a:t>
            </a:r>
            <a:r>
              <a:rPr lang="en-US" sz="4400" u="sng" kern="1200" dirty="0">
                <a:solidFill>
                  <a:srgbClr val="FFFF00"/>
                </a:solidFill>
                <a:effectLst>
                  <a:outerShdw blurRad="38100" dist="38100" dir="2700000" algn="tl">
                    <a:srgbClr val="000000">
                      <a:alpha val="43137"/>
                    </a:srgbClr>
                  </a:outerShdw>
                </a:effectLst>
                <a:latin typeface="+mj-lt"/>
                <a:ea typeface="+mj-ea"/>
                <a:cs typeface="+mj-cs"/>
              </a:rPr>
              <a:t>Target</a:t>
            </a:r>
          </a:p>
        </p:txBody>
      </p:sp>
      <p:sp>
        <p:nvSpPr>
          <p:cNvPr id="7" name="TextBox 6">
            <a:extLst>
              <a:ext uri="{FF2B5EF4-FFF2-40B4-BE49-F238E27FC236}">
                <a16:creationId xmlns:a16="http://schemas.microsoft.com/office/drawing/2014/main" id="{6A21661A-8F23-4278-8882-7D460B8AACD3}"/>
              </a:ext>
            </a:extLst>
          </p:cNvPr>
          <p:cNvSpPr txBox="1"/>
          <p:nvPr/>
        </p:nvSpPr>
        <p:spPr>
          <a:xfrm rot="449669">
            <a:off x="9127222" y="2852256"/>
            <a:ext cx="8050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a:ea typeface="MS PGothic" charset="0"/>
                <a:cs typeface="Arial Narrow"/>
              </a:rPr>
              <a:t>FGFR3</a:t>
            </a:r>
          </a:p>
        </p:txBody>
      </p:sp>
      <p:sp>
        <p:nvSpPr>
          <p:cNvPr id="12" name="TextBox 11">
            <a:extLst>
              <a:ext uri="{FF2B5EF4-FFF2-40B4-BE49-F238E27FC236}">
                <a16:creationId xmlns:a16="http://schemas.microsoft.com/office/drawing/2014/main" id="{8FB167CE-BFBD-438F-8925-28E64E270AC8}"/>
              </a:ext>
            </a:extLst>
          </p:cNvPr>
          <p:cNvSpPr txBox="1"/>
          <p:nvPr/>
        </p:nvSpPr>
        <p:spPr>
          <a:xfrm rot="449669">
            <a:off x="5403373" y="2676918"/>
            <a:ext cx="8899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a:ea typeface="MS PGothic" charset="0"/>
                <a:cs typeface="Arial Narrow"/>
              </a:rPr>
              <a:t>Nectin-4</a:t>
            </a:r>
          </a:p>
        </p:txBody>
      </p:sp>
      <p:sp>
        <p:nvSpPr>
          <p:cNvPr id="14" name="TextBox 13">
            <a:extLst>
              <a:ext uri="{FF2B5EF4-FFF2-40B4-BE49-F238E27FC236}">
                <a16:creationId xmlns:a16="http://schemas.microsoft.com/office/drawing/2014/main" id="{E315D058-3D01-40F7-9A17-41744CD23256}"/>
              </a:ext>
            </a:extLst>
          </p:cNvPr>
          <p:cNvSpPr txBox="1"/>
          <p:nvPr/>
        </p:nvSpPr>
        <p:spPr>
          <a:xfrm rot="449669">
            <a:off x="11525931" y="1785724"/>
            <a:ext cx="5020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a:ea typeface="MS PGothic" charset="0"/>
                <a:cs typeface="Arial Narrow"/>
              </a:rPr>
              <a:t>p53</a:t>
            </a:r>
          </a:p>
        </p:txBody>
      </p:sp>
      <p:sp>
        <p:nvSpPr>
          <p:cNvPr id="15" name="TextBox 14">
            <a:extLst>
              <a:ext uri="{FF2B5EF4-FFF2-40B4-BE49-F238E27FC236}">
                <a16:creationId xmlns:a16="http://schemas.microsoft.com/office/drawing/2014/main" id="{666C9710-F42E-4696-AFCC-DA819ADF1211}"/>
              </a:ext>
            </a:extLst>
          </p:cNvPr>
          <p:cNvSpPr txBox="1"/>
          <p:nvPr/>
        </p:nvSpPr>
        <p:spPr>
          <a:xfrm rot="160696">
            <a:off x="7710614" y="739628"/>
            <a:ext cx="72167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a:ea typeface="MS PGothic" charset="0"/>
                <a:cs typeface="Arial Narrow"/>
              </a:rPr>
              <a:t>PD-L1</a:t>
            </a:r>
          </a:p>
        </p:txBody>
      </p:sp>
      <p:sp>
        <p:nvSpPr>
          <p:cNvPr id="16" name="TextBox 15">
            <a:extLst>
              <a:ext uri="{FF2B5EF4-FFF2-40B4-BE49-F238E27FC236}">
                <a16:creationId xmlns:a16="http://schemas.microsoft.com/office/drawing/2014/main" id="{42527197-A13D-4946-A2DF-CEEC5C1D139D}"/>
              </a:ext>
            </a:extLst>
          </p:cNvPr>
          <p:cNvSpPr txBox="1"/>
          <p:nvPr/>
        </p:nvSpPr>
        <p:spPr>
          <a:xfrm>
            <a:off x="11447138" y="739626"/>
            <a:ext cx="6575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a:ea typeface="MS PGothic" charset="0"/>
                <a:cs typeface="Arial Narrow"/>
              </a:rPr>
              <a:t>Her-2</a:t>
            </a:r>
          </a:p>
        </p:txBody>
      </p:sp>
      <p:sp>
        <p:nvSpPr>
          <p:cNvPr id="17" name="TextBox 16">
            <a:extLst>
              <a:ext uri="{FF2B5EF4-FFF2-40B4-BE49-F238E27FC236}">
                <a16:creationId xmlns:a16="http://schemas.microsoft.com/office/drawing/2014/main" id="{E31414A9-9D0F-483B-BA0E-18627D9FA8D5}"/>
              </a:ext>
            </a:extLst>
          </p:cNvPr>
          <p:cNvSpPr txBox="1"/>
          <p:nvPr/>
        </p:nvSpPr>
        <p:spPr>
          <a:xfrm rot="277569">
            <a:off x="4592102" y="654389"/>
            <a:ext cx="7356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a:ea typeface="MS PGothic" charset="0"/>
                <a:cs typeface="Arial Narrow"/>
              </a:rPr>
              <a:t>Trop-2</a:t>
            </a:r>
          </a:p>
        </p:txBody>
      </p:sp>
    </p:spTree>
    <p:extLst>
      <p:ext uri="{BB962C8B-B14F-4D97-AF65-F5344CB8AC3E}">
        <p14:creationId xmlns:p14="http://schemas.microsoft.com/office/powerpoint/2010/main" val="3584265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txBox="1">
            <a:spLocks/>
          </p:cNvSpPr>
          <p:nvPr/>
        </p:nvSpPr>
        <p:spPr>
          <a:xfrm>
            <a:off x="482478" y="1202533"/>
            <a:ext cx="11524363" cy="452596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Arial Narrow"/>
                <a:ea typeface="+mn-ea"/>
                <a:cs typeface="+mn-cs"/>
              </a:rPr>
              <a:t>Cisplatin eligible</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a:ea typeface="+mn-ea"/>
                <a:cs typeface="+mn-cs"/>
              </a:rPr>
              <a:t>Enfortumab Vedotin + Pembrolizumab (category 1, new 2023)</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a:ea typeface="+mn-ea"/>
                <a:cs typeface="+mn-cs"/>
              </a:rPr>
              <a:t>DDMVAC/GC (category 1)</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a:ea typeface="+mn-ea"/>
                <a:cs typeface="+mn-cs"/>
              </a:rPr>
              <a:t>Gemcitabine and cisplatin + Nivolumab (category 1, new 2023)</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Arial Narrow"/>
                <a:ea typeface="+mn-ea"/>
                <a:cs typeface="+mn-cs"/>
              </a:rPr>
              <a:t>Cisplatin ineligible</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a:ea typeface="+mn-ea"/>
                <a:cs typeface="+mn-cs"/>
              </a:rPr>
              <a:t>Enfortumab Vedotin + Pembrolizumab (category 1, new 2023)</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a:ea typeface="+mn-ea"/>
                <a:cs typeface="+mn-cs"/>
              </a:rPr>
              <a:t>Gemcitabine and carboplatin</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a:ea typeface="+mn-ea"/>
                <a:cs typeface="+mn-cs"/>
              </a:rPr>
              <a:t>Atezolizumab or pembrolizumab</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arrow"/>
                <a:ea typeface="+mn-ea"/>
                <a:cs typeface="+mn-cs"/>
              </a:rPr>
              <a:t>Those not eligible for any chemotherapy regardless of PDL1 expression</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Arial Narrow"/>
                <a:ea typeface="+mn-ea"/>
                <a:cs typeface="+mn-cs"/>
              </a:rPr>
              <a:t>Maintenance </a:t>
            </a:r>
            <a:r>
              <a:rPr kumimoji="0" lang="en-US" sz="2400" b="0" i="0" u="none" strike="noStrike" kern="1200" cap="none" spc="0" normalizeH="0" baseline="0" noProof="0" dirty="0">
                <a:ln>
                  <a:noFill/>
                </a:ln>
                <a:solidFill>
                  <a:prstClr val="black"/>
                </a:solidFill>
                <a:effectLst/>
                <a:uLnTx/>
                <a:uFillTx/>
                <a:latin typeface="Arial Narrow"/>
                <a:ea typeface="+mn-ea"/>
                <a:cs typeface="+mn-cs"/>
              </a:rPr>
              <a:t>(in first response to platinum) </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a:ea typeface="+mn-ea"/>
                <a:cs typeface="+mn-cs"/>
              </a:rPr>
              <a:t>Avelumab</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arrow"/>
                <a:ea typeface="+mn-ea"/>
                <a:cs typeface="+mn-cs"/>
              </a:rPr>
              <a:t>Consider maintenance avelumab for patients with CR/PR, or SD with platinum-based chemotherapy (category 1)</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Narrow"/>
              <a:ea typeface="+mn-ea"/>
              <a:cs typeface="+mn-cs"/>
            </a:endParaRPr>
          </a:p>
          <a:p>
            <a:pPr marL="457200" marR="0" lvl="1"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2" name="Title 2">
            <a:extLst>
              <a:ext uri="{FF2B5EF4-FFF2-40B4-BE49-F238E27FC236}">
                <a16:creationId xmlns:a16="http://schemas.microsoft.com/office/drawing/2014/main" id="{9D3194A5-B7A4-3E80-F5DA-4CCDF5F0AB7B}"/>
              </a:ext>
            </a:extLst>
          </p:cNvPr>
          <p:cNvSpPr txBox="1">
            <a:spLocks/>
          </p:cNvSpPr>
          <p:nvPr/>
        </p:nvSpPr>
        <p:spPr>
          <a:xfrm>
            <a:off x="548007" y="217034"/>
            <a:ext cx="10972800" cy="1970998"/>
          </a:xfrm>
          <a:prstGeom prst="rect">
            <a:avLst/>
          </a:prstGeom>
        </p:spPr>
        <p:txBody>
          <a:bodyPr/>
          <a:lst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Arial Narrow"/>
                <a:ea typeface="MS PGothic" pitchFamily="34" charset="-128"/>
                <a:cs typeface="Arial Narrow"/>
              </a:rPr>
              <a:t>Front-line Treatment Metastatic Urothelial Cancer</a:t>
            </a:r>
          </a:p>
        </p:txBody>
      </p:sp>
    </p:spTree>
    <p:extLst>
      <p:ext uri="{BB962C8B-B14F-4D97-AF65-F5344CB8AC3E}">
        <p14:creationId xmlns:p14="http://schemas.microsoft.com/office/powerpoint/2010/main" val="468168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headset&#10;&#10;Description automatically generated">
            <a:extLst>
              <a:ext uri="{FF2B5EF4-FFF2-40B4-BE49-F238E27FC236}">
                <a16:creationId xmlns:a16="http://schemas.microsoft.com/office/drawing/2014/main" id="{E4862C0E-1C0B-644F-3E1D-9E9D30C53E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058" y="4804636"/>
            <a:ext cx="2743200" cy="1543050"/>
          </a:xfrm>
          <a:prstGeom prst="rect">
            <a:avLst/>
          </a:prstGeom>
          <a:effectLst>
            <a:outerShdw blurRad="50800" dist="38100" dir="2700000" algn="tl" rotWithShape="0">
              <a:prstClr val="black">
                <a:alpha val="40000"/>
              </a:prstClr>
            </a:outerShdw>
          </a:effectLst>
        </p:spPr>
      </p:pic>
      <p:pic>
        <p:nvPicPr>
          <p:cNvPr id="5" name="Picture 4" descr="A person wearing a suit and headphones&#10;&#10;Description automatically generated">
            <a:extLst>
              <a:ext uri="{FF2B5EF4-FFF2-40B4-BE49-F238E27FC236}">
                <a16:creationId xmlns:a16="http://schemas.microsoft.com/office/drawing/2014/main" id="{E1C8B886-A31D-EDC1-AEEA-894478E1D6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058" y="932220"/>
            <a:ext cx="2743200" cy="1543050"/>
          </a:xfrm>
          <a:prstGeom prst="rect">
            <a:avLst/>
          </a:prstGeom>
          <a:effectLst>
            <a:outerShdw blurRad="50800" dist="38100" dir="2700000" algn="tl" rotWithShape="0">
              <a:prstClr val="black">
                <a:alpha val="40000"/>
              </a:prstClr>
            </a:outerShdw>
          </a:effectLst>
        </p:spPr>
      </p:pic>
      <p:pic>
        <p:nvPicPr>
          <p:cNvPr id="6" name="Picture 5" descr="A person wearing glasses and headphones&#10;&#10;Description automatically generated">
            <a:extLst>
              <a:ext uri="{FF2B5EF4-FFF2-40B4-BE49-F238E27FC236}">
                <a16:creationId xmlns:a16="http://schemas.microsoft.com/office/drawing/2014/main" id="{B915FFA5-1274-4EDC-3DE8-22074FF4E4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286" y="2888751"/>
            <a:ext cx="2743200" cy="1543050"/>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AE9CF58-B650-5CAF-353F-842DD5162C42}"/>
              </a:ext>
            </a:extLst>
          </p:cNvPr>
          <p:cNvSpPr txBox="1"/>
          <p:nvPr/>
        </p:nvSpPr>
        <p:spPr>
          <a:xfrm>
            <a:off x="3719736" y="908720"/>
            <a:ext cx="6912768" cy="1769715"/>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Terence Friedlander,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Medicine and Robert and Virginia O’Reilly Family Endowed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Chief, Division of Hematology/Oncology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Zuckerberg San Francisco General Hospital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Helen Diller Family Comprehensive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University of California, San Francisco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San Francisco, California</a:t>
            </a:r>
          </a:p>
        </p:txBody>
      </p:sp>
      <p:sp>
        <p:nvSpPr>
          <p:cNvPr id="28" name="TextBox 27">
            <a:extLst>
              <a:ext uri="{FF2B5EF4-FFF2-40B4-BE49-F238E27FC236}">
                <a16:creationId xmlns:a16="http://schemas.microsoft.com/office/drawing/2014/main" id="{EC14A0F5-C7E1-581E-9E67-C3ABB78C2B09}"/>
              </a:ext>
            </a:extLst>
          </p:cNvPr>
          <p:cNvSpPr txBox="1"/>
          <p:nvPr/>
        </p:nvSpPr>
        <p:spPr>
          <a:xfrm>
            <a:off x="3719736" y="2919633"/>
            <a:ext cx="4942905" cy="1277273"/>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Elizabeth R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Plimack</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 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Professor, Medical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Deputy Director, Fox Chase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Temple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Philadelphia, Pennsylvania</a:t>
            </a:r>
          </a:p>
        </p:txBody>
      </p:sp>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5"/>
            <a:ext cx="10358967" cy="681036"/>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4" name="TextBox 3">
            <a:extLst>
              <a:ext uri="{FF2B5EF4-FFF2-40B4-BE49-F238E27FC236}">
                <a16:creationId xmlns:a16="http://schemas.microsoft.com/office/drawing/2014/main" id="{8065A0AE-2A6D-44C3-87B4-FBCF70BB4224}"/>
              </a:ext>
            </a:extLst>
          </p:cNvPr>
          <p:cNvSpPr txBox="1"/>
          <p:nvPr/>
        </p:nvSpPr>
        <p:spPr>
          <a:xfrm>
            <a:off x="3719736" y="4796576"/>
            <a:ext cx="5616624" cy="1769715"/>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Priyanka Sharma,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Frank B Tyler Professor in Cancer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Division of Medical Oncology, Department of Internal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Co-Program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Drug Discovery, Delivery and Experimental Therapeutics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The University of Kansas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Westwood, Kansas</a:t>
            </a:r>
          </a:p>
        </p:txBody>
      </p:sp>
    </p:spTree>
    <p:extLst>
      <p:ext uri="{BB962C8B-B14F-4D97-AF65-F5344CB8AC3E}">
        <p14:creationId xmlns:p14="http://schemas.microsoft.com/office/powerpoint/2010/main" val="1477771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2" descr="Fourth of July Fireworks and Festivities Across the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546"/>
            <a:ext cx="12192000" cy="6919546"/>
          </a:xfrm>
          <a:prstGeom prst="rect">
            <a:avLst/>
          </a:prstGeom>
          <a:solidFill>
            <a:schemeClr val="accent2">
              <a:alpha val="27843"/>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23" name="Rounded Rectangle 4"/>
          <p:cNvSpPr>
            <a:spLocks noChangeArrowheads="1"/>
          </p:cNvSpPr>
          <p:nvPr/>
        </p:nvSpPr>
        <p:spPr bwMode="auto">
          <a:xfrm>
            <a:off x="2329133" y="2939654"/>
            <a:ext cx="7039154" cy="1079897"/>
          </a:xfrm>
          <a:prstGeom prst="roundRect">
            <a:avLst>
              <a:gd name="adj" fmla="val 16667"/>
            </a:avLst>
          </a:prstGeom>
          <a:solidFill>
            <a:schemeClr val="accent2">
              <a:alpha val="79999"/>
            </a:schemeClr>
          </a:solidFill>
          <a:ln w="57150" algn="ctr">
            <a:solidFill>
              <a:srgbClr val="FF0000"/>
            </a:solidFill>
            <a:round/>
            <a:headEnd/>
            <a:tailEnd/>
          </a:ln>
        </p:spPr>
        <p:txBody>
          <a:bodyPr wrap="none" anchor="ctr"/>
          <a:lstStyle>
            <a:lvl1pPr>
              <a:spcBef>
                <a:spcPct val="20000"/>
              </a:spcBef>
              <a:buChar char="•"/>
              <a:defRPr sz="24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1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5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5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Previously Treated,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Metastatic Urothelial Cancer</a:t>
            </a:r>
          </a:p>
        </p:txBody>
      </p:sp>
    </p:spTree>
    <p:extLst>
      <p:ext uri="{BB962C8B-B14F-4D97-AF65-F5344CB8AC3E}">
        <p14:creationId xmlns:p14="http://schemas.microsoft.com/office/powerpoint/2010/main" val="3060471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txBox="1">
            <a:spLocks/>
          </p:cNvSpPr>
          <p:nvPr/>
        </p:nvSpPr>
        <p:spPr>
          <a:xfrm>
            <a:off x="482478" y="1202533"/>
            <a:ext cx="11524363" cy="452596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Includes those who progress within 12 months of neoadjuvant or adjuvant chemotherapy</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If you’ve given it before, don’t give it again</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No data on the role of additional immunotherapy (for or against)</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Look for mutations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Limited information on sequencing</a:t>
            </a:r>
          </a:p>
          <a:p>
            <a:pPr marL="74295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Erdafitinib</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Decisions often based upon toxicity</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457200" marR="0" lvl="1"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2" name="Title 2">
            <a:extLst>
              <a:ext uri="{FF2B5EF4-FFF2-40B4-BE49-F238E27FC236}">
                <a16:creationId xmlns:a16="http://schemas.microsoft.com/office/drawing/2014/main" id="{9D3194A5-B7A4-3E80-F5DA-4CCDF5F0AB7B}"/>
              </a:ext>
            </a:extLst>
          </p:cNvPr>
          <p:cNvSpPr txBox="1">
            <a:spLocks/>
          </p:cNvSpPr>
          <p:nvPr/>
        </p:nvSpPr>
        <p:spPr>
          <a:xfrm>
            <a:off x="548007" y="217034"/>
            <a:ext cx="10972800" cy="1970998"/>
          </a:xfrm>
          <a:prstGeom prst="rect">
            <a:avLst/>
          </a:prstGeom>
        </p:spPr>
        <p:txBody>
          <a:bodyPr/>
          <a:lst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Arial Narrow"/>
                <a:ea typeface="MS PGothic" pitchFamily="34" charset="-128"/>
                <a:cs typeface="Arial Narrow"/>
              </a:rPr>
              <a:t>Previously Treated/mUC: Basic Concepts </a:t>
            </a:r>
          </a:p>
        </p:txBody>
      </p:sp>
    </p:spTree>
    <p:extLst>
      <p:ext uri="{BB962C8B-B14F-4D97-AF65-F5344CB8AC3E}">
        <p14:creationId xmlns:p14="http://schemas.microsoft.com/office/powerpoint/2010/main" val="1274425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2" descr="Fourth of July Fireworks and Festivities Across the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9000" cy="6932238"/>
          </a:xfrm>
          <a:prstGeom prst="rect">
            <a:avLst/>
          </a:prstGeom>
          <a:solidFill>
            <a:schemeClr val="accent2">
              <a:alpha val="27843"/>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a:spLocks noChangeArrowheads="1"/>
          </p:cNvSpPr>
          <p:nvPr/>
        </p:nvSpPr>
        <p:spPr bwMode="auto">
          <a:xfrm>
            <a:off x="1175657" y="3004458"/>
            <a:ext cx="10215155" cy="1820496"/>
          </a:xfrm>
          <a:prstGeom prst="roundRect">
            <a:avLst>
              <a:gd name="adj" fmla="val 16667"/>
            </a:avLst>
          </a:prstGeom>
          <a:solidFill>
            <a:srgbClr val="333399">
              <a:alpha val="79999"/>
            </a:srgbClr>
          </a:solidFill>
          <a:ln w="57150" algn="ctr">
            <a:solidFill>
              <a:srgbClr val="FF0000"/>
            </a:solidFill>
            <a:round/>
            <a:headEnd/>
            <a:tailEnd/>
          </a:ln>
        </p:spPr>
        <p:txBody>
          <a:bodyPr wrap="none" anchor="ctr"/>
          <a:lstStyle>
            <a:lvl1pPr>
              <a:spcBef>
                <a:spcPct val="20000"/>
              </a:spcBef>
              <a:buChar char="•"/>
              <a:defRPr sz="24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1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5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5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9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733" b="0"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Enfortumab Vedotin: </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733" b="0"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The First Antibody Drug Conjugate in </a:t>
            </a:r>
            <a:r>
              <a:rPr kumimoji="0" lang="en-US" altLang="en-US" sz="3733" b="0" i="0" u="none" strike="noStrike" kern="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mUC</a:t>
            </a:r>
            <a:endParaRPr kumimoji="0" lang="en-US" altLang="en-US" sz="3733" b="0"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634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8658" name="Rectangle 2"/>
          <p:cNvSpPr>
            <a:spLocks noGrp="1" noChangeArrowheads="1"/>
          </p:cNvSpPr>
          <p:nvPr>
            <p:ph type="title"/>
          </p:nvPr>
        </p:nvSpPr>
        <p:spPr>
          <a:xfrm>
            <a:off x="838200" y="585216"/>
            <a:ext cx="10515600" cy="1325563"/>
          </a:xfrm>
        </p:spPr>
        <p:txBody>
          <a:bodyPr vert="horz" lIns="91440" tIns="45720" rIns="91440" bIns="45720" rtlCol="0" anchor="ctr">
            <a:normAutofit/>
          </a:bodyPr>
          <a:lstStyle/>
          <a:p>
            <a:r>
              <a:rPr lang="en-US" altLang="en-US" sz="4400" dirty="0">
                <a:cs typeface="+mj-cs"/>
              </a:rPr>
              <a:t>Enfortumab Vedotin </a:t>
            </a:r>
          </a:p>
        </p:txBody>
      </p:sp>
      <p:pic>
        <p:nvPicPr>
          <p:cNvPr id="19865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1604" t="520" r="4" b="3389"/>
          <a:stretch/>
        </p:blipFill>
        <p:spPr bwMode="auto">
          <a:xfrm>
            <a:off x="657546" y="2386583"/>
            <a:ext cx="6678202" cy="3962117"/>
          </a:xfrm>
          <a:prstGeom prst="rect">
            <a:avLst/>
          </a:prstGeom>
          <a:solidFill>
            <a:schemeClr val="tx1">
              <a:lumMod val="75000"/>
            </a:schemeClr>
          </a:solidFill>
        </p:spPr>
      </p:pic>
      <p:sp>
        <p:nvSpPr>
          <p:cNvPr id="5" name="Rectangle 4">
            <a:extLst>
              <a:ext uri="{FF2B5EF4-FFF2-40B4-BE49-F238E27FC236}">
                <a16:creationId xmlns:a16="http://schemas.microsoft.com/office/drawing/2014/main" id="{FB4EC99D-771E-4825-90B8-110D688F2F23}"/>
              </a:ext>
            </a:extLst>
          </p:cNvPr>
          <p:cNvSpPr/>
          <p:nvPr/>
        </p:nvSpPr>
        <p:spPr>
          <a:xfrm>
            <a:off x="7546848" y="2516777"/>
            <a:ext cx="3803904" cy="3660185"/>
          </a:xfrm>
          <a:prstGeom prst="rect">
            <a:avLst/>
          </a:prstGeom>
        </p:spPr>
        <p:txBody>
          <a:bodyPr vert="horz" lIns="91440" tIns="45720" rIns="91440" bIns="45720" rtlCol="0" anchor="ctr">
            <a:normAutofit/>
          </a:bodyPr>
          <a:lstStyle/>
          <a:p>
            <a:pPr marL="160735" marR="0" lvl="0" indent="-228600" algn="l" defTabSz="914400" rtl="0" eaLnBrk="1" fontAlgn="auto" latinLnBrk="0" hangingPunct="1">
              <a:lnSpc>
                <a:spcPct val="90000"/>
              </a:lnSpc>
              <a:spcBef>
                <a:spcPts val="338"/>
              </a:spcBef>
              <a:spcAft>
                <a:spcPts val="338"/>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447C"/>
                </a:solidFill>
                <a:effectLst/>
                <a:uLnTx/>
                <a:uFillTx/>
                <a:latin typeface="Arial" panose="020B0604020202020204"/>
                <a:ea typeface="MS PGothic" charset="0"/>
                <a:cs typeface="+mn-cs"/>
              </a:rPr>
              <a:t>Fully humanized monoclonal antibody targeting Nectin-4</a:t>
            </a:r>
          </a:p>
          <a:p>
            <a:pPr marL="160735" marR="0" lvl="0" indent="-228600" algn="l" defTabSz="914400" rtl="0" eaLnBrk="1" fontAlgn="auto" latinLnBrk="0" hangingPunct="1">
              <a:lnSpc>
                <a:spcPct val="90000"/>
              </a:lnSpc>
              <a:spcBef>
                <a:spcPts val="338"/>
              </a:spcBef>
              <a:spcAft>
                <a:spcPts val="338"/>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447C"/>
                </a:solidFill>
                <a:effectLst/>
                <a:uLnTx/>
                <a:uFillTx/>
                <a:latin typeface="Arial" panose="020B0604020202020204"/>
                <a:ea typeface="MS PGothic" charset="0"/>
                <a:cs typeface="+mn-cs"/>
              </a:rPr>
              <a:t>Nectin-4</a:t>
            </a:r>
          </a:p>
          <a:p>
            <a:pPr marL="417910" marR="0" lvl="1" indent="-228600" algn="l" defTabSz="914400" rtl="0" eaLnBrk="1" fontAlgn="auto" latinLnBrk="0" hangingPunct="1">
              <a:lnSpc>
                <a:spcPct val="90000"/>
              </a:lnSpc>
              <a:spcBef>
                <a:spcPts val="338"/>
              </a:spcBef>
              <a:spcAft>
                <a:spcPts val="338"/>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447C"/>
                </a:solidFill>
                <a:effectLst/>
                <a:uLnTx/>
                <a:uFillTx/>
                <a:latin typeface="Arial" panose="020B0604020202020204"/>
                <a:ea typeface="MS PGothic" charset="0"/>
                <a:cs typeface="+mn-cs"/>
              </a:rPr>
              <a:t>A transmembrane cell adhesion molecule</a:t>
            </a:r>
          </a:p>
          <a:p>
            <a:pPr marL="417910" marR="0" lvl="1" indent="-228600" algn="l" defTabSz="914400" rtl="0" eaLnBrk="1" fontAlgn="auto" latinLnBrk="0" hangingPunct="1">
              <a:lnSpc>
                <a:spcPct val="90000"/>
              </a:lnSpc>
              <a:spcBef>
                <a:spcPts val="338"/>
              </a:spcBef>
              <a:spcAft>
                <a:spcPts val="338"/>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447C"/>
                </a:solidFill>
                <a:effectLst/>
                <a:uLnTx/>
                <a:uFillTx/>
                <a:latin typeface="Arial" panose="020B0604020202020204"/>
                <a:ea typeface="MS PGothic" charset="0"/>
                <a:cs typeface="+mn-cs"/>
              </a:rPr>
              <a:t>Expressed in 83% of mUC patient samples</a:t>
            </a:r>
          </a:p>
          <a:p>
            <a:pPr marL="160735" marR="0" lvl="0" indent="-228600" algn="l" defTabSz="914400" rtl="0" eaLnBrk="1" fontAlgn="auto" latinLnBrk="0" hangingPunct="1">
              <a:lnSpc>
                <a:spcPct val="90000"/>
              </a:lnSpc>
              <a:spcBef>
                <a:spcPts val="338"/>
              </a:spcBef>
              <a:spcAft>
                <a:spcPts val="338"/>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447C"/>
                </a:solidFill>
                <a:effectLst/>
                <a:uLnTx/>
                <a:uFillTx/>
                <a:latin typeface="Arial" panose="020B0604020202020204"/>
                <a:ea typeface="MS PGothic" charset="0"/>
                <a:cs typeface="+mn-cs"/>
              </a:rPr>
              <a:t>“Payload” is auristatin-E, a microtubule disrupting agent</a:t>
            </a:r>
          </a:p>
          <a:p>
            <a:pPr marL="160735" marR="0" lvl="0" indent="-228600" algn="l" defTabSz="914400" rtl="0" eaLnBrk="1" fontAlgn="auto" latinLnBrk="0" hangingPunct="1">
              <a:lnSpc>
                <a:spcPct val="90000"/>
              </a:lnSpc>
              <a:spcBef>
                <a:spcPts val="338"/>
              </a:spcBef>
              <a:spcAft>
                <a:spcPts val="338"/>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447C"/>
                </a:solidFill>
                <a:effectLst/>
                <a:uLnTx/>
                <a:uFillTx/>
                <a:latin typeface="Arial" panose="020B0604020202020204"/>
                <a:ea typeface="MS PGothic" charset="0"/>
                <a:cs typeface="+mn-cs"/>
              </a:rPr>
              <a:t>Antibody is conjugated by a protease cleavable linker</a:t>
            </a:r>
          </a:p>
        </p:txBody>
      </p:sp>
      <p:sp>
        <p:nvSpPr>
          <p:cNvPr id="2" name="Rectangle 1">
            <a:extLst>
              <a:ext uri="{FF2B5EF4-FFF2-40B4-BE49-F238E27FC236}">
                <a16:creationId xmlns:a16="http://schemas.microsoft.com/office/drawing/2014/main" id="{7008664F-5E18-FB53-A45C-7B81F88E05F0}"/>
              </a:ext>
            </a:extLst>
          </p:cNvPr>
          <p:cNvSpPr/>
          <p:nvPr/>
        </p:nvSpPr>
        <p:spPr>
          <a:xfrm>
            <a:off x="6023172" y="6098805"/>
            <a:ext cx="1211108" cy="347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9071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A47D-622E-4417-A6CC-EAC134B66EA8}"/>
              </a:ext>
            </a:extLst>
          </p:cNvPr>
          <p:cNvSpPr>
            <a:spLocks noGrp="1"/>
          </p:cNvSpPr>
          <p:nvPr>
            <p:ph type="title"/>
          </p:nvPr>
        </p:nvSpPr>
        <p:spPr/>
        <p:txBody>
          <a:bodyPr>
            <a:normAutofit/>
          </a:bodyPr>
          <a:lstStyle/>
          <a:p>
            <a:r>
              <a:rPr lang="en-US" sz="3400" dirty="0"/>
              <a:t>EV-301 Open-Label Phase 3 Trial Design</a:t>
            </a:r>
          </a:p>
        </p:txBody>
      </p:sp>
      <p:sp>
        <p:nvSpPr>
          <p:cNvPr id="4" name="Footer Placeholder 3">
            <a:extLst>
              <a:ext uri="{FF2B5EF4-FFF2-40B4-BE49-F238E27FC236}">
                <a16:creationId xmlns:a16="http://schemas.microsoft.com/office/drawing/2014/main" id="{D644FA84-17AC-4058-93E7-EFF02648688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a:ea typeface="MS PGothic" charset="0"/>
                <a:cs typeface="+mn-cs"/>
              </a:rPr>
              <a:t>PRESENTED BY:</a:t>
            </a:r>
            <a:r>
              <a:rPr kumimoji="0" lang="en-US" sz="1400" b="0" i="0" u="none" strike="noStrike" kern="1200" cap="none" spc="0" normalizeH="0" baseline="0" noProof="0" dirty="0">
                <a:ln>
                  <a:noFill/>
                </a:ln>
                <a:solidFill>
                  <a:srgbClr val="FFFFFF"/>
                </a:solidFill>
                <a:effectLst/>
                <a:uLnTx/>
                <a:uFillTx/>
                <a:latin typeface="Arial" panose="020B0604020202020204"/>
                <a:ea typeface="MS PGothic" charset="0"/>
                <a:cs typeface="+mn-cs"/>
              </a:rPr>
              <a:t> Thomas Powles </a:t>
            </a:r>
          </a:p>
        </p:txBody>
      </p:sp>
      <p:sp>
        <p:nvSpPr>
          <p:cNvPr id="22" name="TextBox 21">
            <a:extLst>
              <a:ext uri="{FF2B5EF4-FFF2-40B4-BE49-F238E27FC236}">
                <a16:creationId xmlns:a16="http://schemas.microsoft.com/office/drawing/2014/main" id="{6BA570EA-CFDE-48A5-A0DE-619C01DDE1C5}"/>
              </a:ext>
            </a:extLst>
          </p:cNvPr>
          <p:cNvSpPr txBox="1"/>
          <p:nvPr/>
        </p:nvSpPr>
        <p:spPr>
          <a:xfrm>
            <a:off x="362712" y="5236695"/>
            <a:ext cx="114665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FFFFFF">
                    <a:lumMod val="95000"/>
                  </a:srgbClr>
                </a:solidFill>
                <a:effectLst/>
                <a:uLnTx/>
                <a:uFillTx/>
                <a:latin typeface="Arial" panose="020B0604020202020204"/>
                <a:ea typeface="MS PGothic" charset="0"/>
                <a:cs typeface="+mn-cs"/>
              </a:rPr>
              <a:t>a</a:t>
            </a:r>
            <a:r>
              <a:rPr kumimoji="0" lang="en-US" sz="1000" b="0" i="0" u="none" strike="noStrike" kern="1200" cap="none" spc="0" normalizeH="0" baseline="0" noProof="0" dirty="0">
                <a:ln>
                  <a:noFill/>
                </a:ln>
                <a:solidFill>
                  <a:srgbClr val="FFFFFF">
                    <a:lumMod val="95000"/>
                  </a:srgbClr>
                </a:solidFill>
                <a:effectLst/>
                <a:uLnTx/>
                <a:uFillTx/>
                <a:latin typeface="Arial" panose="020B0604020202020204"/>
                <a:ea typeface="MS PGothic" charset="0"/>
                <a:cs typeface="+mn-cs"/>
              </a:rPr>
              <a:t>Stratification variables were ECOG performance status (0 or 1), regions of the world (United States, western Europe, or rest of world), liver metastasis (yes or 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FFFFFF">
                    <a:lumMod val="95000"/>
                  </a:srgbClr>
                </a:solidFill>
                <a:effectLst/>
                <a:uLnTx/>
                <a:uFillTx/>
                <a:latin typeface="Arial" panose="020B0604020202020204"/>
                <a:ea typeface="MS PGothic" charset="0"/>
                <a:cs typeface="+mn-cs"/>
              </a:rPr>
              <a:t>b</a:t>
            </a:r>
            <a:r>
              <a:rPr kumimoji="0" lang="en-US" sz="1000" b="0" i="0" u="none" strike="noStrike" kern="1200" cap="none" spc="0" normalizeH="0" baseline="0" noProof="0" dirty="0">
                <a:ln>
                  <a:noFill/>
                </a:ln>
                <a:solidFill>
                  <a:srgbClr val="FFFFFF">
                    <a:lumMod val="95000"/>
                  </a:srgbClr>
                </a:solidFill>
                <a:effectLst/>
                <a:uLnTx/>
                <a:uFillTx/>
                <a:latin typeface="Arial" panose="020B0604020202020204"/>
                <a:ea typeface="MS PGothic" charset="0"/>
                <a:cs typeface="+mn-cs"/>
              </a:rPr>
              <a:t>If used in the adjuvant/neoadjuvant setting, progression must be within 12 months of completion.</a:t>
            </a:r>
            <a:endParaRPr kumimoji="0" lang="en-US" sz="1000" b="0" i="0" u="none" strike="noStrike" kern="1200" cap="none" spc="0" normalizeH="0" baseline="30000" noProof="0" dirty="0">
              <a:ln>
                <a:noFill/>
              </a:ln>
              <a:solidFill>
                <a:srgbClr val="FFFFFF">
                  <a:lumMod val="95000"/>
                </a:srgbClr>
              </a:solidFill>
              <a:effectLst/>
              <a:uLnTx/>
              <a:uFillTx/>
              <a:latin typeface="Arial" panose="020B0604020202020204"/>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FFFFFF">
                    <a:lumMod val="95000"/>
                  </a:srgbClr>
                </a:solidFill>
                <a:effectLst/>
                <a:uLnTx/>
                <a:uFillTx/>
                <a:latin typeface="Arial" panose="020B0604020202020204"/>
                <a:ea typeface="MS PGothic" charset="0"/>
                <a:cs typeface="+mn-cs"/>
              </a:rPr>
              <a:t>c</a:t>
            </a:r>
            <a:r>
              <a:rPr kumimoji="0" lang="en-US" sz="1000" b="0" i="0" u="none" strike="noStrike" kern="1200" cap="none" spc="0" normalizeH="0" baseline="0" noProof="0" dirty="0">
                <a:ln>
                  <a:noFill/>
                </a:ln>
                <a:solidFill>
                  <a:srgbClr val="FFFFFF">
                    <a:lumMod val="95000"/>
                  </a:srgbClr>
                </a:solidFill>
                <a:effectLst/>
                <a:uLnTx/>
                <a:uFillTx/>
                <a:latin typeface="Arial" panose="020B0604020202020204"/>
                <a:ea typeface="MS PGothic" charset="0"/>
                <a:cs typeface="+mn-cs"/>
              </a:rPr>
              <a:t>Investigator selected prior to randomization.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FFFFFF">
                    <a:lumMod val="95000"/>
                  </a:srgbClr>
                </a:solidFill>
                <a:effectLst/>
                <a:uLnTx/>
                <a:uFillTx/>
                <a:latin typeface="Arial" panose="020B0604020202020204"/>
                <a:ea typeface="MS PGothic" charset="0"/>
                <a:cs typeface="+mn-cs"/>
              </a:rPr>
              <a:t>d</a:t>
            </a:r>
            <a:r>
              <a:rPr kumimoji="0" lang="en-US" sz="1000" b="0" i="0" u="none" strike="noStrike" kern="1200" cap="none" spc="0" normalizeH="0" baseline="0" noProof="0" dirty="0">
                <a:ln>
                  <a:noFill/>
                </a:ln>
                <a:solidFill>
                  <a:srgbClr val="FFFFFF">
                    <a:lumMod val="95000"/>
                  </a:srgbClr>
                </a:solidFill>
                <a:effectLst/>
                <a:uLnTx/>
                <a:uFillTx/>
                <a:latin typeface="Arial" panose="020B0604020202020204"/>
                <a:ea typeface="MS PGothic" charset="0"/>
                <a:cs typeface="+mn-cs"/>
              </a:rPr>
              <a:t>In countries where approved; overall proportion of patients receiving vinflunine capped at 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lumMod val="95000"/>
                  </a:srgbClr>
                </a:solidFill>
                <a:effectLst/>
                <a:uLnTx/>
                <a:uFillTx/>
                <a:latin typeface="Arial" panose="020B0604020202020204"/>
                <a:ea typeface="MS PGothic" charset="0"/>
                <a:cs typeface="+mn-cs"/>
              </a:rPr>
              <a:t>Abbreviations</a:t>
            </a:r>
            <a:r>
              <a:rPr kumimoji="0" lang="en-US" sz="1000" b="0" i="0" u="none" strike="noStrike" kern="1200" cap="none" spc="0" normalizeH="0" baseline="0" noProof="0" dirty="0">
                <a:ln>
                  <a:noFill/>
                </a:ln>
                <a:solidFill>
                  <a:srgbClr val="FFFFFF">
                    <a:lumMod val="95000"/>
                  </a:srgbClr>
                </a:solidFill>
                <a:effectLst/>
                <a:uLnTx/>
                <a:uFillTx/>
                <a:latin typeface="Arial" panose="020B0604020202020204"/>
                <a:ea typeface="MS PGothic" charset="0"/>
                <a:cs typeface="+mn-cs"/>
              </a:rPr>
              <a:t>: ECOG PS, Eastern Cooperative Oncology Group performance status; PD-1/L1, programmed cell death protein-1/programmed death-ligand 1; RECIST, Response Evaluation Criteria in Solid Tumors; UC, advanced urothelial carcinoma.</a:t>
            </a:r>
          </a:p>
        </p:txBody>
      </p:sp>
      <p:grpSp>
        <p:nvGrpSpPr>
          <p:cNvPr id="24" name="Group 23">
            <a:extLst>
              <a:ext uri="{FF2B5EF4-FFF2-40B4-BE49-F238E27FC236}">
                <a16:creationId xmlns:a16="http://schemas.microsoft.com/office/drawing/2014/main" id="{235E2482-D277-4D48-ADAA-A43DE99EA2B2}"/>
              </a:ext>
            </a:extLst>
          </p:cNvPr>
          <p:cNvGrpSpPr/>
          <p:nvPr/>
        </p:nvGrpSpPr>
        <p:grpSpPr>
          <a:xfrm>
            <a:off x="198369" y="1346886"/>
            <a:ext cx="11795262" cy="3808367"/>
            <a:chOff x="198369" y="1346886"/>
            <a:chExt cx="11795262" cy="3808367"/>
          </a:xfrm>
        </p:grpSpPr>
        <p:grpSp>
          <p:nvGrpSpPr>
            <p:cNvPr id="59" name="Group 58">
              <a:extLst>
                <a:ext uri="{FF2B5EF4-FFF2-40B4-BE49-F238E27FC236}">
                  <a16:creationId xmlns:a16="http://schemas.microsoft.com/office/drawing/2014/main" id="{B58AE62E-8715-4182-BF09-91B9C82EA213}"/>
                </a:ext>
              </a:extLst>
            </p:cNvPr>
            <p:cNvGrpSpPr/>
            <p:nvPr/>
          </p:nvGrpSpPr>
          <p:grpSpPr>
            <a:xfrm>
              <a:off x="198369" y="1346886"/>
              <a:ext cx="11795262" cy="3808367"/>
              <a:chOff x="255737" y="1346886"/>
              <a:chExt cx="11795262" cy="3808367"/>
            </a:xfrm>
          </p:grpSpPr>
          <p:cxnSp>
            <p:nvCxnSpPr>
              <p:cNvPr id="20" name="Connector: Elbow 19">
                <a:extLst>
                  <a:ext uri="{FF2B5EF4-FFF2-40B4-BE49-F238E27FC236}">
                    <a16:creationId xmlns:a16="http://schemas.microsoft.com/office/drawing/2014/main" id="{95AB1256-64C1-463C-A6E8-F41008665727}"/>
                  </a:ext>
                </a:extLst>
              </p:cNvPr>
              <p:cNvCxnSpPr>
                <a:cxnSpLocks/>
                <a:stCxn id="8" idx="3"/>
                <a:endCxn id="17" idx="1"/>
              </p:cNvCxnSpPr>
              <p:nvPr/>
            </p:nvCxnSpPr>
            <p:spPr>
              <a:xfrm flipV="1">
                <a:off x="2998937" y="2215566"/>
                <a:ext cx="1701382" cy="973948"/>
              </a:xfrm>
              <a:prstGeom prst="bentConnector3">
                <a:avLst>
                  <a:gd name="adj1" fmla="val 75913"/>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3AA2386C-8C16-44A4-9936-AB298AB72DE3}"/>
                  </a:ext>
                </a:extLst>
              </p:cNvPr>
              <p:cNvGrpSpPr/>
              <p:nvPr/>
            </p:nvGrpSpPr>
            <p:grpSpPr>
              <a:xfrm>
                <a:off x="4700319" y="1346886"/>
                <a:ext cx="2327653" cy="3808367"/>
                <a:chOff x="4460827" y="1388662"/>
                <a:chExt cx="2327653" cy="3808367"/>
              </a:xfrm>
            </p:grpSpPr>
            <p:sp>
              <p:nvSpPr>
                <p:cNvPr id="17" name="Rectangle 16">
                  <a:extLst>
                    <a:ext uri="{FF2B5EF4-FFF2-40B4-BE49-F238E27FC236}">
                      <a16:creationId xmlns:a16="http://schemas.microsoft.com/office/drawing/2014/main" id="{2C6D5665-468E-4406-AA24-8F87C057C06E}"/>
                    </a:ext>
                  </a:extLst>
                </p:cNvPr>
                <p:cNvSpPr/>
                <p:nvPr/>
              </p:nvSpPr>
              <p:spPr>
                <a:xfrm>
                  <a:off x="4460827" y="1388662"/>
                  <a:ext cx="2327652" cy="1737360"/>
                </a:xfrm>
                <a:prstGeom prst="rect">
                  <a:avLst/>
                </a:prstGeom>
                <a:solidFill>
                  <a:srgbClr val="07B11B"/>
                </a:solidFill>
                <a:ln w="12700">
                  <a:solidFill>
                    <a:schemeClr val="tx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Enfortumab </a:t>
                  </a:r>
                  <a:r>
                    <a:rPr kumimoji="0" lang="en-US" sz="1600" b="1" i="0" u="none" strike="noStrike" kern="1200" cap="none" spc="0" normalizeH="0" baseline="0" noProof="0" dirty="0" err="1">
                      <a:ln>
                        <a:noFill/>
                      </a:ln>
                      <a:solidFill>
                        <a:srgbClr val="FFFFFF"/>
                      </a:solidFill>
                      <a:effectLst/>
                      <a:uLnTx/>
                      <a:uFillTx/>
                      <a:latin typeface="Arial" panose="020B0604020202020204"/>
                      <a:ea typeface="+mn-ea"/>
                      <a:cs typeface="+mn-cs"/>
                    </a:rPr>
                    <a:t>vedotin</a:t>
                  </a: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(N=301)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7B11B"/>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1.25 mg/kg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on Days 1, 8, and 15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of each 28-day cycle</a:t>
                  </a:r>
                </a:p>
              </p:txBody>
            </p:sp>
            <p:sp>
              <p:nvSpPr>
                <p:cNvPr id="18" name="Rectangle 17">
                  <a:extLst>
                    <a:ext uri="{FF2B5EF4-FFF2-40B4-BE49-F238E27FC236}">
                      <a16:creationId xmlns:a16="http://schemas.microsoft.com/office/drawing/2014/main" id="{AF1493B5-D111-4B68-8436-294C97C74526}"/>
                    </a:ext>
                  </a:extLst>
                </p:cNvPr>
                <p:cNvSpPr/>
                <p:nvPr/>
              </p:nvSpPr>
              <p:spPr>
                <a:xfrm>
                  <a:off x="4460827" y="3165704"/>
                  <a:ext cx="2327653" cy="2031325"/>
                </a:xfrm>
                <a:prstGeom prst="rect">
                  <a:avLst/>
                </a:prstGeom>
                <a:solidFill>
                  <a:srgbClr val="F28E22"/>
                </a:solidFill>
                <a:ln w="12700">
                  <a:solidFill>
                    <a:schemeClr val="tx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t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Preselected Chemotherapy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(N=307)</a:t>
                  </a:r>
                  <a:r>
                    <a:rPr kumimoji="0" lang="en-US" sz="1600" b="1" i="0" u="none" strike="noStrike" kern="1200" cap="none" spc="0" normalizeH="0" baseline="30000" noProof="0" dirty="0">
                      <a:ln>
                        <a:noFill/>
                      </a:ln>
                      <a:solidFill>
                        <a:srgbClr val="FFFFFF"/>
                      </a:solidFill>
                      <a:effectLst/>
                      <a:uLnTx/>
                      <a:uFillTx/>
                      <a:latin typeface="Arial" panose="020B0604020202020204"/>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Docetaxel 75 mg/m</a:t>
                  </a:r>
                  <a:r>
                    <a:rPr kumimoji="0" lang="en-US" sz="1200" b="1" i="1" u="none" strike="noStrike" kern="1200" cap="none" spc="0" normalizeH="0" baseline="30000" noProof="0" dirty="0">
                      <a:ln>
                        <a:noFill/>
                      </a:ln>
                      <a:solidFill>
                        <a:srgbClr val="FFFFFF"/>
                      </a:solidFill>
                      <a:effectLst/>
                      <a:uLnTx/>
                      <a:uFillTx/>
                      <a:latin typeface="Arial" panose="020B0604020202020204"/>
                      <a:ea typeface="+mn-ea"/>
                      <a:cs typeface="+mn-cs"/>
                    </a:rPr>
                    <a:t>2 </a:t>
                  </a: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Paclitaxel 175 mg/m</a:t>
                  </a:r>
                  <a:r>
                    <a:rPr kumimoji="0" lang="en-US" sz="1200" b="1" i="1" u="none" strike="noStrike" kern="1200" cap="none" spc="0" normalizeH="0" baseline="30000" noProof="0" dirty="0">
                      <a:ln>
                        <a:noFill/>
                      </a:ln>
                      <a:solidFill>
                        <a:srgbClr val="FFFFFF"/>
                      </a:solidFill>
                      <a:effectLst/>
                      <a:uLnTx/>
                      <a:uFillTx/>
                      <a:latin typeface="Arial" panose="020B0604020202020204"/>
                      <a:ea typeface="+mn-ea"/>
                      <a:cs typeface="+mn-cs"/>
                    </a:rPr>
                    <a:t>2 </a:t>
                  </a: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or</a:t>
                  </a:r>
                  <a:endParaRPr kumimoji="0" lang="en-US" sz="1200" b="1" i="1" u="none" strike="noStrike" kern="1200" cap="none" spc="0" normalizeH="0" baseline="3000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Vinflunine</a:t>
                  </a:r>
                  <a:r>
                    <a:rPr kumimoji="0" lang="en-US" sz="1200" b="1" i="1" u="none" strike="noStrike" kern="1200" cap="none" spc="0" normalizeH="0" baseline="30000" noProof="0" dirty="0">
                      <a:ln>
                        <a:noFill/>
                      </a:ln>
                      <a:solidFill>
                        <a:srgbClr val="FFFFFF"/>
                      </a:solidFill>
                      <a:effectLst/>
                      <a:uLnTx/>
                      <a:uFillTx/>
                      <a:latin typeface="Arial" panose="020B0604020202020204"/>
                      <a:ea typeface="+mn-ea"/>
                      <a:cs typeface="+mn-cs"/>
                    </a:rPr>
                    <a:t>d</a:t>
                  </a: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 320 mg/m</a:t>
                  </a:r>
                  <a:r>
                    <a:rPr kumimoji="0" lang="en-US" sz="1200" b="1" i="1" u="none" strike="noStrike" kern="1200" cap="none" spc="0" normalizeH="0" baseline="30000" noProof="0" dirty="0">
                      <a:ln>
                        <a:noFill/>
                      </a:ln>
                      <a:solidFill>
                        <a:srgbClr val="FFFFFF"/>
                      </a:solidFill>
                      <a:effectLst/>
                      <a:uLnTx/>
                      <a:uFillTx/>
                      <a:latin typeface="Arial" panose="020B0604020202020204"/>
                      <a:ea typeface="+mn-ea"/>
                      <a:cs typeface="+mn-cs"/>
                    </a:rPr>
                    <a:t>2</a:t>
                  </a: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 </a:t>
                  </a:r>
                  <a:endParaRPr kumimoji="0" lang="en-US" sz="1200" b="1" i="1" u="none" strike="noStrike" kern="1200" cap="none" spc="0" normalizeH="0" baseline="3000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on Day 1 of 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panose="020B0604020202020204"/>
                      <a:ea typeface="+mn-ea"/>
                      <a:cs typeface="+mn-cs"/>
                    </a:rPr>
                    <a:t>21-day cycle</a:t>
                  </a:r>
                </a:p>
              </p:txBody>
            </p:sp>
          </p:grpSp>
          <p:sp>
            <p:nvSpPr>
              <p:cNvPr id="8" name="Rectangle 7">
                <a:extLst>
                  <a:ext uri="{FF2B5EF4-FFF2-40B4-BE49-F238E27FC236}">
                    <a16:creationId xmlns:a16="http://schemas.microsoft.com/office/drawing/2014/main" id="{A7283109-6C1D-4C19-AC95-CDAA0D3799C4}"/>
                  </a:ext>
                </a:extLst>
              </p:cNvPr>
              <p:cNvSpPr/>
              <p:nvPr/>
            </p:nvSpPr>
            <p:spPr>
              <a:xfrm>
                <a:off x="255737" y="1860945"/>
                <a:ext cx="2743200" cy="2657138"/>
              </a:xfrm>
              <a:prstGeom prst="rect">
                <a:avLst/>
              </a:prstGeom>
              <a:solidFill>
                <a:schemeClr val="bg1">
                  <a:lumMod val="95000"/>
                </a:schemeClr>
              </a:solidFill>
              <a:ln w="28575">
                <a:solidFill>
                  <a:schemeClr val="tx2">
                    <a:lumMod val="75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tIns="91440" bIns="91440" rtlCol="0" anchor="t">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Key eligibility criteria:</a:t>
                </a:r>
              </a:p>
              <a:p>
                <a:pPr marL="171450" marR="0" lvl="0" indent="-119063"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Histologically/cytologically confirmed UC, including with squamous differentiation or    mixed cell types</a:t>
                </a:r>
              </a:p>
              <a:p>
                <a:pPr marL="171450" marR="0" lvl="0" indent="-119063"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Radiographic progression or relapse during or after PD-1/L1 treatment for advanced UC</a:t>
                </a:r>
              </a:p>
              <a:p>
                <a:pPr marL="171450" marR="0" lvl="0" indent="-119063"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Prior platinum-containing regimen for advanced UC</a:t>
                </a:r>
                <a:r>
                  <a:rPr kumimoji="0" lang="en-US" sz="1200" b="0" i="0" u="none" strike="noStrike" kern="1200" cap="none" spc="0" normalizeH="0" baseline="30000" noProof="0" dirty="0">
                    <a:ln>
                      <a:noFill/>
                    </a:ln>
                    <a:solidFill>
                      <a:srgbClr val="E7E6E6">
                        <a:lumMod val="10000"/>
                      </a:srgbClr>
                    </a:solidFill>
                    <a:effectLst/>
                    <a:uLnTx/>
                    <a:uFillTx/>
                    <a:latin typeface="Arial" panose="020B0604020202020204"/>
                    <a:ea typeface="+mn-ea"/>
                    <a:cs typeface="+mn-cs"/>
                  </a:rPr>
                  <a:t>b</a:t>
                </a:r>
              </a:p>
              <a:p>
                <a:pPr marL="171450" marR="0" lvl="0" indent="-119063"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Arial" panose="020B0604020202020204"/>
                    <a:ea typeface="+mn-ea"/>
                    <a:cs typeface="+mn-cs"/>
                  </a:rPr>
                  <a:t>ECOG PS 0 or 1</a:t>
                </a:r>
              </a:p>
            </p:txBody>
          </p:sp>
          <p:cxnSp>
            <p:nvCxnSpPr>
              <p:cNvPr id="9" name="Connector: Elbow 8">
                <a:extLst>
                  <a:ext uri="{FF2B5EF4-FFF2-40B4-BE49-F238E27FC236}">
                    <a16:creationId xmlns:a16="http://schemas.microsoft.com/office/drawing/2014/main" id="{E80AD226-0BC9-49DC-94DE-F5E8B91321FD}"/>
                  </a:ext>
                </a:extLst>
              </p:cNvPr>
              <p:cNvCxnSpPr>
                <a:cxnSpLocks/>
                <a:stCxn id="8" idx="3"/>
                <a:endCxn id="18" idx="1"/>
              </p:cNvCxnSpPr>
              <p:nvPr/>
            </p:nvCxnSpPr>
            <p:spPr>
              <a:xfrm>
                <a:off x="2998937" y="3189514"/>
                <a:ext cx="1701382" cy="950077"/>
              </a:xfrm>
              <a:prstGeom prst="bentConnector3">
                <a:avLst>
                  <a:gd name="adj1" fmla="val 75839"/>
                </a:avLst>
              </a:prstGeom>
              <a:ln w="5715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11" name="Connector: Elbow 10">
                <a:extLst>
                  <a:ext uri="{FF2B5EF4-FFF2-40B4-BE49-F238E27FC236}">
                    <a16:creationId xmlns:a16="http://schemas.microsoft.com/office/drawing/2014/main" id="{780E7654-89F8-4A72-ACBF-078A181C30E1}"/>
                  </a:ext>
                </a:extLst>
              </p:cNvPr>
              <p:cNvCxnSpPr>
                <a:cxnSpLocks/>
                <a:stCxn id="17" idx="3"/>
                <a:endCxn id="33" idx="1"/>
              </p:cNvCxnSpPr>
              <p:nvPr/>
            </p:nvCxnSpPr>
            <p:spPr>
              <a:xfrm>
                <a:off x="7027971" y="2215566"/>
                <a:ext cx="622795" cy="973949"/>
              </a:xfrm>
              <a:prstGeom prst="bentConnector3">
                <a:avLst>
                  <a:gd name="adj1" fmla="val 50000"/>
                </a:avLst>
              </a:prstGeom>
              <a:ln w="5715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12" name="Connector: Elbow 11">
                <a:extLst>
                  <a:ext uri="{FF2B5EF4-FFF2-40B4-BE49-F238E27FC236}">
                    <a16:creationId xmlns:a16="http://schemas.microsoft.com/office/drawing/2014/main" id="{177E3449-8026-4F31-BB11-8EEB61824B8E}"/>
                  </a:ext>
                </a:extLst>
              </p:cNvPr>
              <p:cNvCxnSpPr>
                <a:cxnSpLocks/>
                <a:stCxn id="18" idx="3"/>
                <a:endCxn id="33" idx="1"/>
              </p:cNvCxnSpPr>
              <p:nvPr/>
            </p:nvCxnSpPr>
            <p:spPr>
              <a:xfrm flipV="1">
                <a:off x="7027972" y="3189515"/>
                <a:ext cx="622794" cy="950076"/>
              </a:xfrm>
              <a:prstGeom prst="bentConnector3">
                <a:avLst>
                  <a:gd name="adj1" fmla="val 50000"/>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620CD720-C569-45B4-B6B9-6B53892F174C}"/>
                  </a:ext>
                </a:extLst>
              </p:cNvPr>
              <p:cNvGrpSpPr/>
              <p:nvPr/>
            </p:nvGrpSpPr>
            <p:grpSpPr>
              <a:xfrm>
                <a:off x="7650766" y="2250796"/>
                <a:ext cx="4400233" cy="1877437"/>
                <a:chOff x="7618760" y="3548334"/>
                <a:chExt cx="4400233" cy="1877437"/>
              </a:xfrm>
            </p:grpSpPr>
            <p:sp>
              <p:nvSpPr>
                <p:cNvPr id="33" name="TextBox 32">
                  <a:extLst>
                    <a:ext uri="{FF2B5EF4-FFF2-40B4-BE49-F238E27FC236}">
                      <a16:creationId xmlns:a16="http://schemas.microsoft.com/office/drawing/2014/main" id="{70DBF104-C512-4589-8486-A530638DD7C5}"/>
                    </a:ext>
                  </a:extLst>
                </p:cNvPr>
                <p:cNvSpPr txBox="1"/>
                <p:nvPr/>
              </p:nvSpPr>
              <p:spPr>
                <a:xfrm>
                  <a:off x="7618760" y="3548334"/>
                  <a:ext cx="4400233" cy="1877437"/>
                </a:xfrm>
                <a:prstGeom prst="rect">
                  <a:avLst/>
                </a:prstGeom>
                <a:solidFill>
                  <a:srgbClr val="000000"/>
                </a:solidFill>
                <a:ln w="6350">
                  <a:solidFill>
                    <a:schemeClr val="accent1"/>
                  </a:solidFill>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tIns="91440" bIns="91440" rtlCol="0">
                  <a:spAutoFit/>
                </a:bodyPr>
                <a:lstStyle>
                  <a:defPPr>
                    <a:defRPr lang="en-US"/>
                  </a:defPPr>
                  <a:lvl1pPr algn="r">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Primary endpoint: Overall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58738"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Secondary endpoints:</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Progression-free survival</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Disease control rate</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Overall response rate</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Safety</a:t>
                  </a:r>
                </a:p>
              </p:txBody>
            </p:sp>
            <p:sp>
              <p:nvSpPr>
                <p:cNvPr id="50" name="TextBox 49">
                  <a:extLst>
                    <a:ext uri="{FF2B5EF4-FFF2-40B4-BE49-F238E27FC236}">
                      <a16:creationId xmlns:a16="http://schemas.microsoft.com/office/drawing/2014/main" id="{0CF44F49-ED54-4F7A-BDC7-1D2ED674D8A8}"/>
                    </a:ext>
                  </a:extLst>
                </p:cNvPr>
                <p:cNvSpPr txBox="1"/>
                <p:nvPr/>
              </p:nvSpPr>
              <p:spPr>
                <a:xfrm>
                  <a:off x="10750588" y="4475909"/>
                  <a:ext cx="1268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S PGothic" charset="0"/>
                      <a:cs typeface="+mn-cs"/>
                    </a:rPr>
                    <a:t>Investigator-assessed per RECIST v1.1</a:t>
                  </a:r>
                </a:p>
              </p:txBody>
            </p:sp>
          </p:grpSp>
          <p:sp>
            <p:nvSpPr>
              <p:cNvPr id="23" name="TextBox 22">
                <a:extLst>
                  <a:ext uri="{FF2B5EF4-FFF2-40B4-BE49-F238E27FC236}">
                    <a16:creationId xmlns:a16="http://schemas.microsoft.com/office/drawing/2014/main" id="{894026D1-B7E7-4544-A2C3-611166442968}"/>
                  </a:ext>
                </a:extLst>
              </p:cNvPr>
              <p:cNvSpPr txBox="1"/>
              <p:nvPr/>
            </p:nvSpPr>
            <p:spPr>
              <a:xfrm>
                <a:off x="3000916" y="2780848"/>
                <a:ext cx="1292341"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S PGothic" charset="0"/>
                    <a:cs typeface="+mn-cs"/>
                  </a:rPr>
                  <a:t>1:1 randomization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S PGothic" charset="0"/>
                    <a:cs typeface="+mn-cs"/>
                  </a:rPr>
                  <a:t>with stratification</a:t>
                </a:r>
                <a:r>
                  <a:rPr kumimoji="0" lang="en-US" sz="1000" b="1" i="0" u="none" strike="noStrike" kern="1200" cap="none" spc="0" normalizeH="0" baseline="30000" noProof="0" dirty="0">
                    <a:ln>
                      <a:noFill/>
                    </a:ln>
                    <a:solidFill>
                      <a:srgbClr val="FFFFFF"/>
                    </a:solidFill>
                    <a:effectLst/>
                    <a:uLnTx/>
                    <a:uFillTx/>
                    <a:latin typeface="Arial" panose="020B0604020202020204"/>
                    <a:ea typeface="MS PGothic" charset="0"/>
                    <a:cs typeface="+mn-cs"/>
                  </a:rPr>
                  <a:t>a</a:t>
                </a:r>
              </a:p>
            </p:txBody>
          </p:sp>
        </p:grpSp>
        <p:grpSp>
          <p:nvGrpSpPr>
            <p:cNvPr id="21" name="Group 20">
              <a:extLst>
                <a:ext uri="{FF2B5EF4-FFF2-40B4-BE49-F238E27FC236}">
                  <a16:creationId xmlns:a16="http://schemas.microsoft.com/office/drawing/2014/main" id="{167C5932-A3A5-4EBE-9CEF-A2B45DEE6430}"/>
                </a:ext>
              </a:extLst>
            </p:cNvPr>
            <p:cNvGrpSpPr/>
            <p:nvPr/>
          </p:nvGrpSpPr>
          <p:grpSpPr>
            <a:xfrm>
              <a:off x="9994105" y="3256563"/>
              <a:ext cx="728740" cy="437171"/>
              <a:chOff x="9994105" y="3256563"/>
              <a:chExt cx="728740" cy="437171"/>
            </a:xfrm>
          </p:grpSpPr>
          <p:cxnSp>
            <p:nvCxnSpPr>
              <p:cNvPr id="19" name="Connector: Elbow 18">
                <a:extLst>
                  <a:ext uri="{FF2B5EF4-FFF2-40B4-BE49-F238E27FC236}">
                    <a16:creationId xmlns:a16="http://schemas.microsoft.com/office/drawing/2014/main" id="{E17920E8-CB93-47DD-B0E1-FE3D0FE1C4DD}"/>
                  </a:ext>
                </a:extLst>
              </p:cNvPr>
              <p:cNvCxnSpPr>
                <a:cxnSpLocks/>
              </p:cNvCxnSpPr>
              <p:nvPr/>
            </p:nvCxnSpPr>
            <p:spPr>
              <a:xfrm>
                <a:off x="10328581" y="3256563"/>
                <a:ext cx="394264" cy="244974"/>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E2AA6765-C67F-460B-9537-D46CCAAD5388}"/>
                  </a:ext>
                </a:extLst>
              </p:cNvPr>
              <p:cNvCxnSpPr>
                <a:cxnSpLocks/>
              </p:cNvCxnSpPr>
              <p:nvPr/>
            </p:nvCxnSpPr>
            <p:spPr>
              <a:xfrm flipV="1">
                <a:off x="9994105" y="3503918"/>
                <a:ext cx="723976" cy="189816"/>
              </a:xfrm>
              <a:prstGeom prst="bentConnector3">
                <a:avLst>
                  <a:gd name="adj1" fmla="val 7368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3D9FC9AA-76EE-4CA4-87A6-8DB8EA1F3890}"/>
              </a:ext>
            </a:extLst>
          </p:cNvPr>
          <p:cNvSpPr txBox="1"/>
          <p:nvPr/>
        </p:nvSpPr>
        <p:spPr>
          <a:xfrm>
            <a:off x="0" y="-29152"/>
            <a:ext cx="24849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a:ea typeface="MS PGothic" charset="0"/>
                <a:cs typeface="+mn-cs"/>
              </a:rPr>
              <a:t>Abstract 393</a:t>
            </a:r>
          </a:p>
        </p:txBody>
      </p:sp>
      <p:sp>
        <p:nvSpPr>
          <p:cNvPr id="5" name="Rectangle 4">
            <a:extLst>
              <a:ext uri="{FF2B5EF4-FFF2-40B4-BE49-F238E27FC236}">
                <a16:creationId xmlns:a16="http://schemas.microsoft.com/office/drawing/2014/main" id="{5679E4D3-B4DD-C18E-24C5-0F3C09BFDB77}"/>
              </a:ext>
            </a:extLst>
          </p:cNvPr>
          <p:cNvSpPr/>
          <p:nvPr/>
        </p:nvSpPr>
        <p:spPr>
          <a:xfrm>
            <a:off x="3143672" y="6252358"/>
            <a:ext cx="1273949" cy="528452"/>
          </a:xfrm>
          <a:prstGeom prst="rect">
            <a:avLst/>
          </a:prstGeom>
          <a:gradFill flip="none" rotWithShape="1">
            <a:gsLst>
              <a:gs pos="0">
                <a:srgbClr val="499ACA"/>
              </a:gs>
              <a:gs pos="46000">
                <a:schemeClr val="accent3">
                  <a:lumMod val="95000"/>
                  <a:lumOff val="5000"/>
                </a:schemeClr>
              </a:gs>
              <a:gs pos="99000">
                <a:srgbClr val="0A2D82"/>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7071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5FF00E-7023-40A9-9C28-44110FD40351}"/>
              </a:ext>
            </a:extLst>
          </p:cNvPr>
          <p:cNvSpPr txBox="1"/>
          <p:nvPr/>
        </p:nvSpPr>
        <p:spPr>
          <a:xfrm>
            <a:off x="7197755" y="2709860"/>
            <a:ext cx="451327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charset="0"/>
                <a:cs typeface="+mn-cs"/>
              </a:rPr>
              <a:t>Similar outcomes as reported previously!</a:t>
            </a:r>
          </a:p>
        </p:txBody>
      </p:sp>
      <p:grpSp>
        <p:nvGrpSpPr>
          <p:cNvPr id="7" name="Group 6">
            <a:extLst>
              <a:ext uri="{FF2B5EF4-FFF2-40B4-BE49-F238E27FC236}">
                <a16:creationId xmlns:a16="http://schemas.microsoft.com/office/drawing/2014/main" id="{4C31A33A-A6FD-6DBB-77A0-4E13EA197281}"/>
              </a:ext>
            </a:extLst>
          </p:cNvPr>
          <p:cNvGrpSpPr/>
          <p:nvPr/>
        </p:nvGrpSpPr>
        <p:grpSpPr>
          <a:xfrm>
            <a:off x="0" y="-1015"/>
            <a:ext cx="12190370" cy="6858000"/>
            <a:chOff x="1630" y="260648"/>
            <a:chExt cx="12190370" cy="6858000"/>
          </a:xfrm>
        </p:grpSpPr>
        <p:pic>
          <p:nvPicPr>
            <p:cNvPr id="2" name="Picture 1">
              <a:extLst>
                <a:ext uri="{FF2B5EF4-FFF2-40B4-BE49-F238E27FC236}">
                  <a16:creationId xmlns:a16="http://schemas.microsoft.com/office/drawing/2014/main" id="{8312B800-2109-4FAE-9665-B755377A411A}"/>
                </a:ext>
              </a:extLst>
            </p:cNvPr>
            <p:cNvPicPr>
              <a:picLocks noChangeAspect="1"/>
            </p:cNvPicPr>
            <p:nvPr/>
          </p:nvPicPr>
          <p:blipFill>
            <a:blip r:embed="rId2"/>
            <a:stretch>
              <a:fillRect/>
            </a:stretch>
          </p:blipFill>
          <p:spPr>
            <a:xfrm>
              <a:off x="1630" y="260648"/>
              <a:ext cx="12190370" cy="6858000"/>
            </a:xfrm>
            <a:prstGeom prst="rect">
              <a:avLst/>
            </a:prstGeom>
          </p:spPr>
        </p:pic>
        <p:sp>
          <p:nvSpPr>
            <p:cNvPr id="6" name="Rectangle 5">
              <a:extLst>
                <a:ext uri="{FF2B5EF4-FFF2-40B4-BE49-F238E27FC236}">
                  <a16:creationId xmlns:a16="http://schemas.microsoft.com/office/drawing/2014/main" id="{E1B3B8F9-B80F-FCFE-2330-E1950560D642}"/>
                </a:ext>
              </a:extLst>
            </p:cNvPr>
            <p:cNvSpPr/>
            <p:nvPr/>
          </p:nvSpPr>
          <p:spPr>
            <a:xfrm>
              <a:off x="7680176" y="6641976"/>
              <a:ext cx="2448272"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7447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8A342-F1C1-4FD9-A9A4-BFA33372D3D8}"/>
              </a:ext>
            </a:extLst>
          </p:cNvPr>
          <p:cNvSpPr/>
          <p:nvPr/>
        </p:nvSpPr>
        <p:spPr>
          <a:xfrm>
            <a:off x="384935" y="1844895"/>
            <a:ext cx="11426764" cy="613079"/>
          </a:xfrm>
          <a:prstGeom prst="rect">
            <a:avLst/>
          </a:prstGeom>
          <a:noFill/>
          <a:ln w="444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sp>
        <p:nvSpPr>
          <p:cNvPr id="4" name="Rectangle 3">
            <a:extLst>
              <a:ext uri="{FF2B5EF4-FFF2-40B4-BE49-F238E27FC236}">
                <a16:creationId xmlns:a16="http://schemas.microsoft.com/office/drawing/2014/main" id="{6C21FFC4-AFE4-4EBA-8717-7BEA695BAEA1}"/>
              </a:ext>
            </a:extLst>
          </p:cNvPr>
          <p:cNvSpPr/>
          <p:nvPr/>
        </p:nvSpPr>
        <p:spPr>
          <a:xfrm>
            <a:off x="382618" y="2471452"/>
            <a:ext cx="11426764" cy="1039844"/>
          </a:xfrm>
          <a:prstGeom prst="rect">
            <a:avLst/>
          </a:prstGeom>
          <a:noFill/>
          <a:ln w="444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sp>
        <p:nvSpPr>
          <p:cNvPr id="5" name="Rectangle 4">
            <a:extLst>
              <a:ext uri="{FF2B5EF4-FFF2-40B4-BE49-F238E27FC236}">
                <a16:creationId xmlns:a16="http://schemas.microsoft.com/office/drawing/2014/main" id="{3BA42ADC-AE84-4E7A-AC24-B6DC4325928F}"/>
              </a:ext>
            </a:extLst>
          </p:cNvPr>
          <p:cNvSpPr/>
          <p:nvPr/>
        </p:nvSpPr>
        <p:spPr>
          <a:xfrm>
            <a:off x="382618" y="5477256"/>
            <a:ext cx="11426764" cy="223790"/>
          </a:xfrm>
          <a:prstGeom prst="rect">
            <a:avLst/>
          </a:prstGeom>
          <a:noFill/>
          <a:ln w="444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grpSp>
        <p:nvGrpSpPr>
          <p:cNvPr id="8" name="Group 7">
            <a:extLst>
              <a:ext uri="{FF2B5EF4-FFF2-40B4-BE49-F238E27FC236}">
                <a16:creationId xmlns:a16="http://schemas.microsoft.com/office/drawing/2014/main" id="{1C6D50EB-CB3E-0A85-C999-E4F06AD55EBE}"/>
              </a:ext>
            </a:extLst>
          </p:cNvPr>
          <p:cNvGrpSpPr/>
          <p:nvPr/>
        </p:nvGrpSpPr>
        <p:grpSpPr>
          <a:xfrm>
            <a:off x="0" y="7327"/>
            <a:ext cx="12192000" cy="6843346"/>
            <a:chOff x="0" y="7327"/>
            <a:chExt cx="12192000" cy="6843346"/>
          </a:xfrm>
        </p:grpSpPr>
        <p:pic>
          <p:nvPicPr>
            <p:cNvPr id="2" name="Picture 1">
              <a:extLst>
                <a:ext uri="{FF2B5EF4-FFF2-40B4-BE49-F238E27FC236}">
                  <a16:creationId xmlns:a16="http://schemas.microsoft.com/office/drawing/2014/main" id="{1E03F330-2606-47A6-9CDC-76397D5B2DE2}"/>
                </a:ext>
              </a:extLst>
            </p:cNvPr>
            <p:cNvPicPr>
              <a:picLocks noChangeAspect="1"/>
            </p:cNvPicPr>
            <p:nvPr/>
          </p:nvPicPr>
          <p:blipFill>
            <a:blip r:embed="rId2"/>
            <a:stretch>
              <a:fillRect/>
            </a:stretch>
          </p:blipFill>
          <p:spPr>
            <a:xfrm>
              <a:off x="0" y="7327"/>
              <a:ext cx="12192000" cy="6843346"/>
            </a:xfrm>
            <a:prstGeom prst="rect">
              <a:avLst/>
            </a:prstGeom>
          </p:spPr>
        </p:pic>
        <p:sp>
          <p:nvSpPr>
            <p:cNvPr id="7" name="Rectangle 6">
              <a:extLst>
                <a:ext uri="{FF2B5EF4-FFF2-40B4-BE49-F238E27FC236}">
                  <a16:creationId xmlns:a16="http://schemas.microsoft.com/office/drawing/2014/main" id="{E194ABAB-D035-D802-6556-2E7319C609B0}"/>
                </a:ext>
              </a:extLst>
            </p:cNvPr>
            <p:cNvSpPr/>
            <p:nvPr/>
          </p:nvSpPr>
          <p:spPr>
            <a:xfrm>
              <a:off x="7680176" y="6303414"/>
              <a:ext cx="2448272"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6158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03F330-2606-47A6-9CDC-76397D5B2DE2}"/>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3118" y="14654"/>
            <a:ext cx="12192000" cy="6843346"/>
          </a:xfrm>
          <a:prstGeom prst="rect">
            <a:avLst/>
          </a:prstGeom>
          <a:effectLst>
            <a:outerShdw blurRad="50800" dist="50800" dir="5400000" algn="ctr" rotWithShape="0">
              <a:srgbClr val="000000">
                <a:alpha val="0"/>
              </a:srgbClr>
            </a:outerShdw>
          </a:effectLst>
        </p:spPr>
      </p:pic>
      <p:sp>
        <p:nvSpPr>
          <p:cNvPr id="6" name="Rectangle 5">
            <a:extLst>
              <a:ext uri="{FF2B5EF4-FFF2-40B4-BE49-F238E27FC236}">
                <a16:creationId xmlns:a16="http://schemas.microsoft.com/office/drawing/2014/main" id="{331B4184-7698-3095-8911-663BAF046E5C}"/>
              </a:ext>
            </a:extLst>
          </p:cNvPr>
          <p:cNvSpPr/>
          <p:nvPr/>
        </p:nvSpPr>
        <p:spPr>
          <a:xfrm>
            <a:off x="8375576" y="10848312"/>
            <a:ext cx="2448272" cy="369332"/>
          </a:xfrm>
          <a:prstGeom prst="rect">
            <a:avLst/>
          </a:prstGeom>
          <a:solidFill>
            <a:srgbClr val="98D2FF"/>
          </a:solidFill>
          <a:ln>
            <a:solidFill>
              <a:srgbClr val="98D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D8A342-F1C1-4FD9-A9A4-BFA33372D3D8}"/>
              </a:ext>
            </a:extLst>
          </p:cNvPr>
          <p:cNvSpPr/>
          <p:nvPr/>
        </p:nvSpPr>
        <p:spPr>
          <a:xfrm>
            <a:off x="384935" y="1844895"/>
            <a:ext cx="11426764" cy="613079"/>
          </a:xfrm>
          <a:prstGeom prst="rect">
            <a:avLst/>
          </a:prstGeom>
          <a:noFill/>
          <a:ln w="444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sp>
        <p:nvSpPr>
          <p:cNvPr id="4" name="Rectangle 3">
            <a:extLst>
              <a:ext uri="{FF2B5EF4-FFF2-40B4-BE49-F238E27FC236}">
                <a16:creationId xmlns:a16="http://schemas.microsoft.com/office/drawing/2014/main" id="{6C21FFC4-AFE4-4EBA-8717-7BEA695BAEA1}"/>
              </a:ext>
            </a:extLst>
          </p:cNvPr>
          <p:cNvSpPr/>
          <p:nvPr/>
        </p:nvSpPr>
        <p:spPr>
          <a:xfrm>
            <a:off x="382618" y="2471452"/>
            <a:ext cx="11426764" cy="1039844"/>
          </a:xfrm>
          <a:prstGeom prst="rect">
            <a:avLst/>
          </a:prstGeom>
          <a:noFill/>
          <a:ln w="444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sp>
        <p:nvSpPr>
          <p:cNvPr id="5" name="Rectangle 4">
            <a:extLst>
              <a:ext uri="{FF2B5EF4-FFF2-40B4-BE49-F238E27FC236}">
                <a16:creationId xmlns:a16="http://schemas.microsoft.com/office/drawing/2014/main" id="{3BA42ADC-AE84-4E7A-AC24-B6DC4325928F}"/>
              </a:ext>
            </a:extLst>
          </p:cNvPr>
          <p:cNvSpPr/>
          <p:nvPr/>
        </p:nvSpPr>
        <p:spPr>
          <a:xfrm>
            <a:off x="382618" y="5477256"/>
            <a:ext cx="11426764" cy="223790"/>
          </a:xfrm>
          <a:prstGeom prst="rect">
            <a:avLst/>
          </a:prstGeom>
          <a:noFill/>
          <a:ln w="444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sp>
        <p:nvSpPr>
          <p:cNvPr id="8" name="TextBox 7">
            <a:extLst>
              <a:ext uri="{FF2B5EF4-FFF2-40B4-BE49-F238E27FC236}">
                <a16:creationId xmlns:a16="http://schemas.microsoft.com/office/drawing/2014/main" id="{10F4A33E-04D4-1EAE-4BEF-16D52ED27746}"/>
              </a:ext>
            </a:extLst>
          </p:cNvPr>
          <p:cNvSpPr txBox="1"/>
          <p:nvPr/>
        </p:nvSpPr>
        <p:spPr>
          <a:xfrm>
            <a:off x="2541084" y="2151434"/>
            <a:ext cx="7109832" cy="3106865"/>
          </a:xfrm>
          <a:prstGeom prst="rect">
            <a:avLst/>
          </a:prstGeom>
          <a:solidFill>
            <a:schemeClr val="bg1"/>
          </a:solidFill>
          <a:ln w="38100">
            <a:solidFill>
              <a:schemeClr val="tx1"/>
            </a:solidFill>
          </a:ln>
        </p:spPr>
        <p:txBody>
          <a:bodyPr wrap="none"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WARNING: SERIOUS SKIN REACTIONS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See full prescribing information for complete boxed warning.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Enfortumab</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vedotin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 can cause severe and fatal cutaneous adverse </a:t>
            </a:r>
            <a:b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reactions, including Stevens-Johnson syndrome (SJS) and Toxic </a:t>
            </a:r>
            <a:b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Epidermal Necrolysis (TEN).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Immediately withhold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enfortumab</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vedotin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 and consider referral for</a:t>
            </a:r>
            <a:b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specialized care for suspected SJS or TEN or severe skin reactions.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Permanently discontinue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enfortumab</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vedotin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 in patients with </a:t>
            </a:r>
            <a:b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confirmed SJS or TEN; or Grade 4 or recurrent Grade 3 skin </a:t>
            </a:r>
            <a:b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reactions. (</a:t>
            </a:r>
            <a:r>
              <a:rPr kumimoji="0" lang="en-US" sz="1800" b="1" i="0" u="sng" strike="noStrike" kern="1200" cap="none" spc="0" normalizeH="0" baseline="0" noProof="0" dirty="0">
                <a:ln>
                  <a:noFill/>
                </a:ln>
                <a:solidFill>
                  <a:srgbClr val="0432FF"/>
                </a:solidFill>
                <a:effectLst/>
                <a:uLnTx/>
                <a:uFillTx/>
                <a:latin typeface="Times New Roman" panose="02020603050405020304" pitchFamily="18" charset="0"/>
                <a:ea typeface="MS PGothic" charset="0"/>
                <a:cs typeface="Times New Roman" panose="02020603050405020304" pitchFamily="18" charset="0"/>
              </a:rPr>
              <a:t>2.2</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 (</a:t>
            </a:r>
            <a:r>
              <a:rPr kumimoji="0" lang="en-US" sz="1800" b="1" i="0" u="sng" strike="noStrike" kern="1200" cap="none" spc="0" normalizeH="0" baseline="0" noProof="0" dirty="0">
                <a:ln>
                  <a:noFill/>
                </a:ln>
                <a:solidFill>
                  <a:srgbClr val="0432FF"/>
                </a:solidFill>
                <a:effectLst/>
                <a:uLnTx/>
                <a:uFillTx/>
                <a:latin typeface="Times New Roman" panose="02020603050405020304" pitchFamily="18" charset="0"/>
                <a:ea typeface="MS PGothic" charset="0"/>
                <a:cs typeface="Times New Roman" panose="02020603050405020304" pitchFamily="18" charset="0"/>
              </a:rPr>
              <a:t>5.1</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 (</a:t>
            </a:r>
            <a:r>
              <a:rPr kumimoji="0" lang="en-US" sz="1800" b="1" i="0" u="sng" strike="noStrike" kern="1200" cap="none" spc="0" normalizeH="0" baseline="0" noProof="0" dirty="0">
                <a:ln>
                  <a:noFill/>
                </a:ln>
                <a:solidFill>
                  <a:srgbClr val="0432FF"/>
                </a:solidFill>
                <a:effectLst/>
                <a:uLnTx/>
                <a:uFillTx/>
                <a:latin typeface="Times New Roman" panose="02020603050405020304" pitchFamily="18" charset="0"/>
                <a:ea typeface="MS PGothic" charset="0"/>
                <a:cs typeface="Times New Roman" panose="02020603050405020304" pitchFamily="18" charset="0"/>
              </a:rPr>
              <a:t>6.1</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S PGothic" charset="0"/>
                <a:cs typeface="Times New Roman" panose="02020603050405020304" pitchFamily="18" charset="0"/>
              </a:rPr>
              <a:t>)</a:t>
            </a:r>
          </a:p>
        </p:txBody>
      </p:sp>
      <p:sp>
        <p:nvSpPr>
          <p:cNvPr id="9" name="Rectangle 8">
            <a:extLst>
              <a:ext uri="{FF2B5EF4-FFF2-40B4-BE49-F238E27FC236}">
                <a16:creationId xmlns:a16="http://schemas.microsoft.com/office/drawing/2014/main" id="{BC3F8603-D668-F517-A9B1-7C4EC39CD270}"/>
              </a:ext>
            </a:extLst>
          </p:cNvPr>
          <p:cNvSpPr/>
          <p:nvPr/>
        </p:nvSpPr>
        <p:spPr>
          <a:xfrm>
            <a:off x="7680176" y="6303414"/>
            <a:ext cx="2448272" cy="369332"/>
          </a:xfrm>
          <a:prstGeom prst="rect">
            <a:avLst/>
          </a:prstGeom>
          <a:solidFill>
            <a:srgbClr val="98D2FF"/>
          </a:solidFill>
          <a:ln>
            <a:solidFill>
              <a:srgbClr val="98D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631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2A23-AB01-44DA-812E-D1AD0CC4745B}"/>
              </a:ext>
            </a:extLst>
          </p:cNvPr>
          <p:cNvSpPr>
            <a:spLocks noGrp="1"/>
          </p:cNvSpPr>
          <p:nvPr>
            <p:ph type="title"/>
          </p:nvPr>
        </p:nvSpPr>
        <p:spPr>
          <a:xfrm>
            <a:off x="360790" y="380920"/>
            <a:ext cx="11470420" cy="657442"/>
          </a:xfrm>
        </p:spPr>
        <p:txBody>
          <a:bodyPr/>
          <a:lstStyle/>
          <a:p>
            <a:r>
              <a:rPr lang="en-US" dirty="0">
                <a:solidFill>
                  <a:srgbClr val="FFFF00"/>
                </a:solidFill>
                <a:latin typeface="+mn-lt"/>
              </a:rPr>
              <a:t>Metabolism of Enfortumab Vedotin</a:t>
            </a:r>
          </a:p>
        </p:txBody>
      </p:sp>
      <p:sp>
        <p:nvSpPr>
          <p:cNvPr id="3" name="Content Placeholder 2">
            <a:extLst>
              <a:ext uri="{FF2B5EF4-FFF2-40B4-BE49-F238E27FC236}">
                <a16:creationId xmlns:a16="http://schemas.microsoft.com/office/drawing/2014/main" id="{83C580B2-6FAA-46D4-B3F1-E1472A542330}"/>
              </a:ext>
            </a:extLst>
          </p:cNvPr>
          <p:cNvSpPr>
            <a:spLocks noGrp="1"/>
          </p:cNvSpPr>
          <p:nvPr>
            <p:ph idx="1"/>
          </p:nvPr>
        </p:nvSpPr>
        <p:spPr>
          <a:xfrm>
            <a:off x="252302" y="1026652"/>
            <a:ext cx="11939698" cy="4264592"/>
          </a:xfrm>
        </p:spPr>
        <p:txBody>
          <a:bodyPr>
            <a:noAutofit/>
          </a:bodyPr>
          <a:lstStyle/>
          <a:p>
            <a:r>
              <a:rPr lang="en-US" sz="2400" dirty="0"/>
              <a:t>Metabolite MMAE</a:t>
            </a:r>
          </a:p>
          <a:p>
            <a:pPr lvl="1"/>
            <a:r>
              <a:rPr lang="en-US" dirty="0"/>
              <a:t>17% recovered in feces over 1 week period</a:t>
            </a:r>
          </a:p>
          <a:p>
            <a:pPr lvl="1"/>
            <a:r>
              <a:rPr lang="en-US" dirty="0"/>
              <a:t>6% recovered in urine over 1 week period</a:t>
            </a:r>
          </a:p>
          <a:p>
            <a:r>
              <a:rPr lang="en-US" sz="2400" dirty="0"/>
              <a:t>Dose reduction</a:t>
            </a:r>
          </a:p>
          <a:p>
            <a:pPr lvl="1"/>
            <a:r>
              <a:rPr lang="en-US" dirty="0"/>
              <a:t>Renal impairment: No differences in AUC for mild-moderate-severe</a:t>
            </a:r>
          </a:p>
          <a:p>
            <a:pPr lvl="2"/>
            <a:r>
              <a:rPr lang="en-US" sz="2400" dirty="0"/>
              <a:t>No significant dose reductions</a:t>
            </a:r>
          </a:p>
          <a:p>
            <a:pPr lvl="2"/>
            <a:r>
              <a:rPr lang="en-US" sz="2400" dirty="0"/>
              <a:t>Effect on end-stage renal disease/dialysis is unknown</a:t>
            </a:r>
          </a:p>
          <a:p>
            <a:pPr lvl="1"/>
            <a:r>
              <a:rPr lang="en-US" dirty="0"/>
              <a:t>Liver impairment: Mild hepatic impairment 48% AUC increase in MMAE</a:t>
            </a:r>
          </a:p>
          <a:p>
            <a:pPr lvl="2"/>
            <a:r>
              <a:rPr lang="en-US" sz="2400" dirty="0"/>
              <a:t>Mild hepatic impairment: bilirubin 1-1.5 x  ULN with NL AST and ALT or bilirubin ≤ ULN and AST &gt; ULN</a:t>
            </a:r>
          </a:p>
          <a:p>
            <a:pPr lvl="2"/>
            <a:r>
              <a:rPr lang="en-US" sz="2400" dirty="0"/>
              <a:t>Frequency of ≥ Grade 3 adverse reactions and deaths in moderate (Child-Pugh B) or severe (Child-Pugh C)</a:t>
            </a:r>
          </a:p>
          <a:p>
            <a:r>
              <a:rPr lang="en-US" sz="2400" dirty="0"/>
              <a:t>AVOID use in moderate-severe hepatic impairment </a:t>
            </a:r>
          </a:p>
        </p:txBody>
      </p:sp>
      <p:sp>
        <p:nvSpPr>
          <p:cNvPr id="4" name="Footer Placeholder 3">
            <a:extLst>
              <a:ext uri="{FF2B5EF4-FFF2-40B4-BE49-F238E27FC236}">
                <a16:creationId xmlns:a16="http://schemas.microsoft.com/office/drawing/2014/main" id="{1B5C9377-73F0-481D-8975-BAE3290D5B5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a:ea typeface="MS PGothic" charset="0"/>
                <a:cs typeface="+mn-cs"/>
              </a:rPr>
              <a:t>PRESENTED BY:</a:t>
            </a:r>
            <a:r>
              <a:rPr kumimoji="0" lang="en-US" sz="1400" b="0" i="0" u="none" strike="noStrike" kern="1200" cap="none" spc="0" normalizeH="0" baseline="0" noProof="0" dirty="0">
                <a:ln>
                  <a:noFill/>
                </a:ln>
                <a:solidFill>
                  <a:srgbClr val="FFFFFF"/>
                </a:solidFill>
                <a:effectLst/>
                <a:uLnTx/>
                <a:uFillTx/>
                <a:latin typeface="Arial" panose="020B0604020202020204"/>
                <a:ea typeface="MS PGothic" charset="0"/>
                <a:cs typeface="+mn-cs"/>
              </a:rPr>
              <a:t> Arlene Siefker-Radtke</a:t>
            </a:r>
          </a:p>
        </p:txBody>
      </p:sp>
      <p:sp>
        <p:nvSpPr>
          <p:cNvPr id="5" name="TextBox 4">
            <a:extLst>
              <a:ext uri="{FF2B5EF4-FFF2-40B4-BE49-F238E27FC236}">
                <a16:creationId xmlns:a16="http://schemas.microsoft.com/office/drawing/2014/main" id="{2A576252-C116-4AED-A12C-6E254CD6023D}"/>
              </a:ext>
            </a:extLst>
          </p:cNvPr>
          <p:cNvSpPr txBox="1"/>
          <p:nvPr/>
        </p:nvSpPr>
        <p:spPr>
          <a:xfrm>
            <a:off x="8843947" y="5917007"/>
            <a:ext cx="36481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S PGothic" charset="0"/>
                <a:cs typeface="+mn-cs"/>
              </a:rPr>
              <a:t>FDA package insert 12/2023</a:t>
            </a:r>
          </a:p>
        </p:txBody>
      </p:sp>
      <p:sp>
        <p:nvSpPr>
          <p:cNvPr id="6" name="Rectangle 5">
            <a:extLst>
              <a:ext uri="{FF2B5EF4-FFF2-40B4-BE49-F238E27FC236}">
                <a16:creationId xmlns:a16="http://schemas.microsoft.com/office/drawing/2014/main" id="{75F3F500-853E-71F2-0D97-2A5A4E581D19}"/>
              </a:ext>
            </a:extLst>
          </p:cNvPr>
          <p:cNvSpPr/>
          <p:nvPr/>
        </p:nvSpPr>
        <p:spPr>
          <a:xfrm>
            <a:off x="3143672" y="6252358"/>
            <a:ext cx="1273949" cy="528452"/>
          </a:xfrm>
          <a:prstGeom prst="rect">
            <a:avLst/>
          </a:prstGeom>
          <a:gradFill flip="none" rotWithShape="1">
            <a:gsLst>
              <a:gs pos="0">
                <a:srgbClr val="499ACA"/>
              </a:gs>
              <a:gs pos="46000">
                <a:schemeClr val="accent3">
                  <a:lumMod val="95000"/>
                  <a:lumOff val="5000"/>
                </a:schemeClr>
              </a:gs>
              <a:gs pos="99000">
                <a:srgbClr val="0A2D82"/>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76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2A23-AB01-44DA-812E-D1AD0CC4745B}"/>
              </a:ext>
            </a:extLst>
          </p:cNvPr>
          <p:cNvSpPr>
            <a:spLocks noGrp="1"/>
          </p:cNvSpPr>
          <p:nvPr>
            <p:ph type="title"/>
          </p:nvPr>
        </p:nvSpPr>
        <p:spPr>
          <a:xfrm>
            <a:off x="360790" y="380920"/>
            <a:ext cx="11470420" cy="657442"/>
          </a:xfrm>
        </p:spPr>
        <p:txBody>
          <a:bodyPr/>
          <a:lstStyle/>
          <a:p>
            <a:r>
              <a:rPr lang="en-US" dirty="0">
                <a:solidFill>
                  <a:srgbClr val="FFFF00"/>
                </a:solidFill>
                <a:latin typeface="+mn-lt"/>
              </a:rPr>
              <a:t>Monitoring Caveats</a:t>
            </a:r>
          </a:p>
        </p:txBody>
      </p:sp>
      <p:sp>
        <p:nvSpPr>
          <p:cNvPr id="3" name="Content Placeholder 2">
            <a:extLst>
              <a:ext uri="{FF2B5EF4-FFF2-40B4-BE49-F238E27FC236}">
                <a16:creationId xmlns:a16="http://schemas.microsoft.com/office/drawing/2014/main" id="{83C580B2-6FAA-46D4-B3F1-E1472A542330}"/>
              </a:ext>
            </a:extLst>
          </p:cNvPr>
          <p:cNvSpPr>
            <a:spLocks noGrp="1"/>
          </p:cNvSpPr>
          <p:nvPr>
            <p:ph idx="1"/>
          </p:nvPr>
        </p:nvSpPr>
        <p:spPr>
          <a:xfrm>
            <a:off x="252302" y="852916"/>
            <a:ext cx="11939698" cy="4264592"/>
          </a:xfrm>
        </p:spPr>
        <p:txBody>
          <a:bodyPr>
            <a:noAutofit/>
          </a:bodyPr>
          <a:lstStyle/>
          <a:p>
            <a:r>
              <a:rPr lang="en-US" sz="2400" dirty="0"/>
              <a:t>Grade 3-4 hyperglycemia increase in greater BMI and higher HgbA1C	</a:t>
            </a:r>
          </a:p>
          <a:p>
            <a:pPr lvl="1"/>
            <a:r>
              <a:rPr lang="en-US" dirty="0"/>
              <a:t>HgbA1C ≥ 8 excluded</a:t>
            </a:r>
          </a:p>
          <a:p>
            <a:r>
              <a:rPr lang="en-US" sz="2400" dirty="0">
                <a:solidFill>
                  <a:srgbClr val="FFFF00"/>
                </a:solidFill>
              </a:rPr>
              <a:t>HOLD for: </a:t>
            </a:r>
          </a:p>
          <a:p>
            <a:pPr lvl="1"/>
            <a:r>
              <a:rPr lang="en-US" dirty="0"/>
              <a:t>Glucose &gt; 250 mg/dL</a:t>
            </a:r>
          </a:p>
          <a:p>
            <a:pPr lvl="2"/>
            <a:r>
              <a:rPr lang="en-US" sz="2400" dirty="0"/>
              <a:t>Could be a sign of impaired clearance of MMAE</a:t>
            </a:r>
          </a:p>
          <a:p>
            <a:pPr lvl="2"/>
            <a:r>
              <a:rPr lang="en-US" sz="2400" dirty="0"/>
              <a:t>Mechanism unknown</a:t>
            </a:r>
          </a:p>
          <a:p>
            <a:pPr lvl="2"/>
            <a:r>
              <a:rPr lang="en-US" sz="2400" strike="sngStrike" dirty="0"/>
              <a:t>Personal hypothesis: impaired glycogen storage as a sign of saturation of liver metabolism</a:t>
            </a:r>
            <a:endParaRPr lang="en-US" strike="sngStrike" dirty="0"/>
          </a:p>
          <a:p>
            <a:pPr lvl="2"/>
            <a:r>
              <a:rPr lang="en-US" sz="2400" dirty="0"/>
              <a:t>New Hypothesis: potent tubule stabilization resulting in decreased glucose transport and muscle weakness resulting in decreased glucose utilization and even rhabdomyolysis</a:t>
            </a:r>
          </a:p>
          <a:p>
            <a:pPr lvl="1"/>
            <a:r>
              <a:rPr lang="en-US" dirty="0"/>
              <a:t>Peeling skin or bullous skin lesions</a:t>
            </a:r>
          </a:p>
          <a:p>
            <a:pPr lvl="2"/>
            <a:r>
              <a:rPr lang="en-US" sz="2400" dirty="0"/>
              <a:t>May have more diffuse rash preceding this</a:t>
            </a:r>
          </a:p>
          <a:p>
            <a:pPr lvl="1"/>
            <a:r>
              <a:rPr lang="en-US" dirty="0"/>
              <a:t>Grade 3 diarrhea</a:t>
            </a:r>
          </a:p>
          <a:p>
            <a:pPr lvl="1"/>
            <a:endParaRPr lang="en-US" sz="2800" dirty="0"/>
          </a:p>
        </p:txBody>
      </p:sp>
      <p:sp>
        <p:nvSpPr>
          <p:cNvPr id="4" name="Footer Placeholder 3">
            <a:extLst>
              <a:ext uri="{FF2B5EF4-FFF2-40B4-BE49-F238E27FC236}">
                <a16:creationId xmlns:a16="http://schemas.microsoft.com/office/drawing/2014/main" id="{1B5C9377-73F0-481D-8975-BAE3290D5B5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a:ea typeface="MS PGothic" charset="0"/>
                <a:cs typeface="+mn-cs"/>
              </a:rPr>
              <a:t>PRESENTED BY:</a:t>
            </a:r>
            <a:r>
              <a:rPr kumimoji="0" lang="en-US" sz="1400" b="0" i="0" u="none" strike="noStrike" kern="1200" cap="none" spc="0" normalizeH="0" baseline="0" noProof="0" dirty="0">
                <a:ln>
                  <a:noFill/>
                </a:ln>
                <a:solidFill>
                  <a:srgbClr val="FFFFFF"/>
                </a:solidFill>
                <a:effectLst/>
                <a:uLnTx/>
                <a:uFillTx/>
                <a:latin typeface="Arial" panose="020B0604020202020204"/>
                <a:ea typeface="MS PGothic" charset="0"/>
                <a:cs typeface="+mn-cs"/>
              </a:rPr>
              <a:t> Arlene Siefker-Radtke</a:t>
            </a:r>
          </a:p>
        </p:txBody>
      </p:sp>
      <p:sp>
        <p:nvSpPr>
          <p:cNvPr id="5" name="TextBox 4">
            <a:extLst>
              <a:ext uri="{FF2B5EF4-FFF2-40B4-BE49-F238E27FC236}">
                <a16:creationId xmlns:a16="http://schemas.microsoft.com/office/drawing/2014/main" id="{D59E2012-AE60-0747-A429-77ED5B36AB52}"/>
              </a:ext>
            </a:extLst>
          </p:cNvPr>
          <p:cNvSpPr txBox="1"/>
          <p:nvPr/>
        </p:nvSpPr>
        <p:spPr>
          <a:xfrm>
            <a:off x="8843947" y="5917007"/>
            <a:ext cx="36481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S PGothic" charset="0"/>
                <a:cs typeface="+mn-cs"/>
              </a:rPr>
              <a:t>FDA package insert 12/2023</a:t>
            </a:r>
          </a:p>
        </p:txBody>
      </p:sp>
      <p:sp>
        <p:nvSpPr>
          <p:cNvPr id="6" name="Rectangle 5">
            <a:extLst>
              <a:ext uri="{FF2B5EF4-FFF2-40B4-BE49-F238E27FC236}">
                <a16:creationId xmlns:a16="http://schemas.microsoft.com/office/drawing/2014/main" id="{02157F6C-F712-1855-D472-24B40DBF4D65}"/>
              </a:ext>
            </a:extLst>
          </p:cNvPr>
          <p:cNvSpPr/>
          <p:nvPr/>
        </p:nvSpPr>
        <p:spPr>
          <a:xfrm>
            <a:off x="3143672" y="6252358"/>
            <a:ext cx="1273949" cy="528452"/>
          </a:xfrm>
          <a:prstGeom prst="rect">
            <a:avLst/>
          </a:prstGeom>
          <a:gradFill flip="none" rotWithShape="1">
            <a:gsLst>
              <a:gs pos="0">
                <a:srgbClr val="499ACA"/>
              </a:gs>
              <a:gs pos="46000">
                <a:schemeClr val="accent3">
                  <a:lumMod val="95000"/>
                  <a:lumOff val="5000"/>
                </a:schemeClr>
              </a:gs>
              <a:gs pos="99000">
                <a:srgbClr val="0A2D82"/>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6324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8B2AF1A-FC35-7BAE-50E2-43D69E4311F0}"/>
              </a:ext>
            </a:extLst>
          </p:cNvPr>
          <p:cNvSpPr>
            <a:spLocks noGrp="1"/>
          </p:cNvSpPr>
          <p:nvPr>
            <p:ph type="title"/>
          </p:nvPr>
        </p:nvSpPr>
        <p:spPr>
          <a:xfrm>
            <a:off x="1" y="2857500"/>
            <a:ext cx="12192000" cy="1143000"/>
          </a:xfrm>
        </p:spPr>
        <p:txBody>
          <a:bodyPr/>
          <a:lstStyle/>
          <a:p>
            <a:r>
              <a:rPr lang="en-US" dirty="0"/>
              <a:t>MODULE 1: Role of Anti-PD-1/PD-L1 Antibodies in Therapy for Nonmetastatic Urothelial Bladder Cancer (UBC) – Dr </a:t>
            </a:r>
            <a:r>
              <a:rPr lang="en-US" dirty="0" err="1"/>
              <a:t>Milowsky</a:t>
            </a:r>
            <a:r>
              <a:rPr lang="en-US" dirty="0"/>
              <a:t> </a:t>
            </a:r>
          </a:p>
        </p:txBody>
      </p:sp>
    </p:spTree>
    <p:extLst>
      <p:ext uri="{BB962C8B-B14F-4D97-AF65-F5344CB8AC3E}">
        <p14:creationId xmlns:p14="http://schemas.microsoft.com/office/powerpoint/2010/main" val="853412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2" descr="Fourth of July Fireworks and Festivities Across the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9000" cy="6932238"/>
          </a:xfrm>
          <a:prstGeom prst="rect">
            <a:avLst/>
          </a:prstGeom>
          <a:solidFill>
            <a:schemeClr val="accent2">
              <a:alpha val="27843"/>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a:spLocks noChangeArrowheads="1"/>
          </p:cNvSpPr>
          <p:nvPr/>
        </p:nvSpPr>
        <p:spPr bwMode="auto">
          <a:xfrm>
            <a:off x="1175657" y="3004458"/>
            <a:ext cx="10215155" cy="1820496"/>
          </a:xfrm>
          <a:prstGeom prst="roundRect">
            <a:avLst>
              <a:gd name="adj" fmla="val 16667"/>
            </a:avLst>
          </a:prstGeom>
          <a:solidFill>
            <a:srgbClr val="333399">
              <a:alpha val="79999"/>
            </a:srgbClr>
          </a:solidFill>
          <a:ln w="57150" algn="ctr">
            <a:solidFill>
              <a:srgbClr val="FF0000"/>
            </a:solidFill>
            <a:round/>
            <a:headEnd/>
            <a:tailEnd/>
          </a:ln>
        </p:spPr>
        <p:txBody>
          <a:bodyPr wrap="none" anchor="ctr"/>
          <a:lstStyle>
            <a:lvl1pPr>
              <a:spcBef>
                <a:spcPct val="20000"/>
              </a:spcBef>
              <a:buChar char="•"/>
              <a:defRPr sz="24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1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5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5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9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733" b="0"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Sacituzumab Govitecan: </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733" b="0"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The Second Antibody Drug Conjugate in </a:t>
            </a:r>
            <a:r>
              <a:rPr kumimoji="0" lang="en-US" altLang="en-US" sz="3733" b="0" i="0" u="none" strike="noStrike" kern="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mUC</a:t>
            </a:r>
            <a:endParaRPr kumimoji="0" lang="en-US" altLang="en-US" sz="3733" b="0"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20061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0" y="143320"/>
            <a:ext cx="5700713" cy="895350"/>
          </a:xfrm>
        </p:spPr>
        <p:txBody>
          <a:bodyPr>
            <a:normAutofit/>
          </a:bodyPr>
          <a:lstStyle/>
          <a:p>
            <a:pPr algn="ctr" eaLnBrk="1" hangingPunct="1"/>
            <a:r>
              <a:rPr lang="en-GB" altLang="en-US" sz="3200" dirty="0">
                <a:latin typeface="+mn-lt"/>
              </a:rPr>
              <a:t>Sacituzumab Govitecan (SG)</a:t>
            </a:r>
          </a:p>
        </p:txBody>
      </p:sp>
      <p:sp>
        <p:nvSpPr>
          <p:cNvPr id="5" name="Rectangle 4">
            <a:extLst>
              <a:ext uri="{FF2B5EF4-FFF2-40B4-BE49-F238E27FC236}">
                <a16:creationId xmlns:a16="http://schemas.microsoft.com/office/drawing/2014/main" id="{FB4EC99D-771E-4825-90B8-110D688F2F23}"/>
              </a:ext>
            </a:extLst>
          </p:cNvPr>
          <p:cNvSpPr/>
          <p:nvPr/>
        </p:nvSpPr>
        <p:spPr>
          <a:xfrm>
            <a:off x="1466701" y="4265715"/>
            <a:ext cx="9020908" cy="2139047"/>
          </a:xfrm>
          <a:prstGeom prst="rect">
            <a:avLst/>
          </a:prstGeom>
        </p:spPr>
        <p:txBody>
          <a:bodyPr wrap="square">
            <a:spAutoFit/>
          </a:bodyPr>
          <a:lstStyle/>
          <a:p>
            <a:pPr marL="160735" marR="0" lvl="0" indent="-160735" algn="l" defTabSz="514350" rtl="0" eaLnBrk="1" fontAlgn="auto" latinLnBrk="0" hangingPunct="1">
              <a:lnSpc>
                <a:spcPct val="100000"/>
              </a:lnSpc>
              <a:spcBef>
                <a:spcPts val="338"/>
              </a:spcBef>
              <a:spcAft>
                <a:spcPts val="338"/>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rebuchet MS"/>
                <a:ea typeface="MS PGothic" charset="0"/>
                <a:cs typeface="+mn-cs"/>
              </a:rPr>
              <a:t>Humanized monoclonal antibody targeting Trop-2 expression</a:t>
            </a:r>
          </a:p>
          <a:p>
            <a:pPr marL="160735" marR="0" lvl="0" indent="-160735" algn="l" defTabSz="514350" rtl="0" eaLnBrk="1" fontAlgn="auto" latinLnBrk="0" hangingPunct="1">
              <a:lnSpc>
                <a:spcPct val="100000"/>
              </a:lnSpc>
              <a:spcBef>
                <a:spcPts val="338"/>
              </a:spcBef>
              <a:spcAft>
                <a:spcPts val="338"/>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rebuchet MS"/>
                <a:ea typeface="MS PGothic" charset="0"/>
                <a:cs typeface="+mn-cs"/>
              </a:rPr>
              <a:t>Trop-2</a:t>
            </a:r>
          </a:p>
          <a:p>
            <a:pPr marL="417910" marR="0" lvl="1" indent="-160735" algn="l" defTabSz="514350" rtl="0" eaLnBrk="1" fontAlgn="auto" latinLnBrk="0" hangingPunct="1">
              <a:lnSpc>
                <a:spcPct val="100000"/>
              </a:lnSpc>
              <a:spcBef>
                <a:spcPts val="338"/>
              </a:spcBef>
              <a:spcAft>
                <a:spcPts val="338"/>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rebuchet MS"/>
                <a:ea typeface="MS PGothic" charset="0"/>
                <a:cs typeface="+mn-cs"/>
              </a:rPr>
              <a:t>Epithelial antigen expressed on many solid cancers</a:t>
            </a:r>
          </a:p>
          <a:p>
            <a:pPr marL="417910" marR="0" lvl="1" indent="-160735" algn="l" defTabSz="514350" rtl="0" eaLnBrk="1" fontAlgn="auto" latinLnBrk="0" hangingPunct="1">
              <a:lnSpc>
                <a:spcPct val="100000"/>
              </a:lnSpc>
              <a:spcBef>
                <a:spcPts val="338"/>
              </a:spcBef>
              <a:spcAft>
                <a:spcPts val="338"/>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rebuchet MS"/>
                <a:ea typeface="MS PGothic" charset="0"/>
                <a:cs typeface="+mn-cs"/>
              </a:rPr>
              <a:t>Expressed in ~ 83% of mUC patient samples; testing for expression not necessary</a:t>
            </a:r>
          </a:p>
          <a:p>
            <a:pPr marL="160735" marR="0" lvl="0" indent="-160735" algn="l" defTabSz="514350" rtl="0" eaLnBrk="1" fontAlgn="auto" latinLnBrk="0" hangingPunct="1">
              <a:lnSpc>
                <a:spcPct val="100000"/>
              </a:lnSpc>
              <a:spcBef>
                <a:spcPts val="338"/>
              </a:spcBef>
              <a:spcAft>
                <a:spcPts val="338"/>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rebuchet MS"/>
                <a:ea typeface="MS PGothic" charset="0"/>
                <a:cs typeface="+mn-cs"/>
              </a:rPr>
              <a:t>“Payload” is SN-38, the active metabolite of irinotecan, inhibiting topoisomerase 1 </a:t>
            </a:r>
          </a:p>
          <a:p>
            <a:pPr marL="160735" marR="0" lvl="0" indent="-160735" algn="l" defTabSz="514350" rtl="0" eaLnBrk="1" fontAlgn="auto" latinLnBrk="0" hangingPunct="1">
              <a:lnSpc>
                <a:spcPct val="100000"/>
              </a:lnSpc>
              <a:spcBef>
                <a:spcPts val="338"/>
              </a:spcBef>
              <a:spcAft>
                <a:spcPts val="338"/>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Trebuchet MS"/>
                <a:ea typeface="MS PGothic" charset="0"/>
                <a:cs typeface="+mn-cs"/>
              </a:rPr>
              <a:t>Payload is conjugated by a </a:t>
            </a:r>
            <a:r>
              <a:rPr kumimoji="0" lang="en-US" sz="1800" b="0" i="0" u="none" strike="noStrike" kern="0" cap="none" spc="0" normalizeH="0" baseline="0" noProof="0" dirty="0" err="1">
                <a:ln>
                  <a:noFill/>
                </a:ln>
                <a:solidFill>
                  <a:prstClr val="black"/>
                </a:solidFill>
                <a:effectLst/>
                <a:uLnTx/>
                <a:uFillTx/>
                <a:latin typeface="Trebuchet MS"/>
                <a:ea typeface="MS PGothic" charset="0"/>
                <a:cs typeface="+mn-cs"/>
              </a:rPr>
              <a:t>hydrolyzable</a:t>
            </a:r>
            <a:r>
              <a:rPr kumimoji="0" lang="en-US" sz="1800" b="0" i="0" u="none" strike="noStrike" kern="0" cap="none" spc="0" normalizeH="0" baseline="0" noProof="0" dirty="0">
                <a:ln>
                  <a:noFill/>
                </a:ln>
                <a:solidFill>
                  <a:prstClr val="black"/>
                </a:solidFill>
                <a:effectLst/>
                <a:uLnTx/>
                <a:uFillTx/>
                <a:latin typeface="Trebuchet MS"/>
                <a:ea typeface="MS PGothic" charset="0"/>
                <a:cs typeface="+mn-cs"/>
              </a:rPr>
              <a:t> linker</a:t>
            </a:r>
          </a:p>
        </p:txBody>
      </p:sp>
      <p:sp>
        <p:nvSpPr>
          <p:cNvPr id="7" name="Line 4"/>
          <p:cNvSpPr>
            <a:spLocks noChangeShapeType="1"/>
          </p:cNvSpPr>
          <p:nvPr/>
        </p:nvSpPr>
        <p:spPr bwMode="auto">
          <a:xfrm flipV="1">
            <a:off x="0" y="961039"/>
            <a:ext cx="1226744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endParaRPr>
          </a:p>
        </p:txBody>
      </p:sp>
      <p:pic>
        <p:nvPicPr>
          <p:cNvPr id="2" name="Picture 1">
            <a:extLst>
              <a:ext uri="{FF2B5EF4-FFF2-40B4-BE49-F238E27FC236}">
                <a16:creationId xmlns:a16="http://schemas.microsoft.com/office/drawing/2014/main" id="{B6B663F7-2EC8-4FE4-A0C2-FB8F5604879E}"/>
              </a:ext>
            </a:extLst>
          </p:cNvPr>
          <p:cNvPicPr>
            <a:picLocks noChangeAspect="1"/>
          </p:cNvPicPr>
          <p:nvPr/>
        </p:nvPicPr>
        <p:blipFill>
          <a:blip r:embed="rId2"/>
          <a:stretch>
            <a:fillRect/>
          </a:stretch>
        </p:blipFill>
        <p:spPr>
          <a:xfrm>
            <a:off x="371910" y="1269715"/>
            <a:ext cx="11210490" cy="2687325"/>
          </a:xfrm>
          <a:prstGeom prst="rect">
            <a:avLst/>
          </a:prstGeom>
        </p:spPr>
      </p:pic>
    </p:spTree>
    <p:extLst>
      <p:ext uri="{BB962C8B-B14F-4D97-AF65-F5344CB8AC3E}">
        <p14:creationId xmlns:p14="http://schemas.microsoft.com/office/powerpoint/2010/main" val="682226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5470320-4FB5-1F45-AF3A-46CB8787D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93FE3E-FDB2-55A3-FFE9-9B4EC19372EC}"/>
              </a:ext>
            </a:extLst>
          </p:cNvPr>
          <p:cNvSpPr>
            <a:spLocks noGrp="1"/>
          </p:cNvSpPr>
          <p:nvPr>
            <p:ph type="title"/>
          </p:nvPr>
        </p:nvSpPr>
        <p:spPr>
          <a:xfrm>
            <a:off x="630314" y="703543"/>
            <a:ext cx="10650711" cy="396354"/>
          </a:xfrm>
        </p:spPr>
        <p:txBody>
          <a:bodyPr/>
          <a:lstStyle/>
          <a:p>
            <a:pPr algn="l"/>
            <a:r>
              <a:rPr lang="en-US" b="0" dirty="0">
                <a:solidFill>
                  <a:schemeClr val="tx1"/>
                </a:solidFill>
              </a:rPr>
              <a:t>TROPHY-U-01 Cohort 1: Phase II Study of Sacituzumab </a:t>
            </a:r>
            <a:r>
              <a:rPr lang="en-US" b="0" dirty="0" err="1">
                <a:solidFill>
                  <a:schemeClr val="tx1"/>
                </a:solidFill>
              </a:rPr>
              <a:t>Govitecan</a:t>
            </a:r>
            <a:r>
              <a:rPr lang="en-US" b="0" dirty="0">
                <a:solidFill>
                  <a:schemeClr val="tx1"/>
                </a:solidFill>
              </a:rPr>
              <a:t> for </a:t>
            </a:r>
            <a:r>
              <a:rPr lang="en-US" b="0" dirty="0" err="1">
                <a:solidFill>
                  <a:schemeClr val="tx1"/>
                </a:solidFill>
              </a:rPr>
              <a:t>mUC</a:t>
            </a:r>
            <a:r>
              <a:rPr lang="en-US" b="0" dirty="0">
                <a:solidFill>
                  <a:schemeClr val="tx1"/>
                </a:solidFill>
              </a:rPr>
              <a:t> That Progressed After Platinum Chemotherapy and a Checkpoint Inhibitor</a:t>
            </a:r>
          </a:p>
        </p:txBody>
      </p:sp>
      <p:sp>
        <p:nvSpPr>
          <p:cNvPr id="4" name="TextBox 3">
            <a:extLst>
              <a:ext uri="{FF2B5EF4-FFF2-40B4-BE49-F238E27FC236}">
                <a16:creationId xmlns:a16="http://schemas.microsoft.com/office/drawing/2014/main" id="{5442D05D-A831-B128-D534-476003B1283F}"/>
              </a:ext>
            </a:extLst>
          </p:cNvPr>
          <p:cNvSpPr txBox="1"/>
          <p:nvPr/>
        </p:nvSpPr>
        <p:spPr>
          <a:xfrm>
            <a:off x="210682" y="6496557"/>
            <a:ext cx="588531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Tagawa ST et al. Genitourinary Cancers Symposium 2023;Abstract 526.</a:t>
            </a:r>
          </a:p>
        </p:txBody>
      </p:sp>
      <p:pic>
        <p:nvPicPr>
          <p:cNvPr id="5" name="Picture 4">
            <a:extLst>
              <a:ext uri="{FF2B5EF4-FFF2-40B4-BE49-F238E27FC236}">
                <a16:creationId xmlns:a16="http://schemas.microsoft.com/office/drawing/2014/main" id="{A7E74E78-A532-6643-866A-24E1B77976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19633" y="1459319"/>
            <a:ext cx="6242895" cy="4318394"/>
          </a:xfrm>
          <a:prstGeom prst="rect">
            <a:avLst/>
          </a:prstGeom>
        </p:spPr>
      </p:pic>
      <p:pic>
        <p:nvPicPr>
          <p:cNvPr id="7" name="Picture 6">
            <a:extLst>
              <a:ext uri="{FF2B5EF4-FFF2-40B4-BE49-F238E27FC236}">
                <a16:creationId xmlns:a16="http://schemas.microsoft.com/office/drawing/2014/main" id="{CFB1AA9F-9147-6F6D-07B6-01D696CEC94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9472" y="2616059"/>
            <a:ext cx="5528444" cy="2004914"/>
          </a:xfrm>
          <a:prstGeom prst="rect">
            <a:avLst/>
          </a:prstGeom>
        </p:spPr>
      </p:pic>
    </p:spTree>
    <p:extLst>
      <p:ext uri="{BB962C8B-B14F-4D97-AF65-F5344CB8AC3E}">
        <p14:creationId xmlns:p14="http://schemas.microsoft.com/office/powerpoint/2010/main" val="2115394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D4DF40-9F9E-2ACB-1C9B-970417E240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C2415A4-EA47-B59F-36E9-12BA782DD982}"/>
              </a:ext>
            </a:extLst>
          </p:cNvPr>
          <p:cNvSpPr txBox="1"/>
          <p:nvPr/>
        </p:nvSpPr>
        <p:spPr>
          <a:xfrm>
            <a:off x="123371" y="6513879"/>
            <a:ext cx="588531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Tagawa ST et al. Genitourinary Cancers Symposium 2023;Abstract 526.</a:t>
            </a:r>
          </a:p>
        </p:txBody>
      </p:sp>
      <p:pic>
        <p:nvPicPr>
          <p:cNvPr id="9" name="Picture 8">
            <a:extLst>
              <a:ext uri="{FF2B5EF4-FFF2-40B4-BE49-F238E27FC236}">
                <a16:creationId xmlns:a16="http://schemas.microsoft.com/office/drawing/2014/main" id="{50E40752-AA25-8CA5-1D92-FE82BC2F85E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07970" y="1313317"/>
            <a:ext cx="6821658" cy="5200562"/>
          </a:xfrm>
          <a:prstGeom prst="rect">
            <a:avLst/>
          </a:prstGeom>
        </p:spPr>
      </p:pic>
      <p:sp>
        <p:nvSpPr>
          <p:cNvPr id="10" name="Title 1">
            <a:extLst>
              <a:ext uri="{FF2B5EF4-FFF2-40B4-BE49-F238E27FC236}">
                <a16:creationId xmlns:a16="http://schemas.microsoft.com/office/drawing/2014/main" id="{6B63B1E9-2323-F081-978F-41E33A27F9D7}"/>
              </a:ext>
            </a:extLst>
          </p:cNvPr>
          <p:cNvSpPr>
            <a:spLocks noGrp="1"/>
          </p:cNvSpPr>
          <p:nvPr>
            <p:ph type="title"/>
          </p:nvPr>
        </p:nvSpPr>
        <p:spPr>
          <a:xfrm>
            <a:off x="630315" y="490592"/>
            <a:ext cx="10599340" cy="396354"/>
          </a:xfrm>
        </p:spPr>
        <p:txBody>
          <a:bodyPr/>
          <a:lstStyle/>
          <a:p>
            <a:pPr algn="l"/>
            <a:r>
              <a:rPr lang="en-US" b="0" dirty="0">
                <a:solidFill>
                  <a:schemeClr val="tx1"/>
                </a:solidFill>
              </a:rPr>
              <a:t>TROPHY-U-01 Cohort 1: Phase II Study of Sacituzumab </a:t>
            </a:r>
            <a:r>
              <a:rPr lang="en-US" b="0" dirty="0" err="1">
                <a:solidFill>
                  <a:schemeClr val="tx1"/>
                </a:solidFill>
              </a:rPr>
              <a:t>Govitecan</a:t>
            </a:r>
            <a:r>
              <a:rPr lang="en-US" b="0" dirty="0">
                <a:solidFill>
                  <a:schemeClr val="tx1"/>
                </a:solidFill>
              </a:rPr>
              <a:t> for </a:t>
            </a:r>
            <a:r>
              <a:rPr lang="en-US" b="0" dirty="0" err="1">
                <a:solidFill>
                  <a:schemeClr val="tx1"/>
                </a:solidFill>
              </a:rPr>
              <a:t>mUC</a:t>
            </a:r>
            <a:r>
              <a:rPr lang="en-US" b="0" dirty="0">
                <a:solidFill>
                  <a:schemeClr val="tx1"/>
                </a:solidFill>
              </a:rPr>
              <a:t> That Progressed After Platinum Chemotherapy and a Checkpoint Inhibitor (cont.)</a:t>
            </a:r>
          </a:p>
        </p:txBody>
      </p:sp>
    </p:spTree>
    <p:extLst>
      <p:ext uri="{BB962C8B-B14F-4D97-AF65-F5344CB8AC3E}">
        <p14:creationId xmlns:p14="http://schemas.microsoft.com/office/powerpoint/2010/main" val="3575917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6A01E24-EE1E-112B-BF77-C47E251337D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B88D7E-EC12-C296-0C4E-E8CFC69D4A57}"/>
              </a:ext>
            </a:extLst>
          </p:cNvPr>
          <p:cNvSpPr txBox="1"/>
          <p:nvPr/>
        </p:nvSpPr>
        <p:spPr>
          <a:xfrm>
            <a:off x="210681" y="6513879"/>
            <a:ext cx="588531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Tagawa ST et al.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Genitourinary Cancers Symposium 2023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;Abstract 526.</a:t>
            </a:r>
          </a:p>
        </p:txBody>
      </p:sp>
      <p:sp>
        <p:nvSpPr>
          <p:cNvPr id="10" name="Title 1">
            <a:extLst>
              <a:ext uri="{FF2B5EF4-FFF2-40B4-BE49-F238E27FC236}">
                <a16:creationId xmlns:a16="http://schemas.microsoft.com/office/drawing/2014/main" id="{878C0E96-9120-453A-833D-32E271ADCBC6}"/>
              </a:ext>
            </a:extLst>
          </p:cNvPr>
          <p:cNvSpPr>
            <a:spLocks noGrp="1"/>
          </p:cNvSpPr>
          <p:nvPr>
            <p:ph type="title"/>
          </p:nvPr>
        </p:nvSpPr>
        <p:spPr>
          <a:xfrm>
            <a:off x="630314" y="514675"/>
            <a:ext cx="10681533" cy="396354"/>
          </a:xfrm>
        </p:spPr>
        <p:txBody>
          <a:bodyPr/>
          <a:lstStyle/>
          <a:p>
            <a:pPr algn="l"/>
            <a:r>
              <a:rPr lang="en-US" b="0" dirty="0">
                <a:solidFill>
                  <a:schemeClr val="tx1"/>
                </a:solidFill>
              </a:rPr>
              <a:t>TROPHY-U-01 Cohort 1: Phase II Study of Sacituzumab </a:t>
            </a:r>
            <a:r>
              <a:rPr lang="en-US" b="0" dirty="0" err="1">
                <a:solidFill>
                  <a:schemeClr val="tx1"/>
                </a:solidFill>
              </a:rPr>
              <a:t>Govitecan</a:t>
            </a:r>
            <a:r>
              <a:rPr lang="en-US" b="0" dirty="0">
                <a:solidFill>
                  <a:schemeClr val="tx1"/>
                </a:solidFill>
              </a:rPr>
              <a:t> for </a:t>
            </a:r>
            <a:r>
              <a:rPr lang="en-US" b="0" dirty="0" err="1">
                <a:solidFill>
                  <a:schemeClr val="tx1"/>
                </a:solidFill>
              </a:rPr>
              <a:t>mUC</a:t>
            </a:r>
            <a:r>
              <a:rPr lang="en-US" b="0" dirty="0">
                <a:solidFill>
                  <a:schemeClr val="tx1"/>
                </a:solidFill>
              </a:rPr>
              <a:t> That Progressed After Platinum Chemotherapy and a Checkpoint Inhibitor (cont.)</a:t>
            </a:r>
          </a:p>
        </p:txBody>
      </p:sp>
      <p:pic>
        <p:nvPicPr>
          <p:cNvPr id="2" name="Picture 1">
            <a:extLst>
              <a:ext uri="{FF2B5EF4-FFF2-40B4-BE49-F238E27FC236}">
                <a16:creationId xmlns:a16="http://schemas.microsoft.com/office/drawing/2014/main" id="{453A8EB9-D7D6-FC0E-911D-DBA770292F3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39897" y="1384238"/>
            <a:ext cx="5723167" cy="5037109"/>
          </a:xfrm>
          <a:prstGeom prst="rect">
            <a:avLst/>
          </a:prstGeom>
        </p:spPr>
      </p:pic>
    </p:spTree>
    <p:extLst>
      <p:ext uri="{BB962C8B-B14F-4D97-AF65-F5344CB8AC3E}">
        <p14:creationId xmlns:p14="http://schemas.microsoft.com/office/powerpoint/2010/main" val="2737077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2" descr="Fourth of July Fireworks and Festivities Across the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9000" cy="6932238"/>
          </a:xfrm>
          <a:prstGeom prst="rect">
            <a:avLst/>
          </a:prstGeom>
          <a:solidFill>
            <a:schemeClr val="accent2">
              <a:alpha val="27843"/>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a:spLocks noChangeArrowheads="1"/>
          </p:cNvSpPr>
          <p:nvPr/>
        </p:nvSpPr>
        <p:spPr bwMode="auto">
          <a:xfrm>
            <a:off x="1175657" y="2651372"/>
            <a:ext cx="10215155" cy="1820496"/>
          </a:xfrm>
          <a:prstGeom prst="roundRect">
            <a:avLst>
              <a:gd name="adj" fmla="val 16667"/>
            </a:avLst>
          </a:prstGeom>
          <a:solidFill>
            <a:srgbClr val="333399">
              <a:alpha val="79999"/>
            </a:srgbClr>
          </a:solidFill>
          <a:ln w="57150" algn="ctr">
            <a:solidFill>
              <a:srgbClr val="FF0000"/>
            </a:solidFill>
            <a:round/>
            <a:headEnd/>
            <a:tailEnd/>
          </a:ln>
        </p:spPr>
        <p:txBody>
          <a:bodyPr wrap="none" anchor="ctr"/>
          <a:lstStyle>
            <a:lvl1pPr>
              <a:spcBef>
                <a:spcPct val="20000"/>
              </a:spcBef>
              <a:buChar char="•"/>
              <a:defRPr sz="24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1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5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5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9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733" b="0" i="0" u="none" strike="noStrike" kern="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Erdafitinib</a:t>
            </a:r>
            <a:r>
              <a:rPr kumimoji="0" lang="en-US" altLang="en-US" sz="3733" b="0"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733" b="0"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The First Biomarker Targeted Therapy in </a:t>
            </a:r>
            <a:r>
              <a:rPr kumimoji="0" lang="en-US" altLang="en-US" sz="3733" b="0" i="0" u="none" strike="noStrike" kern="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mUC</a:t>
            </a:r>
            <a:endParaRPr kumimoji="0" lang="en-US" altLang="en-US" sz="3733" b="0"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7111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731EF8-F230-4E6C-811F-5B698EBCA17A}"/>
              </a:ext>
            </a:extLst>
          </p:cNvPr>
          <p:cNvSpPr>
            <a:spLocks noGrp="1"/>
          </p:cNvSpPr>
          <p:nvPr>
            <p:ph type="title"/>
          </p:nvPr>
        </p:nvSpPr>
        <p:spPr/>
        <p:txBody>
          <a:bodyPr>
            <a:noAutofit/>
          </a:bodyPr>
          <a:lstStyle/>
          <a:p>
            <a:pPr>
              <a:lnSpc>
                <a:spcPct val="90000"/>
              </a:lnSpc>
            </a:pPr>
            <a:r>
              <a:rPr lang="en-US" sz="2400" dirty="0"/>
              <a:t>Phase 3 THOR Study: Erdafitinib Versus Chemotherapy of Choice in Patients With Advanced Urothelial Cancer and Select </a:t>
            </a:r>
            <a:r>
              <a:rPr lang="en-US" sz="2400" i="1" dirty="0"/>
              <a:t>FGFR</a:t>
            </a:r>
            <a:r>
              <a:rPr lang="en-US" sz="2400" dirty="0"/>
              <a:t> Aberrations</a:t>
            </a:r>
          </a:p>
        </p:txBody>
      </p:sp>
      <p:sp>
        <p:nvSpPr>
          <p:cNvPr id="5" name="Footer Placeholder 4">
            <a:extLst>
              <a:ext uri="{FF2B5EF4-FFF2-40B4-BE49-F238E27FC236}">
                <a16:creationId xmlns:a16="http://schemas.microsoft.com/office/drawing/2014/main" id="{8B541A92-6F62-46E0-8112-01381E24AE0B}"/>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FFFFFF"/>
                </a:solidFill>
                <a:effectLst/>
                <a:uLnTx/>
                <a:uFillTx/>
                <a:latin typeface="Open Sans"/>
                <a:ea typeface="MS PGothic" charset="0"/>
                <a:cs typeface="+mn-cs"/>
              </a:rPr>
              <a:t>a</a:t>
            </a: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Molecular</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eligibility can be confirmed using either central or local historical </a:t>
            </a:r>
            <a:r>
              <a:rPr kumimoji="0" lang="en-US" sz="800" b="0" i="1" u="none" strike="noStrike" kern="1200" cap="none" spc="0" normalizeH="0" baseline="0" noProof="0" dirty="0">
                <a:ln>
                  <a:noFill/>
                </a:ln>
                <a:solidFill>
                  <a:srgbClr val="FFFFFF"/>
                </a:solidFill>
                <a:effectLst/>
                <a:uLnTx/>
                <a:uFillTx/>
                <a:latin typeface="Open Sans"/>
                <a:ea typeface="MS PGothic" charset="0"/>
                <a:cs typeface="+mn-cs"/>
              </a:rPr>
              <a:t>FGFR</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test results (Qiagen assay). If a patient was enrolled based on local historical testing, a tissue sample must still be submitted at the time of enrollment for retrospective confirmation (by central lab) of </a:t>
            </a:r>
            <a:r>
              <a:rPr kumimoji="0" lang="en-US" sz="800" b="0" i="1" u="none" strike="noStrike" kern="1200" cap="none" spc="0" normalizeH="0" baseline="0" noProof="0" dirty="0">
                <a:ln>
                  <a:noFill/>
                </a:ln>
                <a:solidFill>
                  <a:srgbClr val="FFFFFF"/>
                </a:solidFill>
                <a:effectLst/>
                <a:uLnTx/>
                <a:uFillTx/>
                <a:latin typeface="Open Sans"/>
                <a:ea typeface="MS PGothic" charset="0"/>
                <a:cs typeface="+mn-cs"/>
              </a:rPr>
              <a:t>FGFR</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status. Tumors must have ≥1 of the following translocations: </a:t>
            </a:r>
            <a:r>
              <a:rPr kumimoji="0" lang="en-US" sz="800" b="0" i="1" u="none" strike="noStrike" kern="1200" cap="none" spc="0" normalizeH="0" baseline="0" noProof="0" dirty="0">
                <a:ln>
                  <a:noFill/>
                </a:ln>
                <a:solidFill>
                  <a:srgbClr val="FFFFFF"/>
                </a:solidFill>
                <a:effectLst/>
                <a:uLnTx/>
                <a:uFillTx/>
                <a:latin typeface="Open Sans"/>
                <a:ea typeface="MS PGothic" charset="0"/>
                <a:cs typeface="+mn-cs"/>
              </a:rPr>
              <a:t>FGFR2-BICC1</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a:t>
            </a:r>
            <a:r>
              <a:rPr kumimoji="0" lang="en-US" sz="800" b="0" i="1" u="none" strike="noStrike" kern="1200" cap="none" spc="0" normalizeH="0" baseline="0" noProof="0" dirty="0">
                <a:ln>
                  <a:noFill/>
                </a:ln>
                <a:solidFill>
                  <a:srgbClr val="FFFFFF"/>
                </a:solidFill>
                <a:effectLst/>
                <a:uLnTx/>
                <a:uFillTx/>
                <a:latin typeface="Open Sans"/>
                <a:ea typeface="MS PGothic" charset="0"/>
                <a:cs typeface="+mn-cs"/>
              </a:rPr>
              <a:t>FGFR2-CASP7</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a:t>
            </a:r>
            <a:r>
              <a:rPr kumimoji="0" lang="en-US" sz="800" b="0" i="1" u="none" strike="noStrike" kern="1200" cap="none" spc="0" normalizeH="0" baseline="0" noProof="0" dirty="0">
                <a:ln>
                  <a:noFill/>
                </a:ln>
                <a:solidFill>
                  <a:srgbClr val="FFFFFF"/>
                </a:solidFill>
                <a:effectLst/>
                <a:uLnTx/>
                <a:uFillTx/>
                <a:latin typeface="Open Sans"/>
                <a:ea typeface="MS PGothic" charset="0"/>
                <a:cs typeface="+mn-cs"/>
              </a:rPr>
              <a:t>FGFR3-TACC3_V1, FGFR3-TACC3_V3</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a:t>
            </a:r>
            <a:r>
              <a:rPr kumimoji="0" lang="en-US" sz="800" b="0" i="1" u="none" strike="noStrike" kern="1200" cap="none" spc="0" normalizeH="0" baseline="0" noProof="0" dirty="0">
                <a:ln>
                  <a:noFill/>
                </a:ln>
                <a:solidFill>
                  <a:srgbClr val="FFFFFF"/>
                </a:solidFill>
                <a:effectLst/>
                <a:uLnTx/>
                <a:uFillTx/>
                <a:latin typeface="Open Sans"/>
                <a:ea typeface="MS PGothic" charset="0"/>
                <a:cs typeface="+mn-cs"/>
              </a:rPr>
              <a:t>FGFR3-BAIAP2L1</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or 1 of the following </a:t>
            </a:r>
            <a:r>
              <a:rPr kumimoji="0" lang="en-US" sz="800" b="0" i="1" u="none" strike="noStrike" kern="1200" cap="none" spc="0" normalizeH="0" baseline="0" noProof="0" dirty="0">
                <a:ln>
                  <a:noFill/>
                </a:ln>
                <a:solidFill>
                  <a:srgbClr val="FFFFFF"/>
                </a:solidFill>
                <a:effectLst/>
                <a:uLnTx/>
                <a:uFillTx/>
                <a:latin typeface="Open Sans"/>
                <a:ea typeface="MS PGothic" charset="0"/>
                <a:cs typeface="+mn-cs"/>
              </a:rPr>
              <a:t>FGFR3</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gene mutations: R248C, S249C, G370C, Y373C.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FFFFFF"/>
                </a:solidFill>
                <a:effectLst/>
                <a:uLnTx/>
                <a:uFillTx/>
                <a:latin typeface="Open Sans"/>
                <a:ea typeface="MS PGothic" charset="0"/>
                <a:cs typeface="+mn-cs"/>
              </a:rPr>
              <a:t>b</a:t>
            </a: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Number</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of patients randomized at the time of the interim analysis (data cutoff January 15, 2023).</a:t>
            </a:r>
            <a:endParaRPr kumimoji="0" lang="en-US" sz="800" b="0" i="0" u="none" strike="noStrike" kern="1200" cap="none" spc="0" normalizeH="0" baseline="30000" noProof="0" dirty="0">
              <a:ln>
                <a:noFill/>
              </a:ln>
              <a:solidFill>
                <a:srgbClr val="FFFFFF"/>
              </a:solidFill>
              <a:effectLst/>
              <a:uLnTx/>
              <a:uFillTx/>
              <a:latin typeface="Open Sans"/>
              <a:ea typeface="MS PGothic"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ECOG</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PS, Eastern Cooperative Oncology Group performance status; </a:t>
            </a: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FGFR</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fibroblast growth factor receptor; </a:t>
            </a:r>
            <a:r>
              <a:rPr kumimoji="0" lang="en-US" sz="800" b="0" i="1" u="none" strike="noStrike" kern="1200" cap="none" spc="0" normalizeH="0" baseline="0" noProof="0" dirty="0" err="1">
                <a:ln>
                  <a:noFill/>
                </a:ln>
                <a:solidFill>
                  <a:srgbClr val="FFFFFF"/>
                </a:solidFill>
                <a:effectLst/>
                <a:uLnTx/>
                <a:uFillTx/>
                <a:latin typeface="Open Sans"/>
                <a:ea typeface="MS PGothic" charset="0"/>
                <a:cs typeface="+mn-cs"/>
              </a:rPr>
              <a:t>FGFR3</a:t>
            </a:r>
            <a:r>
              <a:rPr kumimoji="0" lang="en-US" sz="800" b="0" i="1" u="none" strike="noStrike" kern="1200" cap="none" spc="0" normalizeH="0" baseline="0" noProof="0" dirty="0">
                <a:ln>
                  <a:noFill/>
                </a:ln>
                <a:solidFill>
                  <a:srgbClr val="FFFFFF"/>
                </a:solidFill>
                <a:effectLst/>
                <a:uLnTx/>
                <a:uFillTx/>
                <a:latin typeface="Open Sans"/>
                <a:ea typeface="MS PGothic" charset="0"/>
                <a:cs typeface="+mn-cs"/>
              </a:rPr>
              <a:t>/</a:t>
            </a:r>
            <a:r>
              <a:rPr kumimoji="0" lang="en-US" sz="800" b="0" i="1" u="none" strike="noStrike" kern="1200" cap="none" spc="0" normalizeH="0" baseline="0" noProof="0" dirty="0" err="1">
                <a:ln>
                  <a:noFill/>
                </a:ln>
                <a:solidFill>
                  <a:srgbClr val="FFFFFF"/>
                </a:solidFill>
                <a:effectLst/>
                <a:uLnTx/>
                <a:uFillTx/>
                <a:latin typeface="Open Sans"/>
                <a:ea typeface="MS PGothic" charset="0"/>
                <a:cs typeface="+mn-cs"/>
              </a:rPr>
              <a:t>2alt</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a:t>
            </a:r>
            <a:r>
              <a:rPr kumimoji="0" lang="en-US" sz="800" b="0" i="1" u="none" strike="noStrike" kern="1200" cap="none" spc="0" normalizeH="0" baseline="0" noProof="0" dirty="0" err="1">
                <a:ln>
                  <a:noFill/>
                </a:ln>
                <a:solidFill>
                  <a:srgbClr val="FFFFFF"/>
                </a:solidFill>
                <a:effectLst/>
                <a:uLnTx/>
                <a:uFillTx/>
                <a:latin typeface="Open Sans"/>
                <a:ea typeface="MS PGothic" charset="0"/>
                <a:cs typeface="+mn-cs"/>
              </a:rPr>
              <a:t>FGFR3</a:t>
            </a:r>
            <a:r>
              <a:rPr kumimoji="0" lang="en-US" sz="800" b="0" i="1" u="none" strike="noStrike" kern="1200" cap="none" spc="0" normalizeH="0" baseline="0" noProof="0" dirty="0">
                <a:ln>
                  <a:noFill/>
                </a:ln>
                <a:solidFill>
                  <a:srgbClr val="FFFFFF"/>
                </a:solidFill>
                <a:effectLst/>
                <a:uLnTx/>
                <a:uFillTx/>
                <a:latin typeface="Open Sans"/>
                <a:ea typeface="MS PGothic" charset="0"/>
                <a:cs typeface="+mn-cs"/>
              </a:rPr>
              <a:t>/2 </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alterations; ORR, overall response rate; OS, overall survival; PFS, progression-free survival; PD-1, programmed cell death protein 1; PD-</a:t>
            </a: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L1</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programmed death-ligand 1; </a:t>
            </a: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Q3W</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every 3 weeks; tx, treatment; UC, urothelial cancer.</a:t>
            </a:r>
          </a:p>
        </p:txBody>
      </p:sp>
      <p:sp>
        <p:nvSpPr>
          <p:cNvPr id="6" name="Rectangle: Rounded Corners 5">
            <a:extLst>
              <a:ext uri="{FF2B5EF4-FFF2-40B4-BE49-F238E27FC236}">
                <a16:creationId xmlns:a16="http://schemas.microsoft.com/office/drawing/2014/main" id="{13FEBDB5-ACFF-A2DD-8694-1D4AF14A80B1}"/>
              </a:ext>
            </a:extLst>
          </p:cNvPr>
          <p:cNvSpPr>
            <a:spLocks noChangeAspect="1"/>
          </p:cNvSpPr>
          <p:nvPr/>
        </p:nvSpPr>
        <p:spPr>
          <a:xfrm>
            <a:off x="533168" y="2161261"/>
            <a:ext cx="2180683" cy="2442131"/>
          </a:xfrm>
          <a:prstGeom prst="roundRect">
            <a:avLst>
              <a:gd name="adj" fmla="val 95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33333"/>
                </a:solidFill>
                <a:effectLst/>
                <a:uLnTx/>
                <a:uFillTx/>
                <a:latin typeface="Open Sans"/>
                <a:ea typeface="+mn-ea"/>
                <a:cs typeface="+mn-cs"/>
              </a:rPr>
              <a:t>Key eligibility criteria</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Age ≥18 years </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Metastatic or unresectable UC</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Confirmed disease progression</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Prior tx with anti–PD-(L)1</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1-2 lines of systemic </a:t>
            </a:r>
            <a:r>
              <a:rPr kumimoji="0" lang="en-US" sz="1100" b="0" i="0" u="none" strike="noStrike" kern="1200" cap="none" spc="0" normalizeH="0" baseline="0" noProof="0" dirty="0" err="1">
                <a:ln>
                  <a:noFill/>
                </a:ln>
                <a:solidFill>
                  <a:srgbClr val="333333"/>
                </a:solidFill>
                <a:effectLst/>
                <a:uLnTx/>
                <a:uFillTx/>
                <a:latin typeface="Open Sans"/>
                <a:ea typeface="+mn-ea"/>
                <a:cs typeface="+mn-cs"/>
              </a:rPr>
              <a:t>tx</a:t>
            </a:r>
            <a:r>
              <a:rPr kumimoji="0" lang="en-US" sz="1100" b="0" i="0" u="none" strike="noStrike" kern="1200" cap="none" spc="0" normalizeH="0" baseline="0" noProof="0" dirty="0">
                <a:ln>
                  <a:noFill/>
                </a:ln>
                <a:solidFill>
                  <a:srgbClr val="333333"/>
                </a:solidFill>
                <a:effectLst/>
                <a:uLnTx/>
                <a:uFillTx/>
                <a:latin typeface="Open Sans"/>
                <a:ea typeface="+mn-ea"/>
                <a:cs typeface="+mn-cs"/>
              </a:rPr>
              <a:t> </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Select </a:t>
            </a:r>
            <a:r>
              <a:rPr kumimoji="0" lang="en-US" sz="1100" b="0" i="1" u="none" strike="noStrike" kern="1200" cap="none" spc="0" normalizeH="0" baseline="0" noProof="0" dirty="0">
                <a:ln>
                  <a:noFill/>
                </a:ln>
                <a:solidFill>
                  <a:srgbClr val="333333"/>
                </a:solidFill>
                <a:effectLst/>
                <a:uLnTx/>
                <a:uFillTx/>
                <a:latin typeface="Open Sans"/>
                <a:ea typeface="+mn-ea"/>
                <a:cs typeface="+mn-cs"/>
              </a:rPr>
              <a:t>FGFR3/2alt</a:t>
            </a:r>
            <a:r>
              <a:rPr kumimoji="0" lang="en-US" sz="1100" b="0" i="0" u="none" strike="noStrike" kern="1200" cap="none" spc="0" normalizeH="0" baseline="0" noProof="0" dirty="0">
                <a:ln>
                  <a:noFill/>
                </a:ln>
                <a:solidFill>
                  <a:srgbClr val="333333"/>
                </a:solidFill>
                <a:effectLst/>
                <a:uLnTx/>
                <a:uFillTx/>
                <a:latin typeface="Open Sans"/>
                <a:ea typeface="+mn-ea"/>
                <a:cs typeface="+mn-cs"/>
              </a:rPr>
              <a:t> (mutation/fusion)</a:t>
            </a:r>
            <a:r>
              <a:rPr kumimoji="0" lang="en-US" sz="1100" b="0" i="0" u="none" strike="noStrike" kern="1200" cap="none" spc="0" normalizeH="0" baseline="30000" noProof="0" dirty="0">
                <a:ln>
                  <a:noFill/>
                </a:ln>
                <a:solidFill>
                  <a:srgbClr val="333333"/>
                </a:solidFill>
                <a:effectLst/>
                <a:uLnTx/>
                <a:uFillTx/>
                <a:latin typeface="Open Sans"/>
                <a:ea typeface="+mn-ea"/>
                <a:cs typeface="+mn-cs"/>
              </a:rPr>
              <a:t>a </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ECOG PS 0-2</a:t>
            </a:r>
          </a:p>
        </p:txBody>
      </p:sp>
      <p:sp>
        <p:nvSpPr>
          <p:cNvPr id="8" name="Rectangle: Rounded Corners 7">
            <a:extLst>
              <a:ext uri="{FF2B5EF4-FFF2-40B4-BE49-F238E27FC236}">
                <a16:creationId xmlns:a16="http://schemas.microsoft.com/office/drawing/2014/main" id="{06EE10CA-DC49-226B-A17B-D01CEFA23899}"/>
              </a:ext>
            </a:extLst>
          </p:cNvPr>
          <p:cNvSpPr>
            <a:spLocks noChangeAspect="1"/>
          </p:cNvSpPr>
          <p:nvPr/>
        </p:nvSpPr>
        <p:spPr>
          <a:xfrm>
            <a:off x="3951945" y="2171063"/>
            <a:ext cx="4356652" cy="93600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Erdafitinib</a:t>
            </a:r>
            <a:br>
              <a:rPr kumimoji="0" lang="en-US" sz="1300" b="1" i="0" u="none" strike="noStrike" kern="1200" cap="none" spc="0" normalizeH="0" baseline="0" noProof="0" dirty="0">
                <a:ln>
                  <a:noFill/>
                </a:ln>
                <a:solidFill>
                  <a:srgbClr val="FFFFFF"/>
                </a:solidFill>
                <a:effectLst/>
                <a:uLnTx/>
                <a:uFillTx/>
                <a:latin typeface="Open Sans"/>
                <a:ea typeface="+mn-ea"/>
                <a:cs typeface="+mn-cs"/>
              </a:rPr>
            </a:br>
            <a:r>
              <a:rPr kumimoji="0" lang="en-US" sz="1200" b="1" i="0" u="none" strike="noStrike" kern="1200" cap="none" spc="0" normalizeH="0" baseline="0" noProof="0" dirty="0">
                <a:ln>
                  <a:noFill/>
                </a:ln>
                <a:solidFill>
                  <a:srgbClr val="FFFFFF"/>
                </a:solidFill>
                <a:effectLst/>
                <a:uLnTx/>
                <a:uFillTx/>
                <a:latin typeface="Open Sans"/>
                <a:ea typeface="+mn-ea"/>
                <a:cs typeface="+mn-cs"/>
              </a:rPr>
              <a:t>(n=136)</a:t>
            </a:r>
            <a:endParaRPr kumimoji="0" lang="en-US" sz="1200" b="1" i="0" u="none" strike="noStrike" kern="1200" cap="none" spc="0" normalizeH="0" baseline="30000" noProof="0" dirty="0">
              <a:ln>
                <a:noFill/>
              </a:ln>
              <a:solidFill>
                <a:srgbClr val="FFFFFF"/>
              </a:solidFill>
              <a:effectLst/>
              <a:uLnTx/>
              <a:uFillTx/>
              <a:latin typeface="Open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Once-daily erdafitinib 8 mg with </a:t>
            </a:r>
            <a:br>
              <a:rPr kumimoji="0" lang="en-US" sz="1200" b="0" i="0" u="none" strike="noStrike" kern="1200" cap="none" spc="0" normalizeH="0" baseline="0" noProof="0" dirty="0">
                <a:ln>
                  <a:noFill/>
                </a:ln>
                <a:solidFill>
                  <a:srgbClr val="FFFFFF"/>
                </a:solidFill>
                <a:effectLst/>
                <a:uLnTx/>
                <a:uFillTx/>
                <a:latin typeface="Open Sans"/>
                <a:ea typeface="+mn-ea"/>
                <a:cs typeface="+mn-cs"/>
              </a:rPr>
            </a:br>
            <a:r>
              <a:rPr kumimoji="0" lang="en-US" sz="1200" b="0" i="0" u="none" strike="noStrike" kern="1200" cap="none" spc="0" normalizeH="0" baseline="0" noProof="0" dirty="0">
                <a:ln>
                  <a:noFill/>
                </a:ln>
                <a:solidFill>
                  <a:srgbClr val="FFFFFF"/>
                </a:solidFill>
                <a:effectLst/>
                <a:uLnTx/>
                <a:uFillTx/>
                <a:latin typeface="Open Sans"/>
                <a:ea typeface="+mn-ea"/>
                <a:cs typeface="+mn-cs"/>
              </a:rPr>
              <a:t>pharmacodynamically guided </a:t>
            </a:r>
            <a:r>
              <a:rPr kumimoji="0" lang="en-US" sz="1200" b="0" i="0" u="none" strike="noStrike" kern="1200" cap="none" spc="0" normalizeH="0" baseline="0" noProof="0" dirty="0" err="1">
                <a:ln>
                  <a:noFill/>
                </a:ln>
                <a:solidFill>
                  <a:srgbClr val="FFFFFF"/>
                </a:solidFill>
                <a:effectLst/>
                <a:uLnTx/>
                <a:uFillTx/>
                <a:latin typeface="Open Sans"/>
                <a:ea typeface="+mn-ea"/>
                <a:cs typeface="+mn-cs"/>
              </a:rPr>
              <a:t>uptitration</a:t>
            </a:r>
            <a:r>
              <a:rPr kumimoji="0" lang="en-US" sz="1200" b="0" i="0" u="none" strike="noStrike" kern="1200" cap="none" spc="0" normalizeH="0" baseline="0" noProof="0" dirty="0">
                <a:ln>
                  <a:noFill/>
                </a:ln>
                <a:solidFill>
                  <a:srgbClr val="FFFFFF"/>
                </a:solidFill>
                <a:effectLst/>
                <a:uLnTx/>
                <a:uFillTx/>
                <a:latin typeface="Open Sans"/>
                <a:ea typeface="+mn-ea"/>
                <a:cs typeface="+mn-cs"/>
              </a:rPr>
              <a:t> to 9 mg</a:t>
            </a:r>
          </a:p>
        </p:txBody>
      </p:sp>
      <p:sp>
        <p:nvSpPr>
          <p:cNvPr id="9" name="Rectangle: Rounded Corners 8">
            <a:extLst>
              <a:ext uri="{FF2B5EF4-FFF2-40B4-BE49-F238E27FC236}">
                <a16:creationId xmlns:a16="http://schemas.microsoft.com/office/drawing/2014/main" id="{5A7A6D1A-584E-1CCF-D594-A23433C8A235}"/>
              </a:ext>
            </a:extLst>
          </p:cNvPr>
          <p:cNvSpPr>
            <a:spLocks noChangeAspect="1"/>
          </p:cNvSpPr>
          <p:nvPr/>
        </p:nvSpPr>
        <p:spPr>
          <a:xfrm>
            <a:off x="3951945" y="3248012"/>
            <a:ext cx="4356650" cy="93600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Open Sans"/>
                <a:ea typeface="+mn-ea"/>
                <a:cs typeface="+mn-cs"/>
              </a:rPr>
              <a:t>Chemotherapy of Choice</a:t>
            </a:r>
            <a:br>
              <a:rPr kumimoji="0" lang="en-GB" sz="1400" b="1" i="0" u="none" strike="noStrike" kern="1200" cap="none" spc="0" normalizeH="0" baseline="0" noProof="0" dirty="0">
                <a:ln>
                  <a:noFill/>
                </a:ln>
                <a:solidFill>
                  <a:srgbClr val="FFFFFF"/>
                </a:solidFill>
                <a:effectLst/>
                <a:uLnTx/>
                <a:uFillTx/>
                <a:latin typeface="Open Sans"/>
                <a:ea typeface="+mn-ea"/>
                <a:cs typeface="+mn-cs"/>
              </a:rPr>
            </a:br>
            <a:r>
              <a:rPr kumimoji="0" lang="en-US" sz="1200" b="1" i="0" u="none" strike="noStrike" kern="1200" cap="none" spc="0" normalizeH="0" baseline="0" noProof="0" dirty="0">
                <a:ln>
                  <a:noFill/>
                </a:ln>
                <a:solidFill>
                  <a:srgbClr val="FFFFFF"/>
                </a:solidFill>
                <a:effectLst/>
                <a:uLnTx/>
                <a:uFillTx/>
                <a:latin typeface="Open Sans"/>
                <a:ea typeface="+mn-ea"/>
                <a:cs typeface="+mn-cs"/>
              </a:rPr>
              <a:t>(n=130)</a:t>
            </a:r>
            <a:endParaRPr kumimoji="0" lang="en-GB" sz="1200" b="1" i="0" u="none" strike="noStrike" kern="1200" cap="none" spc="0" normalizeH="0" baseline="0" noProof="0" dirty="0">
              <a:ln>
                <a:noFill/>
              </a:ln>
              <a:solidFill>
                <a:srgbClr val="FFFFFF"/>
              </a:solidFill>
              <a:effectLst/>
              <a:uLnTx/>
              <a:uFillTx/>
              <a:latin typeface="Open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Open Sans"/>
                <a:ea typeface="+mn-ea"/>
                <a:cs typeface="+mn-cs"/>
              </a:rPr>
              <a:t>docetaxel or vinflunine once every 3 weeks</a:t>
            </a:r>
          </a:p>
        </p:txBody>
      </p:sp>
      <p:sp>
        <p:nvSpPr>
          <p:cNvPr id="10" name="Rectangle: Rounded Corners 9">
            <a:extLst>
              <a:ext uri="{FF2B5EF4-FFF2-40B4-BE49-F238E27FC236}">
                <a16:creationId xmlns:a16="http://schemas.microsoft.com/office/drawing/2014/main" id="{14398F16-5A9D-E1A2-C7FB-47FBB0AC2195}"/>
              </a:ext>
            </a:extLst>
          </p:cNvPr>
          <p:cNvSpPr>
            <a:spLocks noChangeAspect="1"/>
          </p:cNvSpPr>
          <p:nvPr/>
        </p:nvSpPr>
        <p:spPr>
          <a:xfrm>
            <a:off x="9019311" y="2192585"/>
            <a:ext cx="2604262" cy="914477"/>
          </a:xfrm>
          <a:prstGeom prst="roundRect">
            <a:avLst>
              <a:gd name="adj" fmla="val 178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C75BC"/>
                </a:solidFill>
                <a:effectLst/>
                <a:uLnTx/>
                <a:uFillTx/>
                <a:latin typeface="Open Sans"/>
                <a:ea typeface="+mn-ea"/>
                <a:cs typeface="+mn-cs"/>
              </a:rPr>
              <a:t>Primary end point:</a:t>
            </a:r>
          </a:p>
          <a:p>
            <a:pPr marL="273600" marR="0" lvl="0" indent="-1836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Open Sans"/>
                <a:ea typeface="+mn-ea"/>
                <a:cs typeface="+mn-cs"/>
              </a:rPr>
              <a:t>OS</a:t>
            </a:r>
          </a:p>
        </p:txBody>
      </p:sp>
      <p:cxnSp>
        <p:nvCxnSpPr>
          <p:cNvPr id="19" name="Straight Arrow Connector 18">
            <a:extLst>
              <a:ext uri="{FF2B5EF4-FFF2-40B4-BE49-F238E27FC236}">
                <a16:creationId xmlns:a16="http://schemas.microsoft.com/office/drawing/2014/main" id="{EF9E1140-DC8D-5E02-E6F4-0913A8E6E6D9}"/>
              </a:ext>
            </a:extLst>
          </p:cNvPr>
          <p:cNvCxnSpPr>
            <a:cxnSpLocks/>
          </p:cNvCxnSpPr>
          <p:nvPr/>
        </p:nvCxnSpPr>
        <p:spPr>
          <a:xfrm>
            <a:off x="3628342" y="2629735"/>
            <a:ext cx="25200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AAAF3D2-F872-E1AD-458C-A5FD031D98F7}"/>
              </a:ext>
            </a:extLst>
          </p:cNvPr>
          <p:cNvCxnSpPr>
            <a:cxnSpLocks/>
          </p:cNvCxnSpPr>
          <p:nvPr/>
        </p:nvCxnSpPr>
        <p:spPr>
          <a:xfrm>
            <a:off x="2717260" y="3191127"/>
            <a:ext cx="28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1749F06-BBFC-0987-A4EE-99F3268B5ECC}"/>
              </a:ext>
            </a:extLst>
          </p:cNvPr>
          <p:cNvCxnSpPr>
            <a:cxnSpLocks/>
          </p:cNvCxnSpPr>
          <p:nvPr/>
        </p:nvCxnSpPr>
        <p:spPr>
          <a:xfrm>
            <a:off x="3167552" y="3191127"/>
            <a:ext cx="4624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F4B3B8-C1A5-9078-CD76-BBBD1A556C65}"/>
              </a:ext>
            </a:extLst>
          </p:cNvPr>
          <p:cNvCxnSpPr>
            <a:cxnSpLocks/>
          </p:cNvCxnSpPr>
          <p:nvPr/>
        </p:nvCxnSpPr>
        <p:spPr>
          <a:xfrm rot="16200000">
            <a:off x="3085166" y="3182336"/>
            <a:ext cx="1105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9697C0-E116-B2BF-A36F-456DD159747B}"/>
              </a:ext>
            </a:extLst>
          </p:cNvPr>
          <p:cNvCxnSpPr/>
          <p:nvPr/>
        </p:nvCxnSpPr>
        <p:spPr>
          <a:xfrm>
            <a:off x="3628342" y="3720275"/>
            <a:ext cx="25200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203AA1-B809-8A85-CB45-BF1B5A79FBDB}"/>
              </a:ext>
            </a:extLst>
          </p:cNvPr>
          <p:cNvSpPr txBox="1">
            <a:spLocks noChangeAspect="1"/>
          </p:cNvSpPr>
          <p:nvPr/>
        </p:nvSpPr>
        <p:spPr>
          <a:xfrm>
            <a:off x="2772245" y="2554844"/>
            <a:ext cx="79061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a:ea typeface="MS PGothic" charset="0"/>
                <a:cs typeface="+mn-cs"/>
              </a:rPr>
              <a:t>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a:ea typeface="MS PGothic" charset="0"/>
                <a:cs typeface="+mn-cs"/>
              </a:rPr>
              <a:t>N=266</a:t>
            </a:r>
            <a:r>
              <a:rPr kumimoji="0" lang="en-US" sz="1200" b="1" i="0" u="none" strike="noStrike" kern="1200" cap="none" spc="0" normalizeH="0" baseline="30000" noProof="0" dirty="0">
                <a:ln>
                  <a:noFill/>
                </a:ln>
                <a:solidFill>
                  <a:srgbClr val="FFFFFF"/>
                </a:solidFill>
                <a:effectLst/>
                <a:uLnTx/>
                <a:uFillTx/>
                <a:latin typeface="Open Sans"/>
                <a:ea typeface="MS PGothic" charset="0"/>
                <a:cs typeface="+mn-cs"/>
              </a:rPr>
              <a:t>b</a:t>
            </a:r>
            <a:endParaRPr kumimoji="0" lang="en-US" sz="1200" b="1" i="0" u="none" strike="noStrike" kern="1200" cap="none" spc="0" normalizeH="0" baseline="0" noProof="0" dirty="0">
              <a:ln>
                <a:noFill/>
              </a:ln>
              <a:solidFill>
                <a:srgbClr val="FFFFFF"/>
              </a:solidFill>
              <a:effectLst/>
              <a:uLnTx/>
              <a:uFillTx/>
              <a:latin typeface="Open Sans"/>
              <a:ea typeface="MS PGothic" charset="0"/>
              <a:cs typeface="+mn-cs"/>
            </a:endParaRPr>
          </a:p>
        </p:txBody>
      </p:sp>
      <p:sp>
        <p:nvSpPr>
          <p:cNvPr id="30" name="Rectangle: Rounded Corners 29">
            <a:extLst>
              <a:ext uri="{FF2B5EF4-FFF2-40B4-BE49-F238E27FC236}">
                <a16:creationId xmlns:a16="http://schemas.microsoft.com/office/drawing/2014/main" id="{3E69AA42-AFAF-32C0-2874-AD1982956473}"/>
              </a:ext>
            </a:extLst>
          </p:cNvPr>
          <p:cNvSpPr>
            <a:spLocks noChangeAspect="1"/>
          </p:cNvSpPr>
          <p:nvPr/>
        </p:nvSpPr>
        <p:spPr>
          <a:xfrm>
            <a:off x="3951945" y="4424596"/>
            <a:ext cx="4356652" cy="626816"/>
          </a:xfrm>
          <a:prstGeom prst="roundRect">
            <a:avLst>
              <a:gd name="adj" fmla="val 215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33333"/>
                </a:solidFill>
                <a:effectLst/>
                <a:uLnTx/>
                <a:uFillTx/>
                <a:latin typeface="Open Sans"/>
                <a:ea typeface="Calibri" panose="020F0502020204030204" pitchFamily="34" charset="0"/>
                <a:cs typeface="+mn-cs"/>
              </a:rPr>
              <a:t>Stratification factors: region (North America vs European Union vs rest of world), ECOG PS (0 or 1 vs 2), and disease distribution (presence vs absence of visceral [lung, liver, or bone] metastases)</a:t>
            </a:r>
            <a:endParaRPr kumimoji="0" lang="en-US" sz="1050" b="0" i="0" u="none" strike="noStrike" kern="1200" cap="none" spc="0" normalizeH="0" baseline="0" noProof="0" dirty="0">
              <a:ln>
                <a:noFill/>
              </a:ln>
              <a:solidFill>
                <a:srgbClr val="333333"/>
              </a:solidFill>
              <a:effectLst/>
              <a:highlight>
                <a:srgbClr val="FFFF00"/>
              </a:highlight>
              <a:uLnTx/>
              <a:uFillTx/>
              <a:latin typeface="Open Sans"/>
              <a:ea typeface="Calibri" panose="020F0502020204030204" pitchFamily="34" charset="0"/>
              <a:cs typeface="+mn-cs"/>
            </a:endParaRPr>
          </a:p>
        </p:txBody>
      </p:sp>
      <p:sp>
        <p:nvSpPr>
          <p:cNvPr id="3" name="TextBox 2">
            <a:extLst>
              <a:ext uri="{FF2B5EF4-FFF2-40B4-BE49-F238E27FC236}">
                <a16:creationId xmlns:a16="http://schemas.microsoft.com/office/drawing/2014/main" id="{56D4DE0E-C55A-B658-A9C1-10A8C1DB9E5E}"/>
              </a:ext>
            </a:extLst>
          </p:cNvPr>
          <p:cNvSpPr txBox="1"/>
          <p:nvPr/>
        </p:nvSpPr>
        <p:spPr>
          <a:xfrm>
            <a:off x="533168" y="1689385"/>
            <a:ext cx="11657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S PGothic" charset="0"/>
                <a:cs typeface="+mn-cs"/>
              </a:rPr>
              <a:t>Cohort 1</a:t>
            </a:r>
          </a:p>
        </p:txBody>
      </p:sp>
      <p:sp>
        <p:nvSpPr>
          <p:cNvPr id="12" name="TextBox 11">
            <a:extLst>
              <a:ext uri="{FF2B5EF4-FFF2-40B4-BE49-F238E27FC236}">
                <a16:creationId xmlns:a16="http://schemas.microsoft.com/office/drawing/2014/main" id="{BD0FF164-8276-2EBB-A74F-953106ACFBA7}"/>
              </a:ext>
            </a:extLst>
          </p:cNvPr>
          <p:cNvSpPr txBox="1"/>
          <p:nvPr/>
        </p:nvSpPr>
        <p:spPr>
          <a:xfrm>
            <a:off x="533168" y="4935867"/>
            <a:ext cx="610076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S PGothic" charset="0"/>
                <a:cs typeface="+mn-cs"/>
              </a:rPr>
              <a:t>NCT03390504 </a:t>
            </a:r>
          </a:p>
        </p:txBody>
      </p:sp>
      <p:sp>
        <p:nvSpPr>
          <p:cNvPr id="20" name="Flowchart: Connector 19">
            <a:extLst>
              <a:ext uri="{FF2B5EF4-FFF2-40B4-BE49-F238E27FC236}">
                <a16:creationId xmlns:a16="http://schemas.microsoft.com/office/drawing/2014/main" id="{360287C1-267F-8DA6-068B-37F4BC222F26}"/>
              </a:ext>
            </a:extLst>
          </p:cNvPr>
          <p:cNvSpPr>
            <a:spLocks noChangeAspect="1"/>
          </p:cNvSpPr>
          <p:nvPr/>
        </p:nvSpPr>
        <p:spPr>
          <a:xfrm>
            <a:off x="3015823" y="3047127"/>
            <a:ext cx="303459" cy="28800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R</a:t>
            </a:r>
          </a:p>
        </p:txBody>
      </p:sp>
      <p:sp>
        <p:nvSpPr>
          <p:cNvPr id="14" name="Rectangle: Rounded Corners 13">
            <a:extLst>
              <a:ext uri="{FF2B5EF4-FFF2-40B4-BE49-F238E27FC236}">
                <a16:creationId xmlns:a16="http://schemas.microsoft.com/office/drawing/2014/main" id="{10D5DF35-1539-8D3C-5F84-E479E04DB606}"/>
              </a:ext>
            </a:extLst>
          </p:cNvPr>
          <p:cNvSpPr>
            <a:spLocks noChangeAspect="1"/>
          </p:cNvSpPr>
          <p:nvPr/>
        </p:nvSpPr>
        <p:spPr>
          <a:xfrm>
            <a:off x="9026329" y="3248012"/>
            <a:ext cx="2604262" cy="1355380"/>
          </a:xfrm>
          <a:prstGeom prst="roundRect">
            <a:avLst>
              <a:gd name="adj" fmla="val 111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1C75BC"/>
                </a:solidFill>
                <a:effectLst/>
                <a:uLnTx/>
                <a:uFillTx/>
                <a:latin typeface="Open Sans"/>
                <a:ea typeface="+mn-ea"/>
                <a:cs typeface="+mn-cs"/>
              </a:rPr>
              <a:t>Key secondary end points:</a:t>
            </a:r>
          </a:p>
          <a:p>
            <a:pPr marL="273600" marR="0" lvl="0" indent="-1836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Open Sans"/>
                <a:ea typeface="+mn-ea"/>
                <a:cs typeface="+mn-cs"/>
              </a:rPr>
              <a:t>PFS</a:t>
            </a:r>
          </a:p>
          <a:p>
            <a:pPr marL="273600" marR="0" lvl="0" indent="-1836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Open Sans"/>
                <a:ea typeface="+mn-ea"/>
                <a:cs typeface="+mn-cs"/>
              </a:rPr>
              <a:t>ORR</a:t>
            </a:r>
            <a:endParaRPr kumimoji="0" lang="en-US" sz="1400" b="0" i="0" u="none" strike="sngStrike" kern="1200" cap="none" spc="0" normalizeH="0" baseline="0" noProof="0" dirty="0">
              <a:ln>
                <a:noFill/>
              </a:ln>
              <a:solidFill>
                <a:srgbClr val="333333"/>
              </a:solidFill>
              <a:effectLst/>
              <a:uLnTx/>
              <a:uFillTx/>
              <a:latin typeface="Open Sans"/>
              <a:ea typeface="+mn-ea"/>
              <a:cs typeface="+mn-cs"/>
            </a:endParaRPr>
          </a:p>
          <a:p>
            <a:pPr marL="273600" marR="0" lvl="0" indent="-1836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33333"/>
                </a:solidFill>
                <a:effectLst/>
                <a:uLnTx/>
                <a:uFillTx/>
                <a:latin typeface="Open Sans"/>
                <a:ea typeface="+mn-ea"/>
                <a:cs typeface="+mn-cs"/>
              </a:rPr>
              <a:t>Safety</a:t>
            </a:r>
          </a:p>
        </p:txBody>
      </p:sp>
      <p:sp>
        <p:nvSpPr>
          <p:cNvPr id="21" name="Rectangle 20">
            <a:extLst>
              <a:ext uri="{FF2B5EF4-FFF2-40B4-BE49-F238E27FC236}">
                <a16:creationId xmlns:a16="http://schemas.microsoft.com/office/drawing/2014/main" id="{068F8AB8-6EEF-485A-86A9-D125E1E4A0D8}"/>
              </a:ext>
            </a:extLst>
          </p:cNvPr>
          <p:cNvSpPr/>
          <p:nvPr/>
        </p:nvSpPr>
        <p:spPr>
          <a:xfrm>
            <a:off x="9877476" y="0"/>
            <a:ext cx="2314524" cy="1282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 name="TextBox 1">
            <a:extLst>
              <a:ext uri="{FF2B5EF4-FFF2-40B4-BE49-F238E27FC236}">
                <a16:creationId xmlns:a16="http://schemas.microsoft.com/office/drawing/2014/main" id="{0E2C5AAC-C2DF-01AA-9A04-1A6317B2AFF3}"/>
              </a:ext>
            </a:extLst>
          </p:cNvPr>
          <p:cNvSpPr txBox="1"/>
          <p:nvPr/>
        </p:nvSpPr>
        <p:spPr>
          <a:xfrm>
            <a:off x="8287806" y="5611280"/>
            <a:ext cx="40672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Arial" panose="020B0604020202020204" pitchFamily="34" charset="0"/>
                <a:ea typeface="MS PGothic" charset="0"/>
                <a:cs typeface="Arial" panose="020B0604020202020204" pitchFamily="34" charset="0"/>
              </a:rPr>
              <a:t>Loriot</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 Y et al. ASCO 2023; Abstract LBA4619.</a:t>
            </a:r>
          </a:p>
        </p:txBody>
      </p:sp>
    </p:spTree>
    <p:extLst>
      <p:ext uri="{BB962C8B-B14F-4D97-AF65-F5344CB8AC3E}">
        <p14:creationId xmlns:p14="http://schemas.microsoft.com/office/powerpoint/2010/main" val="3023269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8106706" y="6448235"/>
            <a:ext cx="2255294" cy="349094"/>
          </a:xfrm>
          <a:prstGeom prst="rect">
            <a:avLst/>
          </a:prstGeom>
          <a:ln>
            <a:noFill/>
          </a:ln>
        </p:spPr>
      </p:pic>
      <p:sp>
        <p:nvSpPr>
          <p:cNvPr id="45" name="TextShape 1"/>
          <p:cNvSpPr txBox="1"/>
          <p:nvPr/>
        </p:nvSpPr>
        <p:spPr>
          <a:xfrm>
            <a:off x="1817294" y="6352941"/>
            <a:ext cx="6194118" cy="473294"/>
          </a:xfrm>
          <a:prstGeom prst="rect">
            <a:avLst/>
          </a:prstGeom>
          <a:noFill/>
          <a:ln>
            <a:noFill/>
          </a:ln>
        </p:spPr>
        <p:txBody>
          <a:bodyPr lIns="0" tIns="0" rIns="0" bIns="0" anchor="ctr"/>
          <a:lstStyle/>
          <a:p>
            <a:pPr marL="0" marR="0" lvl="0" indent="0" algn="l" defTabSz="806867" rtl="0" eaLnBrk="1" fontAlgn="auto" latinLnBrk="0" hangingPunct="1">
              <a:lnSpc>
                <a:spcPct val="97000"/>
              </a:lnSpc>
              <a:spcBef>
                <a:spcPts val="0"/>
              </a:spcBef>
              <a:spcAft>
                <a:spcPts val="0"/>
              </a:spcAft>
              <a:buClrTx/>
              <a:buSzTx/>
              <a:buFontTx/>
              <a:buNone/>
              <a:tabLst/>
              <a:defRPr/>
            </a:pPr>
            <a:r>
              <a:rPr kumimoji="0" lang="en-US" sz="1059" b="1" i="0" u="none" strike="noStrike" kern="1200" cap="none" spc="-1" normalizeH="0" baseline="0" noProof="0" dirty="0">
                <a:ln>
                  <a:noFill/>
                </a:ln>
                <a:solidFill>
                  <a:srgbClr val="FFFFFF"/>
                </a:solidFill>
                <a:effectLst/>
                <a:uLnTx/>
                <a:uFillTx/>
                <a:latin typeface="Arial"/>
                <a:ea typeface="Arial Unicode MS"/>
              </a:rPr>
              <a:t>Y Loriot et al. N </a:t>
            </a:r>
            <a:r>
              <a:rPr kumimoji="0" lang="en-US" sz="1059" b="1" i="0" u="none" strike="noStrike" kern="1200" cap="none" spc="-1" normalizeH="0" baseline="0" noProof="0" dirty="0" err="1">
                <a:ln>
                  <a:noFill/>
                </a:ln>
                <a:solidFill>
                  <a:srgbClr val="FFFFFF"/>
                </a:solidFill>
                <a:effectLst/>
                <a:uLnTx/>
                <a:uFillTx/>
                <a:latin typeface="Arial"/>
                <a:ea typeface="Arial Unicode MS"/>
              </a:rPr>
              <a:t>Engl</a:t>
            </a:r>
            <a:r>
              <a:rPr kumimoji="0" lang="en-US" sz="1059" b="1" i="0" u="none" strike="noStrike" kern="1200" cap="none" spc="-1" normalizeH="0" baseline="0" noProof="0" dirty="0">
                <a:ln>
                  <a:noFill/>
                </a:ln>
                <a:solidFill>
                  <a:srgbClr val="FFFFFF"/>
                </a:solidFill>
                <a:effectLst/>
                <a:uLnTx/>
                <a:uFillTx/>
                <a:latin typeface="Arial"/>
                <a:ea typeface="Arial Unicode MS"/>
              </a:rPr>
              <a:t> J Med 2023. DOI: 10.1056/NEJMoa2308849</a:t>
            </a:r>
            <a:endParaRPr kumimoji="0" lang="en-US" sz="1059" b="0" i="0" u="none" strike="noStrike" kern="1200" cap="none" spc="-1" normalizeH="0" baseline="0" noProof="0" dirty="0">
              <a:ln>
                <a:noFill/>
              </a:ln>
              <a:solidFill>
                <a:prstClr val="black"/>
              </a:solidFill>
              <a:effectLst/>
              <a:uLnTx/>
              <a:uFillTx/>
              <a:latin typeface="Arial"/>
              <a:ea typeface="MS PGothic" charset="0"/>
            </a:endParaRPr>
          </a:p>
        </p:txBody>
      </p:sp>
      <p:pic>
        <p:nvPicPr>
          <p:cNvPr id="46" name="Picture 45"/>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p:blipFill>
        <p:spPr>
          <a:xfrm>
            <a:off x="381965" y="937694"/>
            <a:ext cx="11505235" cy="5312635"/>
          </a:xfrm>
          <a:prstGeom prst="rect">
            <a:avLst/>
          </a:prstGeom>
          <a:ln>
            <a:noFill/>
          </a:ln>
        </p:spPr>
      </p:pic>
      <p:sp>
        <p:nvSpPr>
          <p:cNvPr id="47" name="CustomShape 2"/>
          <p:cNvSpPr/>
          <p:nvPr/>
        </p:nvSpPr>
        <p:spPr>
          <a:xfrm>
            <a:off x="2061883" y="292235"/>
            <a:ext cx="8068235" cy="64545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118" b="1" i="0" u="none" strike="noStrike" kern="1200" cap="none" spc="-1" normalizeH="0" baseline="0" noProof="0" dirty="0">
                <a:ln>
                  <a:noFill/>
                </a:ln>
                <a:solidFill>
                  <a:srgbClr val="FFFFFF"/>
                </a:solidFill>
                <a:effectLst/>
                <a:uLnTx/>
                <a:uFillTx/>
                <a:latin typeface="Arial"/>
                <a:ea typeface="Arial Unicode MS"/>
              </a:rPr>
              <a:t>Overall Survival.</a:t>
            </a:r>
            <a:endParaRPr kumimoji="0" lang="en-US" sz="2118" b="0" i="0" u="none" strike="noStrike" kern="1200" cap="none" spc="-1" normalizeH="0" baseline="0" noProof="0" dirty="0">
              <a:ln>
                <a:noFill/>
              </a:ln>
              <a:solidFill>
                <a:srgbClr val="FFFFFF"/>
              </a:solidFill>
              <a:effectLst/>
              <a:uLnTx/>
              <a:uFillTx/>
              <a:latin typeface="Arial"/>
            </a:endParaRPr>
          </a:p>
        </p:txBody>
      </p:sp>
    </p:spTree>
    <p:extLst>
      <p:ext uri="{BB962C8B-B14F-4D97-AF65-F5344CB8AC3E}">
        <p14:creationId xmlns:p14="http://schemas.microsoft.com/office/powerpoint/2010/main" val="380289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731EF8-F230-4E6C-811F-5B698EBCA17A}"/>
              </a:ext>
            </a:extLst>
          </p:cNvPr>
          <p:cNvSpPr>
            <a:spLocks noGrp="1"/>
          </p:cNvSpPr>
          <p:nvPr>
            <p:ph type="title"/>
          </p:nvPr>
        </p:nvSpPr>
        <p:spPr/>
        <p:txBody>
          <a:bodyPr>
            <a:normAutofit/>
          </a:bodyPr>
          <a:lstStyle/>
          <a:p>
            <a:r>
              <a:rPr lang="en-US" sz="2400" noProof="0" dirty="0"/>
              <a:t>The Safety Profiles Were Consistent With the Known Profiles of Erdafitinib and Chemotherapy (2</a:t>
            </a:r>
            <a:r>
              <a:rPr lang="en-US" sz="2400" dirty="0"/>
              <a:t>/2</a:t>
            </a:r>
            <a:r>
              <a:rPr lang="en-US" sz="2400" noProof="0" dirty="0"/>
              <a:t>)</a:t>
            </a:r>
            <a:endParaRPr lang="en-US" sz="2400" dirty="0"/>
          </a:p>
        </p:txBody>
      </p:sp>
      <p:sp>
        <p:nvSpPr>
          <p:cNvPr id="2" name="Footer Placeholder 1">
            <a:extLst>
              <a:ext uri="{FF2B5EF4-FFF2-40B4-BE49-F238E27FC236}">
                <a16:creationId xmlns:a16="http://schemas.microsoft.com/office/drawing/2014/main" id="{A6FB1317-29EF-4C09-B055-FD3623F05547}"/>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Open Sans"/>
              <a:ea typeface="MS PGothic"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FFFFFF"/>
                </a:solidFill>
                <a:effectLst/>
                <a:uLnTx/>
                <a:uFillTx/>
                <a:latin typeface="Open Sans"/>
                <a:ea typeface="MS PGothic" charset="0"/>
                <a:cs typeface="+mn-cs"/>
              </a:rPr>
              <a:t>a</a:t>
            </a: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Nail</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disorders: nail bed bleeding, nail discoloration, nail disorder, nail dystrophy, nail ridging, nail toxicity, onychalgia, </a:t>
            </a: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onychoclasis</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onycholysis, paronychia, onychomadesis.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FFFFFF"/>
                </a:solidFill>
                <a:effectLst/>
                <a:uLnTx/>
                <a:uFillTx/>
                <a:latin typeface="Open Sans"/>
                <a:ea typeface="MS PGothic" charset="0"/>
                <a:cs typeface="+mn-cs"/>
              </a:rPr>
              <a:t>b</a:t>
            </a: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Skin</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disorders: blister, dry skin, erythema, hyperkeratosis, palmar erythema, palmar-plantar </a:t>
            </a: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erythrodysesthesia</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syndrome, plantar erythema, rash, rash erythematous, rash generalized, rash macular, rash maculo-papular, skin atrophy, skin exfoliation, skin fissures, skin lesion, skin ulcer, toxic skin eruption, xeroderma.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FFFFFF"/>
                </a:solidFill>
                <a:effectLst/>
                <a:uLnTx/>
                <a:uFillTx/>
                <a:latin typeface="Open Sans"/>
                <a:ea typeface="MS PGothic" charset="0"/>
                <a:cs typeface="+mn-cs"/>
              </a:rPr>
              <a:t>c</a:t>
            </a: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Eye</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disorders (excluding central serous retinopathy): blepharitis, cataract, cataract subcapsular, conjunctival hemorrhage, conjunctival hyperemia, conjunctival irritation, corneal erosion, corneal infiltrates, dry eye, eye inflammation, eye irritation, eye pain, foreign body sensation in eyes, keratitis, lacrimation increased, night blindness, ocular hyperemia, photophobia, vision blurred, visual acuity reduced, visual impairment, xanthopsia, xerophthalmia, chorioretinitis, conjunctivitis, ulcerative keratitis.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FFFFFF"/>
                </a:solidFill>
                <a:effectLst/>
                <a:uLnTx/>
                <a:uFillTx/>
                <a:latin typeface="Open Sans"/>
                <a:ea typeface="MS PGothic" charset="0"/>
                <a:cs typeface="+mn-cs"/>
              </a:rPr>
              <a:t>d</a:t>
            </a:r>
            <a:r>
              <a:rPr kumimoji="0" lang="en-US" sz="800" b="0" i="0" u="none" strike="noStrike" kern="1200" cap="none" spc="0" normalizeH="0" baseline="0" noProof="0" dirty="0" err="1">
                <a:ln>
                  <a:noFill/>
                </a:ln>
                <a:solidFill>
                  <a:srgbClr val="FFFFFF"/>
                </a:solidFill>
                <a:effectLst/>
                <a:uLnTx/>
                <a:uFillTx/>
                <a:latin typeface="Open Sans"/>
                <a:ea typeface="MS PGothic" charset="0"/>
                <a:cs typeface="+mn-cs"/>
              </a:rPr>
              <a:t>Central</a:t>
            </a: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 serous retinopathy: retinal detachment, vitreous detachment, retinal edema, retinopathy, chorioretinopathy, detachment of retinal pigment epithelium, detachment of macular retinal pigment epithelium, macular detachment, serous retinal detachment, subretinal fluid, retinal thickening, chorioretinitis, serous retinopathy, maculopathy, choroidal effusion.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Open Sans"/>
                <a:ea typeface="MS PGothic" charset="0"/>
                <a:cs typeface="+mn-cs"/>
              </a:rPr>
              <a:t>AE, adverse event.</a:t>
            </a:r>
          </a:p>
        </p:txBody>
      </p:sp>
      <p:graphicFrame>
        <p:nvGraphicFramePr>
          <p:cNvPr id="4" name="Table 4">
            <a:extLst>
              <a:ext uri="{FF2B5EF4-FFF2-40B4-BE49-F238E27FC236}">
                <a16:creationId xmlns:a16="http://schemas.microsoft.com/office/drawing/2014/main" id="{5953930A-E021-EB8F-B410-1862FBDA32C5}"/>
              </a:ext>
            </a:extLst>
          </p:cNvPr>
          <p:cNvGraphicFramePr>
            <a:graphicFrameLocks/>
          </p:cNvGraphicFramePr>
          <p:nvPr/>
        </p:nvGraphicFramePr>
        <p:xfrm>
          <a:off x="650274" y="1768509"/>
          <a:ext cx="10741625" cy="3158547"/>
        </p:xfrm>
        <a:graphic>
          <a:graphicData uri="http://schemas.openxmlformats.org/drawingml/2006/table">
            <a:tbl>
              <a:tblPr firstRow="1" bandRow="1">
                <a:tableStyleId>{9DCAF9ED-07DC-4A11-8D7F-57B35C25682E}</a:tableStyleId>
              </a:tblPr>
              <a:tblGrid>
                <a:gridCol w="4233595">
                  <a:extLst>
                    <a:ext uri="{9D8B030D-6E8A-4147-A177-3AD203B41FA5}">
                      <a16:colId xmlns:a16="http://schemas.microsoft.com/office/drawing/2014/main" val="448902403"/>
                    </a:ext>
                  </a:extLst>
                </a:gridCol>
                <a:gridCol w="1796331">
                  <a:extLst>
                    <a:ext uri="{9D8B030D-6E8A-4147-A177-3AD203B41FA5}">
                      <a16:colId xmlns:a16="http://schemas.microsoft.com/office/drawing/2014/main" val="1052019350"/>
                    </a:ext>
                  </a:extLst>
                </a:gridCol>
                <a:gridCol w="1574800">
                  <a:extLst>
                    <a:ext uri="{9D8B030D-6E8A-4147-A177-3AD203B41FA5}">
                      <a16:colId xmlns:a16="http://schemas.microsoft.com/office/drawing/2014/main" val="2425964566"/>
                    </a:ext>
                  </a:extLst>
                </a:gridCol>
                <a:gridCol w="1625600">
                  <a:extLst>
                    <a:ext uri="{9D8B030D-6E8A-4147-A177-3AD203B41FA5}">
                      <a16:colId xmlns:a16="http://schemas.microsoft.com/office/drawing/2014/main" val="4119251198"/>
                    </a:ext>
                  </a:extLst>
                </a:gridCol>
                <a:gridCol w="1511299">
                  <a:extLst>
                    <a:ext uri="{9D8B030D-6E8A-4147-A177-3AD203B41FA5}">
                      <a16:colId xmlns:a16="http://schemas.microsoft.com/office/drawing/2014/main" val="1001100275"/>
                    </a:ext>
                  </a:extLst>
                </a:gridCol>
              </a:tblGrid>
              <a:tr h="918584">
                <a:tc rowSpan="2">
                  <a:txBody>
                    <a:bodyPr/>
                    <a:lstStyle/>
                    <a:p>
                      <a:pPr marL="0" marR="0">
                        <a:lnSpc>
                          <a:spcPct val="100000"/>
                        </a:lnSpc>
                        <a:spcBef>
                          <a:spcPts val="0"/>
                        </a:spcBef>
                        <a:spcAft>
                          <a:spcPts val="0"/>
                        </a:spcAft>
                      </a:pPr>
                      <a:r>
                        <a:rPr lang="en-GB" sz="1400" dirty="0">
                          <a:solidFill>
                            <a:schemeClr val="bg1"/>
                          </a:solidFill>
                          <a:effectLst/>
                          <a:latin typeface="+mn-lt"/>
                        </a:rPr>
                        <a:t>Patients with AEs of interest, n (%)</a:t>
                      </a:r>
                      <a:endParaRPr lang="en-US" sz="1400" dirty="0">
                        <a:solidFill>
                          <a:schemeClr val="bg1"/>
                        </a:solidFill>
                        <a:effectLst/>
                        <a:latin typeface="+mn-lt"/>
                        <a:ea typeface="Arial Narrow" charset="0"/>
                        <a:cs typeface="Arial Narrow" charset="0"/>
                      </a:endParaRPr>
                    </a:p>
                  </a:txBody>
                  <a:tcPr marL="121920" marR="121920" marT="60960" marB="609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bg1"/>
                          </a:solidFill>
                          <a:latin typeface="+mn-lt"/>
                        </a:rPr>
                        <a:t>Erdafitinib</a:t>
                      </a:r>
                    </a:p>
                    <a:p>
                      <a:pPr algn="ctr"/>
                      <a:r>
                        <a:rPr lang="en-US" sz="1400" dirty="0">
                          <a:solidFill>
                            <a:schemeClr val="bg1"/>
                          </a:solidFill>
                          <a:latin typeface="+mn-lt"/>
                        </a:rPr>
                        <a:t> (n=135)</a:t>
                      </a:r>
                      <a:endParaRPr lang="en-US" sz="1400" dirty="0">
                        <a:solidFill>
                          <a:schemeClr val="bg1"/>
                        </a:solidFill>
                        <a:latin typeface="+mn-lt"/>
                        <a:ea typeface="Arial Narrow" charset="0"/>
                        <a:cs typeface="Arial Narrow" charset="0"/>
                      </a:endParaRPr>
                    </a:p>
                  </a:txBody>
                  <a:tcPr marL="121920" marR="121920" marT="36576" marB="36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200" dirty="0">
                        <a:solidFill>
                          <a:schemeClr val="bg1"/>
                        </a:solidFill>
                        <a:latin typeface="Arial Narrow" panose="020B0606020202030204" pitchFamily="34" charset="0"/>
                        <a:ea typeface="Arial Narrow" charset="0"/>
                        <a:cs typeface="Arial Narrow" charset="0"/>
                      </a:endParaRPr>
                    </a:p>
                  </a:txBody>
                  <a:tcPr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bg1"/>
                          </a:solidFill>
                          <a:latin typeface="+mn-lt"/>
                        </a:rPr>
                        <a:t>Chemotherapy</a:t>
                      </a:r>
                    </a:p>
                    <a:p>
                      <a:pPr algn="ctr"/>
                      <a:r>
                        <a:rPr lang="en-US" sz="1400" dirty="0">
                          <a:solidFill>
                            <a:schemeClr val="bg1"/>
                          </a:solidFill>
                          <a:latin typeface="+mn-lt"/>
                        </a:rPr>
                        <a:t> (n=112)</a:t>
                      </a:r>
                      <a:endParaRPr lang="en-US" sz="1400" dirty="0">
                        <a:solidFill>
                          <a:schemeClr val="bg1"/>
                        </a:solidFill>
                        <a:latin typeface="+mn-lt"/>
                        <a:ea typeface="Arial Narrow" charset="0"/>
                        <a:cs typeface="Arial Narrow" charset="0"/>
                      </a:endParaRPr>
                    </a:p>
                  </a:txBody>
                  <a:tcPr marL="121920" marR="121920" marT="36576" marB="36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200" dirty="0">
                        <a:solidFill>
                          <a:schemeClr val="bg1"/>
                        </a:solidFill>
                        <a:latin typeface="Arial Narrow" panose="020B0606020202030204" pitchFamily="34" charset="0"/>
                        <a:ea typeface="Arial Narrow" charset="0"/>
                        <a:cs typeface="Arial Narrow" charset="0"/>
                      </a:endParaRPr>
                    </a:p>
                  </a:txBody>
                  <a:tcPr marT="27432" marB="2743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664027022"/>
                  </a:ext>
                </a:extLst>
              </a:tr>
              <a:tr h="587233">
                <a:tc vMerge="1">
                  <a:txBody>
                    <a:bodyPr/>
                    <a:lstStyle/>
                    <a:p>
                      <a:endParaRPr lang="en-GB"/>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1" dirty="0">
                          <a:solidFill>
                            <a:schemeClr val="bg1"/>
                          </a:solidFill>
                          <a:latin typeface="+mn-lt"/>
                          <a:ea typeface="Arial Narrow" charset="0"/>
                          <a:cs typeface="Arial Narrow" charset="0"/>
                        </a:rPr>
                        <a:t>Any grade</a:t>
                      </a:r>
                    </a:p>
                  </a:txBody>
                  <a:tcPr marL="121920" marR="121920" marT="36576" marB="36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bg1"/>
                          </a:solidFill>
                          <a:effectLst/>
                          <a:uLnTx/>
                          <a:uFillTx/>
                          <a:latin typeface="+mn-lt"/>
                          <a:ea typeface="Arial Narrow" charset="0"/>
                          <a:cs typeface="Arial Narrow" charset="0"/>
                          <a:sym typeface="Arial"/>
                        </a:rPr>
                        <a:t>Grade 3-4</a:t>
                      </a:r>
                    </a:p>
                  </a:txBody>
                  <a:tcPr marL="121920" marR="121920" marT="36576" marB="36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1" dirty="0">
                          <a:solidFill>
                            <a:schemeClr val="bg1"/>
                          </a:solidFill>
                          <a:latin typeface="+mn-lt"/>
                          <a:ea typeface="Arial Narrow" charset="0"/>
                          <a:cs typeface="Arial Narrow" charset="0"/>
                        </a:rPr>
                        <a:t>Any grade</a:t>
                      </a:r>
                    </a:p>
                  </a:txBody>
                  <a:tcPr marL="121920" marR="121920" marT="36576" marB="36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bg1"/>
                          </a:solidFill>
                          <a:effectLst/>
                          <a:uLnTx/>
                          <a:uFillTx/>
                          <a:latin typeface="+mn-lt"/>
                          <a:ea typeface="Arial Narrow" charset="0"/>
                          <a:cs typeface="Arial Narrow" charset="0"/>
                          <a:sym typeface="Arial"/>
                        </a:rPr>
                        <a:t>Grade 3-4</a:t>
                      </a:r>
                    </a:p>
                  </a:txBody>
                  <a:tcPr marL="121920" marR="121920" marT="36576" marB="36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133462446"/>
                  </a:ext>
                </a:extLst>
              </a:tr>
              <a:tr h="392414">
                <a:tc>
                  <a:txBody>
                    <a:bodyPr/>
                    <a:lstStyle/>
                    <a:p>
                      <a:pPr marL="0" marR="0" algn="l" defTabSz="914396" rtl="0" eaLnBrk="1" latinLnBrk="0" hangingPunct="1">
                        <a:lnSpc>
                          <a:spcPct val="100000"/>
                        </a:lnSpc>
                        <a:spcBef>
                          <a:spcPts val="0"/>
                        </a:spcBef>
                        <a:spcAft>
                          <a:spcPts val="0"/>
                        </a:spcAft>
                      </a:pPr>
                      <a:r>
                        <a:rPr lang="en-GB" sz="1400" kern="1200" dirty="0">
                          <a:solidFill>
                            <a:srgbClr val="000000"/>
                          </a:solidFill>
                          <a:effectLst/>
                          <a:latin typeface="+mn-lt"/>
                          <a:ea typeface="+mn-ea"/>
                          <a:cs typeface="Times New Roman"/>
                        </a:rPr>
                        <a:t>Nail </a:t>
                      </a:r>
                      <a:r>
                        <a:rPr lang="en-GB" sz="1400" kern="1200" dirty="0" err="1">
                          <a:solidFill>
                            <a:srgbClr val="000000"/>
                          </a:solidFill>
                          <a:effectLst/>
                          <a:latin typeface="+mn-lt"/>
                          <a:ea typeface="+mn-ea"/>
                          <a:cs typeface="Times New Roman"/>
                        </a:rPr>
                        <a:t>disorders</a:t>
                      </a:r>
                      <a:r>
                        <a:rPr lang="en-GB" sz="1400" kern="1200" baseline="30000" dirty="0" err="1">
                          <a:solidFill>
                            <a:srgbClr val="000000"/>
                          </a:solidFill>
                          <a:effectLst/>
                          <a:latin typeface="+mn-lt"/>
                          <a:ea typeface="+mn-ea"/>
                          <a:cs typeface="Times New Roman"/>
                        </a:rPr>
                        <a:t>a</a:t>
                      </a:r>
                      <a:endParaRPr lang="en-US" sz="1400" kern="1200" baseline="30000" dirty="0">
                        <a:solidFill>
                          <a:srgbClr val="000000"/>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GB" sz="1400" b="1" kern="1200" dirty="0">
                          <a:solidFill>
                            <a:schemeClr val="dk1"/>
                          </a:solidFill>
                          <a:effectLst/>
                          <a:latin typeface="+mn-lt"/>
                          <a:ea typeface="+mn-ea"/>
                          <a:cs typeface="Times New Roman"/>
                        </a:rPr>
                        <a:t>90 (66.7)</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US" sz="1400" b="1" kern="1200" dirty="0">
                          <a:solidFill>
                            <a:schemeClr val="dk1"/>
                          </a:solidFill>
                          <a:effectLst/>
                          <a:latin typeface="+mn-lt"/>
                          <a:ea typeface="+mn-ea"/>
                          <a:cs typeface="Times New Roman"/>
                        </a:rPr>
                        <a:t>15 (11.1)</a:t>
                      </a: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GB" sz="1400" b="1" kern="1200" dirty="0">
                          <a:solidFill>
                            <a:schemeClr val="dk1"/>
                          </a:solidFill>
                          <a:effectLst/>
                          <a:latin typeface="+mn-lt"/>
                          <a:ea typeface="+mn-ea"/>
                          <a:cs typeface="Times New Roman"/>
                        </a:rPr>
                        <a:t>6 (5.4)</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US" sz="1400" b="1" kern="1200" dirty="0">
                          <a:solidFill>
                            <a:schemeClr val="dk1"/>
                          </a:solidFill>
                          <a:effectLst/>
                          <a:latin typeface="+mn-lt"/>
                          <a:ea typeface="+mn-ea"/>
                          <a:cs typeface="Times New Roman"/>
                        </a:rPr>
                        <a:t>0</a:t>
                      </a: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703084918"/>
                  </a:ext>
                </a:extLst>
              </a:tr>
              <a:tr h="392414">
                <a:tc>
                  <a:txBody>
                    <a:bodyPr/>
                    <a:lstStyle/>
                    <a:p>
                      <a:pPr marL="0" marR="0" algn="l" defTabSz="914396" rtl="0" eaLnBrk="1" latinLnBrk="0" hangingPunct="1">
                        <a:lnSpc>
                          <a:spcPct val="100000"/>
                        </a:lnSpc>
                        <a:spcBef>
                          <a:spcPts val="0"/>
                        </a:spcBef>
                        <a:spcAft>
                          <a:spcPts val="0"/>
                        </a:spcAft>
                      </a:pPr>
                      <a:r>
                        <a:rPr lang="en-GB" sz="1400" kern="1200" dirty="0">
                          <a:solidFill>
                            <a:srgbClr val="000000"/>
                          </a:solidFill>
                          <a:effectLst/>
                          <a:latin typeface="+mn-lt"/>
                          <a:ea typeface="+mn-ea"/>
                          <a:cs typeface="Times New Roman"/>
                        </a:rPr>
                        <a:t>Skin </a:t>
                      </a:r>
                      <a:r>
                        <a:rPr lang="en-GB" sz="1400" kern="1200" dirty="0" err="1">
                          <a:solidFill>
                            <a:srgbClr val="000000"/>
                          </a:solidFill>
                          <a:effectLst/>
                          <a:latin typeface="+mn-lt"/>
                          <a:ea typeface="+mn-ea"/>
                          <a:cs typeface="Times New Roman"/>
                        </a:rPr>
                        <a:t>disorders</a:t>
                      </a:r>
                      <a:r>
                        <a:rPr lang="en-GB" sz="1400" kern="1200" baseline="30000" dirty="0" err="1">
                          <a:solidFill>
                            <a:srgbClr val="000000"/>
                          </a:solidFill>
                          <a:effectLst/>
                          <a:latin typeface="+mn-lt"/>
                          <a:ea typeface="+mn-ea"/>
                          <a:cs typeface="Times New Roman"/>
                        </a:rPr>
                        <a:t>b</a:t>
                      </a:r>
                      <a:endParaRPr lang="en-US" sz="1400" kern="1200" baseline="30000" dirty="0">
                        <a:solidFill>
                          <a:srgbClr val="000000"/>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GB" sz="1400" b="1" kern="1200" dirty="0">
                          <a:solidFill>
                            <a:schemeClr val="dk1"/>
                          </a:solidFill>
                          <a:effectLst/>
                          <a:latin typeface="+mn-lt"/>
                          <a:ea typeface="+mn-ea"/>
                          <a:cs typeface="Times New Roman"/>
                        </a:rPr>
                        <a:t>74 (54.8)</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US" sz="1400" b="1" kern="1200" noProof="0" dirty="0">
                          <a:solidFill>
                            <a:schemeClr val="dk1"/>
                          </a:solidFill>
                          <a:effectLst/>
                          <a:latin typeface="+mn-lt"/>
                          <a:ea typeface="+mn-ea"/>
                          <a:cs typeface="Times New Roman"/>
                          <a:sym typeface="Arial"/>
                        </a:rPr>
                        <a:t>16 (11.9)</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GB" sz="1400" b="1" kern="1200" dirty="0">
                          <a:solidFill>
                            <a:schemeClr val="dk1"/>
                          </a:solidFill>
                          <a:effectLst/>
                          <a:latin typeface="+mn-lt"/>
                          <a:ea typeface="+mn-ea"/>
                          <a:cs typeface="Times New Roman"/>
                        </a:rPr>
                        <a:t>14 (12.5)</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US" sz="1400" b="1" kern="1200" noProof="0" dirty="0">
                          <a:solidFill>
                            <a:schemeClr val="dk1"/>
                          </a:solidFill>
                          <a:effectLst/>
                          <a:latin typeface="+mn-lt"/>
                          <a:ea typeface="+mn-ea"/>
                          <a:cs typeface="Times New Roman"/>
                          <a:sym typeface="Arial"/>
                        </a:rPr>
                        <a:t>0</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715687011"/>
                  </a:ext>
                </a:extLst>
              </a:tr>
              <a:tr h="423309">
                <a:tc>
                  <a:txBody>
                    <a:bodyPr/>
                    <a:lstStyle/>
                    <a:p>
                      <a:pPr marL="0" marR="0" indent="-287338" algn="l" defTabSz="914396" rtl="0" eaLnBrk="1" latinLnBrk="0" hangingPunct="1">
                        <a:lnSpc>
                          <a:spcPct val="100000"/>
                        </a:lnSpc>
                        <a:spcBef>
                          <a:spcPts val="0"/>
                        </a:spcBef>
                        <a:spcAft>
                          <a:spcPts val="0"/>
                        </a:spcAft>
                      </a:pPr>
                      <a:r>
                        <a:rPr lang="en-US" sz="1400" kern="1200" dirty="0">
                          <a:solidFill>
                            <a:srgbClr val="000000"/>
                          </a:solidFill>
                          <a:effectLst/>
                          <a:latin typeface="+mn-lt"/>
                          <a:ea typeface="+mn-ea"/>
                          <a:cs typeface="Times New Roman"/>
                        </a:rPr>
                        <a:t>Eye disorders (excluding central serous retinopathy)</a:t>
                      </a:r>
                      <a:r>
                        <a:rPr lang="en-US" sz="1400" kern="1200" baseline="30000" dirty="0">
                          <a:solidFill>
                            <a:srgbClr val="000000"/>
                          </a:solidFill>
                          <a:effectLst/>
                          <a:latin typeface="+mn-lt"/>
                          <a:ea typeface="+mn-ea"/>
                          <a:cs typeface="Times New Roman"/>
                        </a:rPr>
                        <a:t>c</a:t>
                      </a:r>
                      <a:endParaRPr lang="en-US" sz="1400" kern="1200" dirty="0">
                        <a:solidFill>
                          <a:srgbClr val="000000"/>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US" sz="1400" b="1" kern="1200" dirty="0">
                          <a:solidFill>
                            <a:schemeClr val="dk1"/>
                          </a:solidFill>
                          <a:effectLst/>
                          <a:latin typeface="+mn-lt"/>
                          <a:ea typeface="+mn-ea"/>
                          <a:cs typeface="Times New Roman"/>
                        </a:rPr>
                        <a:t>57 (42.2)</a:t>
                      </a: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lang="en-US" sz="1400" b="1" kern="1200" noProof="0" dirty="0">
                          <a:solidFill>
                            <a:schemeClr val="dk1"/>
                          </a:solidFill>
                          <a:effectLst/>
                          <a:latin typeface="+mn-lt"/>
                          <a:ea typeface="+mn-ea"/>
                          <a:cs typeface="Times New Roman"/>
                          <a:sym typeface="Arial"/>
                        </a:rPr>
                        <a:t>3 (2.2)</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US" sz="1400" b="1" kern="1200" dirty="0">
                          <a:solidFill>
                            <a:schemeClr val="dk1"/>
                          </a:solidFill>
                          <a:effectLst/>
                          <a:latin typeface="+mn-lt"/>
                          <a:ea typeface="+mn-ea"/>
                          <a:cs typeface="Times New Roman"/>
                        </a:rPr>
                        <a:t>6 (5.4)</a:t>
                      </a: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US" sz="1400" b="1" kern="1200" noProof="0" dirty="0">
                          <a:solidFill>
                            <a:schemeClr val="dk1"/>
                          </a:solidFill>
                          <a:effectLst/>
                          <a:latin typeface="+mn-lt"/>
                          <a:ea typeface="+mn-ea"/>
                          <a:cs typeface="Times New Roman"/>
                          <a:sym typeface="Arial"/>
                        </a:rPr>
                        <a:t>0</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885582301"/>
                  </a:ext>
                </a:extLst>
              </a:tr>
              <a:tr h="392414">
                <a:tc>
                  <a:txBody>
                    <a:bodyPr/>
                    <a:lstStyle/>
                    <a:p>
                      <a:pPr marL="0" marR="0" algn="l" defTabSz="914396" rtl="0" eaLnBrk="1" latinLnBrk="0" hangingPunct="1">
                        <a:lnSpc>
                          <a:spcPct val="100000"/>
                        </a:lnSpc>
                        <a:spcBef>
                          <a:spcPts val="0"/>
                        </a:spcBef>
                        <a:spcAft>
                          <a:spcPts val="0"/>
                        </a:spcAft>
                      </a:pPr>
                      <a:r>
                        <a:rPr lang="en-GB" sz="1400" kern="1200" dirty="0">
                          <a:solidFill>
                            <a:srgbClr val="000000"/>
                          </a:solidFill>
                          <a:effectLst/>
                          <a:latin typeface="+mn-lt"/>
                          <a:ea typeface="+mn-ea"/>
                          <a:cs typeface="Times New Roman"/>
                        </a:rPr>
                        <a:t>Central serous </a:t>
                      </a:r>
                      <a:r>
                        <a:rPr lang="en-GB" sz="1400" kern="1200" dirty="0" err="1">
                          <a:solidFill>
                            <a:srgbClr val="000000"/>
                          </a:solidFill>
                          <a:effectLst/>
                          <a:latin typeface="+mn-lt"/>
                          <a:ea typeface="+mn-ea"/>
                          <a:cs typeface="Times New Roman"/>
                        </a:rPr>
                        <a:t>retinopathy</a:t>
                      </a:r>
                      <a:r>
                        <a:rPr lang="en-GB" sz="1400" kern="1200" baseline="30000" dirty="0" err="1">
                          <a:solidFill>
                            <a:srgbClr val="000000"/>
                          </a:solidFill>
                          <a:effectLst/>
                          <a:latin typeface="+mn-lt"/>
                          <a:ea typeface="+mn-ea"/>
                          <a:cs typeface="Times New Roman"/>
                        </a:rPr>
                        <a:t>d</a:t>
                      </a:r>
                      <a:endParaRPr lang="en-US" sz="1400" kern="1200" dirty="0">
                        <a:solidFill>
                          <a:srgbClr val="000000"/>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GB" sz="1400" b="1" kern="1200" dirty="0">
                          <a:solidFill>
                            <a:schemeClr val="dk1"/>
                          </a:solidFill>
                          <a:effectLst/>
                          <a:latin typeface="+mn-lt"/>
                          <a:ea typeface="+mn-ea"/>
                          <a:cs typeface="Times New Roman"/>
                        </a:rPr>
                        <a:t>23 (17.0)</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US" sz="1400" b="1" kern="1200" noProof="0" dirty="0">
                          <a:solidFill>
                            <a:schemeClr val="dk1"/>
                          </a:solidFill>
                          <a:effectLst/>
                          <a:latin typeface="+mn-lt"/>
                          <a:ea typeface="+mn-ea"/>
                          <a:cs typeface="Times New Roman"/>
                          <a:sym typeface="Arial"/>
                        </a:rPr>
                        <a:t>3 (2.2)</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GB" sz="1400" b="1" kern="1200" dirty="0">
                          <a:solidFill>
                            <a:schemeClr val="dk1"/>
                          </a:solidFill>
                          <a:effectLst/>
                          <a:latin typeface="+mn-lt"/>
                          <a:ea typeface="+mn-ea"/>
                          <a:cs typeface="Times New Roman"/>
                        </a:rPr>
                        <a:t>0</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lgn="ctr" defTabSz="914396" rtl="0" eaLnBrk="1" latinLnBrk="0" hangingPunct="1">
                        <a:lnSpc>
                          <a:spcPct val="100000"/>
                        </a:lnSpc>
                        <a:spcBef>
                          <a:spcPts val="0"/>
                        </a:spcBef>
                        <a:spcAft>
                          <a:spcPts val="0"/>
                        </a:spcAft>
                      </a:pPr>
                      <a:r>
                        <a:rPr lang="en-US" sz="1400" b="1" kern="1200" noProof="0" dirty="0">
                          <a:solidFill>
                            <a:schemeClr val="dk1"/>
                          </a:solidFill>
                          <a:effectLst/>
                          <a:latin typeface="+mn-lt"/>
                          <a:ea typeface="+mn-ea"/>
                          <a:cs typeface="Times New Roman"/>
                          <a:sym typeface="Arial"/>
                        </a:rPr>
                        <a:t>0</a:t>
                      </a:r>
                      <a:endParaRPr lang="en-US" sz="1400" b="1" kern="1200" dirty="0">
                        <a:solidFill>
                          <a:schemeClr val="dk1"/>
                        </a:solidFill>
                        <a:effectLst/>
                        <a:latin typeface="+mn-lt"/>
                        <a:ea typeface="+mn-ea"/>
                        <a:cs typeface="Times New Roman"/>
                      </a:endParaRPr>
                    </a:p>
                  </a:txBody>
                  <a:tcPr marL="121920" marR="121920" marT="24384" marB="2438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610735047"/>
                  </a:ext>
                </a:extLst>
              </a:tr>
            </a:tbl>
          </a:graphicData>
        </a:graphic>
      </p:graphicFrame>
      <p:sp>
        <p:nvSpPr>
          <p:cNvPr id="6" name="Rectangle 5">
            <a:extLst>
              <a:ext uri="{FF2B5EF4-FFF2-40B4-BE49-F238E27FC236}">
                <a16:creationId xmlns:a16="http://schemas.microsoft.com/office/drawing/2014/main" id="{F7A60B74-B974-4F44-A5EE-B7FA8B4BEF66}"/>
              </a:ext>
            </a:extLst>
          </p:cNvPr>
          <p:cNvSpPr/>
          <p:nvPr/>
        </p:nvSpPr>
        <p:spPr>
          <a:xfrm>
            <a:off x="9877476" y="0"/>
            <a:ext cx="2314524" cy="1282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 name="TextBox 2">
            <a:extLst>
              <a:ext uri="{FF2B5EF4-FFF2-40B4-BE49-F238E27FC236}">
                <a16:creationId xmlns:a16="http://schemas.microsoft.com/office/drawing/2014/main" id="{9DF308BF-B78C-ACF1-C144-F6B8527393A3}"/>
              </a:ext>
            </a:extLst>
          </p:cNvPr>
          <p:cNvSpPr txBox="1"/>
          <p:nvPr/>
        </p:nvSpPr>
        <p:spPr>
          <a:xfrm>
            <a:off x="8295898" y="5195429"/>
            <a:ext cx="40672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Arial" panose="020B0604020202020204" pitchFamily="34" charset="0"/>
                <a:ea typeface="MS PGothic" charset="0"/>
                <a:cs typeface="Arial" panose="020B0604020202020204" pitchFamily="34" charset="0"/>
              </a:rPr>
              <a:t>Loriot</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 Y et al. ASCO 2023; Abstract LBA4619.</a:t>
            </a:r>
          </a:p>
        </p:txBody>
      </p:sp>
    </p:spTree>
    <p:extLst>
      <p:ext uri="{BB962C8B-B14F-4D97-AF65-F5344CB8AC3E}">
        <p14:creationId xmlns:p14="http://schemas.microsoft.com/office/powerpoint/2010/main" val="1941335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2" descr="Fourth of July Fireworks and Festivities Across the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9000" cy="6932238"/>
          </a:xfrm>
          <a:prstGeom prst="rect">
            <a:avLst/>
          </a:prstGeom>
          <a:solidFill>
            <a:schemeClr val="accent2">
              <a:alpha val="27843"/>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a:spLocks noChangeArrowheads="1"/>
          </p:cNvSpPr>
          <p:nvPr/>
        </p:nvSpPr>
        <p:spPr bwMode="auto">
          <a:xfrm>
            <a:off x="1175657" y="2651372"/>
            <a:ext cx="10215155" cy="1820496"/>
          </a:xfrm>
          <a:prstGeom prst="roundRect">
            <a:avLst>
              <a:gd name="adj" fmla="val 16667"/>
            </a:avLst>
          </a:prstGeom>
          <a:solidFill>
            <a:srgbClr val="333399">
              <a:alpha val="79999"/>
            </a:srgbClr>
          </a:solidFill>
          <a:ln w="57150" algn="ctr">
            <a:solidFill>
              <a:srgbClr val="FF0000"/>
            </a:solidFill>
            <a:round/>
            <a:headEnd/>
            <a:tailEnd/>
          </a:ln>
        </p:spPr>
        <p:txBody>
          <a:bodyPr wrap="none" anchor="ctr"/>
          <a:lstStyle>
            <a:lvl1pPr>
              <a:spcBef>
                <a:spcPct val="20000"/>
              </a:spcBef>
              <a:buChar char="•"/>
              <a:defRPr sz="24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1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15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15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500">
                <a:solidFill>
                  <a:schemeClr val="bg1"/>
                </a:solidFill>
                <a:latin typeface="Arial" panose="020B0604020202020204" pitchFamily="34" charset="0"/>
                <a:ea typeface="ＭＳ Ｐゴシック" panose="020B0600070205080204" pitchFamily="34" charset="-128"/>
              </a:defRPr>
            </a:lvl9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733" b="0" i="0" u="none" strike="noStrike" kern="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Erdafitinib</a:t>
            </a:r>
            <a:r>
              <a:rPr kumimoji="0" lang="en-US" altLang="en-US" sz="3733" b="0"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733" b="0" i="0" u="none" strike="noStrike" kern="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Sequencing in mUC</a:t>
            </a:r>
          </a:p>
        </p:txBody>
      </p:sp>
    </p:spTree>
    <p:extLst>
      <p:ext uri="{BB962C8B-B14F-4D97-AF65-F5344CB8AC3E}">
        <p14:creationId xmlns:p14="http://schemas.microsoft.com/office/powerpoint/2010/main" val="3201464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headphones&#10;&#10;Description automatically generated">
            <a:extLst>
              <a:ext uri="{FF2B5EF4-FFF2-40B4-BE49-F238E27FC236}">
                <a16:creationId xmlns:a16="http://schemas.microsoft.com/office/drawing/2014/main" id="{E423A43B-154E-8906-421C-4A895D151C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41189" y="2458748"/>
            <a:ext cx="2289551" cy="2286000"/>
          </a:xfrm>
          <a:prstGeom prst="rect">
            <a:avLst/>
          </a:prstGeom>
          <a:ln w="25400">
            <a:solidFill>
              <a:srgbClr val="3333CC"/>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695833"/>
            <a:ext cx="11656800" cy="1390875"/>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Adjuvant nivolumab after neoadjuvant chemoradiation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and surgery for muscle-invasive bladder cancer (MIBC);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discussing with patients</a:t>
            </a:r>
          </a:p>
        </p:txBody>
      </p:sp>
      <p:sp>
        <p:nvSpPr>
          <p:cNvPr id="15" name="TextBox 14">
            <a:extLst>
              <a:ext uri="{FF2B5EF4-FFF2-40B4-BE49-F238E27FC236}">
                <a16:creationId xmlns:a16="http://schemas.microsoft.com/office/drawing/2014/main" id="{D34DC091-47EE-597A-C700-F6D706C3E090}"/>
              </a:ext>
            </a:extLst>
          </p:cNvPr>
          <p:cNvSpPr txBox="1"/>
          <p:nvPr/>
        </p:nvSpPr>
        <p:spPr>
          <a:xfrm>
            <a:off x="6398594" y="4862416"/>
            <a:ext cx="328993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Elizabeth R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Plimack</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MS</a:t>
            </a:r>
          </a:p>
        </p:txBody>
      </p:sp>
      <p:sp>
        <p:nvSpPr>
          <p:cNvPr id="7" name="TextBox 6">
            <a:extLst>
              <a:ext uri="{FF2B5EF4-FFF2-40B4-BE49-F238E27FC236}">
                <a16:creationId xmlns:a16="http://schemas.microsoft.com/office/drawing/2014/main" id="{24D63962-8DD4-0283-9426-782556FAF356}"/>
              </a:ext>
            </a:extLst>
          </p:cNvPr>
          <p:cNvSpPr txBox="1"/>
          <p:nvPr/>
        </p:nvSpPr>
        <p:spPr>
          <a:xfrm>
            <a:off x="2229353"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8" name="Picture 7">
            <a:extLst>
              <a:ext uri="{FF2B5EF4-FFF2-40B4-BE49-F238E27FC236}">
                <a16:creationId xmlns:a16="http://schemas.microsoft.com/office/drawing/2014/main" id="{E5324E31-0594-F7A0-9F7A-53B63D6B5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8932"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3629183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3BA5-009E-0C2A-BE7D-6094AB80FC7E}"/>
              </a:ext>
            </a:extLst>
          </p:cNvPr>
          <p:cNvSpPr>
            <a:spLocks noGrp="1"/>
          </p:cNvSpPr>
          <p:nvPr>
            <p:ph type="title"/>
          </p:nvPr>
        </p:nvSpPr>
        <p:spPr/>
        <p:txBody>
          <a:bodyPr>
            <a:normAutofit/>
          </a:bodyPr>
          <a:lstStyle/>
          <a:p>
            <a:r>
              <a:rPr lang="en-US" sz="2400" dirty="0"/>
              <a:t>Phase 3 THOR Study: Erdafitinib Versus Pembrolizumab in Patients With Metastatic Urothelial Carcinoma and Select </a:t>
            </a:r>
            <a:r>
              <a:rPr lang="en-US" sz="2400" i="1" dirty="0"/>
              <a:t>FGFR</a:t>
            </a:r>
            <a:r>
              <a:rPr lang="en-US" sz="2400" dirty="0"/>
              <a:t> Alterations</a:t>
            </a:r>
          </a:p>
        </p:txBody>
      </p:sp>
      <p:sp>
        <p:nvSpPr>
          <p:cNvPr id="5" name="Footer Placeholder 4">
            <a:extLst>
              <a:ext uri="{FF2B5EF4-FFF2-40B4-BE49-F238E27FC236}">
                <a16:creationId xmlns:a16="http://schemas.microsoft.com/office/drawing/2014/main" id="{B9FE7685-D86B-52A1-2471-D707C1CADDBA}"/>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333333"/>
                </a:solidFill>
                <a:effectLst/>
                <a:uLnTx/>
                <a:uFillTx/>
                <a:latin typeface="Open Sans"/>
                <a:ea typeface="MS PGothic" charset="0"/>
                <a:cs typeface="+mn-cs"/>
              </a:rPr>
              <a:t>a</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Molecular eligibility was confirmed using either central or local historical </a:t>
            </a:r>
            <a:r>
              <a:rPr kumimoji="0" lang="en-US" sz="800" b="0" i="1" u="none" strike="noStrike" kern="1200" cap="none" spc="0" normalizeH="0" baseline="0" noProof="0" dirty="0">
                <a:ln>
                  <a:noFill/>
                </a:ln>
                <a:solidFill>
                  <a:srgbClr val="333333"/>
                </a:solidFill>
                <a:effectLst/>
                <a:uLnTx/>
                <a:uFillTx/>
                <a:latin typeface="Open Sans"/>
                <a:ea typeface="MS PGothic" charset="0"/>
                <a:cs typeface="+mn-cs"/>
              </a:rPr>
              <a:t>FGFR</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 test results (Qiagen assay). If a patient was enrolled based on local historical testing, a tissue sample must still be submitted at the time of enrollment for retrospective confirmation (by central lab) of </a:t>
            </a:r>
            <a:r>
              <a:rPr kumimoji="0" lang="en-US" sz="800" b="0" i="1" u="none" strike="noStrike" kern="1200" cap="none" spc="0" normalizeH="0" baseline="0" noProof="0" dirty="0">
                <a:ln>
                  <a:noFill/>
                </a:ln>
                <a:solidFill>
                  <a:srgbClr val="333333"/>
                </a:solidFill>
                <a:effectLst/>
                <a:uLnTx/>
                <a:uFillTx/>
                <a:latin typeface="Open Sans"/>
                <a:ea typeface="MS PGothic" charset="0"/>
                <a:cs typeface="+mn-cs"/>
              </a:rPr>
              <a:t>FGFR</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 status. Tumors must have ≥1 of the following translocations: </a:t>
            </a:r>
            <a:r>
              <a:rPr kumimoji="0" lang="en-US" sz="800" b="0" i="1" u="none" strike="noStrike" kern="1200" cap="none" spc="0" normalizeH="0" baseline="0" noProof="0" dirty="0">
                <a:ln>
                  <a:noFill/>
                </a:ln>
                <a:solidFill>
                  <a:srgbClr val="333333"/>
                </a:solidFill>
                <a:effectLst/>
                <a:uLnTx/>
                <a:uFillTx/>
                <a:latin typeface="Open Sans"/>
                <a:ea typeface="MS PGothic" charset="0"/>
                <a:cs typeface="+mn-cs"/>
              </a:rPr>
              <a:t>FGFR2-BICC1</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 </a:t>
            </a:r>
            <a:r>
              <a:rPr kumimoji="0" lang="en-US" sz="800" b="0" i="1" u="none" strike="noStrike" kern="1200" cap="none" spc="0" normalizeH="0" baseline="0" noProof="0" dirty="0">
                <a:ln>
                  <a:noFill/>
                </a:ln>
                <a:solidFill>
                  <a:srgbClr val="333333"/>
                </a:solidFill>
                <a:effectLst/>
                <a:uLnTx/>
                <a:uFillTx/>
                <a:latin typeface="Open Sans"/>
                <a:ea typeface="MS PGothic" charset="0"/>
                <a:cs typeface="+mn-cs"/>
              </a:rPr>
              <a:t>FGFR2-CASP7</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 </a:t>
            </a:r>
            <a:r>
              <a:rPr kumimoji="0" lang="en-US" sz="800" b="0" i="1" u="none" strike="noStrike" kern="1200" cap="none" spc="0" normalizeH="0" baseline="0" noProof="0" dirty="0">
                <a:ln>
                  <a:noFill/>
                </a:ln>
                <a:solidFill>
                  <a:srgbClr val="333333"/>
                </a:solidFill>
                <a:effectLst/>
                <a:uLnTx/>
                <a:uFillTx/>
                <a:latin typeface="Open Sans"/>
                <a:ea typeface="MS PGothic" charset="0"/>
                <a:cs typeface="+mn-cs"/>
              </a:rPr>
              <a:t>FGFR3-TACC3_V1, FGFR3-TACC3_V3</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 </a:t>
            </a:r>
            <a:r>
              <a:rPr kumimoji="0" lang="en-US" sz="800" b="0" i="1" u="none" strike="noStrike" kern="1200" cap="none" spc="0" normalizeH="0" baseline="0" noProof="0" dirty="0">
                <a:ln>
                  <a:noFill/>
                </a:ln>
                <a:solidFill>
                  <a:srgbClr val="333333"/>
                </a:solidFill>
                <a:effectLst/>
                <a:uLnTx/>
                <a:uFillTx/>
                <a:latin typeface="Open Sans"/>
                <a:ea typeface="MS PGothic" charset="0"/>
                <a:cs typeface="+mn-cs"/>
              </a:rPr>
              <a:t>FGFR3-BAIAP2L1</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 or 1 of the following </a:t>
            </a:r>
            <a:r>
              <a:rPr kumimoji="0" lang="en-US" sz="800" b="0" i="1" u="none" strike="noStrike" kern="1200" cap="none" spc="0" normalizeH="0" baseline="0" noProof="0" dirty="0">
                <a:ln>
                  <a:noFill/>
                </a:ln>
                <a:solidFill>
                  <a:srgbClr val="333333"/>
                </a:solidFill>
                <a:effectLst/>
                <a:uLnTx/>
                <a:uFillTx/>
                <a:latin typeface="Open Sans"/>
                <a:ea typeface="MS PGothic" charset="0"/>
                <a:cs typeface="+mn-cs"/>
              </a:rPr>
              <a:t>FGFR3</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 gene mutations: R248C, S249C, G370C, Y373C.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333333"/>
                </a:solidFill>
                <a:effectLst/>
                <a:uLnTx/>
                <a:uFillTx/>
                <a:latin typeface="Open Sans"/>
                <a:ea typeface="MS PGothic" charset="0"/>
                <a:cs typeface="+mn-cs"/>
              </a:rPr>
              <a:t>b</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Number of patients randomized at the time of the interim analysis (data cutoff January 15, 2023).</a:t>
            </a:r>
            <a:endParaRPr kumimoji="0" lang="en-US" sz="800" b="0" i="0" u="none" strike="noStrike" kern="1200" cap="none" spc="0" normalizeH="0" baseline="30000" noProof="0" dirty="0">
              <a:ln>
                <a:noFill/>
              </a:ln>
              <a:solidFill>
                <a:srgbClr val="333333"/>
              </a:solidFill>
              <a:effectLst/>
              <a:uLnTx/>
              <a:uFillTx/>
              <a:latin typeface="Open Sans"/>
              <a:ea typeface="MS PGothic"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ECOG PS, Eastern Cooperative Oncology Group performance status; </a:t>
            </a:r>
            <a:r>
              <a:rPr kumimoji="0" lang="en-US" sz="800" b="0" i="1" u="none" strike="noStrike" kern="1200" cap="none" spc="0" normalizeH="0" baseline="0" noProof="0" dirty="0">
                <a:ln>
                  <a:noFill/>
                </a:ln>
                <a:solidFill>
                  <a:srgbClr val="333333"/>
                </a:solidFill>
                <a:effectLst/>
                <a:uLnTx/>
                <a:uFillTx/>
                <a:latin typeface="Open Sans"/>
                <a:ea typeface="MS PGothic" charset="0"/>
                <a:cs typeface="+mn-cs"/>
              </a:rPr>
              <a:t>FGFR3/2alt</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 </a:t>
            </a:r>
            <a:r>
              <a:rPr kumimoji="0" lang="en-US" sz="800" b="0" i="1" u="none" strike="noStrike" kern="1200" cap="none" spc="0" normalizeH="0" baseline="0" noProof="0" dirty="0">
                <a:ln>
                  <a:noFill/>
                </a:ln>
                <a:solidFill>
                  <a:srgbClr val="333333"/>
                </a:solidFill>
                <a:effectLst/>
                <a:uLnTx/>
                <a:uFillTx/>
                <a:latin typeface="Open Sans"/>
                <a:ea typeface="MS PGothic" charset="0"/>
                <a:cs typeface="+mn-cs"/>
              </a:rPr>
              <a:t>FGFR3/2 </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alterations; ORR, overall response rate; PFS, progression-free survival; R, randomization; tx, treatment; UC, urothelial cancer.</a:t>
            </a:r>
          </a:p>
        </p:txBody>
      </p:sp>
      <p:sp>
        <p:nvSpPr>
          <p:cNvPr id="6" name="Rectangle 5">
            <a:extLst>
              <a:ext uri="{FF2B5EF4-FFF2-40B4-BE49-F238E27FC236}">
                <a16:creationId xmlns:a16="http://schemas.microsoft.com/office/drawing/2014/main" id="{6DDFA190-7724-B174-5309-FA8202AF1AE3}"/>
              </a:ext>
            </a:extLst>
          </p:cNvPr>
          <p:cNvSpPr/>
          <p:nvPr/>
        </p:nvSpPr>
        <p:spPr>
          <a:xfrm>
            <a:off x="339738" y="1615840"/>
            <a:ext cx="11512524" cy="3509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7" name="Rectangle: Rounded Corners 6">
            <a:extLst>
              <a:ext uri="{FF2B5EF4-FFF2-40B4-BE49-F238E27FC236}">
                <a16:creationId xmlns:a16="http://schemas.microsoft.com/office/drawing/2014/main" id="{8529296F-7B33-7518-5D79-73DD96EF2E6E}"/>
              </a:ext>
            </a:extLst>
          </p:cNvPr>
          <p:cNvSpPr>
            <a:spLocks noChangeAspect="1"/>
          </p:cNvSpPr>
          <p:nvPr/>
        </p:nvSpPr>
        <p:spPr>
          <a:xfrm>
            <a:off x="556765" y="2128743"/>
            <a:ext cx="2180683" cy="2089148"/>
          </a:xfrm>
          <a:prstGeom prst="roundRect">
            <a:avLst>
              <a:gd name="adj" fmla="val 9571"/>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33333"/>
                </a:solidFill>
                <a:effectLst/>
                <a:uLnTx/>
                <a:uFillTx/>
                <a:latin typeface="Open Sans"/>
                <a:ea typeface="+mn-ea"/>
                <a:cs typeface="+mn-cs"/>
              </a:rPr>
              <a:t>Key eligibility criteria</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Age ≥18 years </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Metastatic or unresectable UC</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Confirmed disease progression on 1 prior tx</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Naive to anti–PD-(L)1 tx</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Select </a:t>
            </a:r>
            <a:r>
              <a:rPr kumimoji="0" lang="en-US" sz="1100" b="0" i="1" u="none" strike="noStrike" kern="1200" cap="none" spc="0" normalizeH="0" baseline="0" noProof="0" dirty="0">
                <a:ln>
                  <a:noFill/>
                </a:ln>
                <a:solidFill>
                  <a:srgbClr val="333333"/>
                </a:solidFill>
                <a:effectLst/>
                <a:uLnTx/>
                <a:uFillTx/>
                <a:latin typeface="Open Sans"/>
                <a:ea typeface="+mn-ea"/>
                <a:cs typeface="+mn-cs"/>
              </a:rPr>
              <a:t>FGFR3/2alt</a:t>
            </a:r>
            <a:r>
              <a:rPr kumimoji="0" lang="en-US" sz="1100" b="0" i="0" u="none" strike="noStrike" kern="1200" cap="none" spc="0" normalizeH="0" baseline="0" noProof="0" dirty="0">
                <a:ln>
                  <a:noFill/>
                </a:ln>
                <a:solidFill>
                  <a:srgbClr val="333333"/>
                </a:solidFill>
                <a:effectLst/>
                <a:uLnTx/>
                <a:uFillTx/>
                <a:latin typeface="Open Sans"/>
                <a:ea typeface="+mn-ea"/>
                <a:cs typeface="+mn-cs"/>
              </a:rPr>
              <a:t> (mutation/fusion)</a:t>
            </a:r>
            <a:r>
              <a:rPr kumimoji="0" lang="en-US" sz="1100" b="0" i="0" u="none" strike="noStrike" kern="1200" cap="none" spc="0" normalizeH="0" baseline="30000" noProof="0" dirty="0">
                <a:ln>
                  <a:noFill/>
                </a:ln>
                <a:solidFill>
                  <a:srgbClr val="333333"/>
                </a:solidFill>
                <a:effectLst/>
                <a:uLnTx/>
                <a:uFillTx/>
                <a:latin typeface="Open Sans"/>
                <a:ea typeface="+mn-ea"/>
                <a:cs typeface="+mn-cs"/>
              </a:rPr>
              <a:t>a</a:t>
            </a:r>
            <a:r>
              <a:rPr kumimoji="0" lang="en-US" sz="1100" b="0" i="0" u="none" strike="noStrike" kern="1200" cap="none" spc="0" normalizeH="0" baseline="30000" noProof="0" dirty="0">
                <a:ln>
                  <a:noFill/>
                </a:ln>
                <a:solidFill>
                  <a:srgbClr val="FF0000"/>
                </a:solidFill>
                <a:effectLst/>
                <a:uLnTx/>
                <a:uFillTx/>
                <a:latin typeface="Open Sans"/>
                <a:ea typeface="+mn-ea"/>
                <a:cs typeface="+mn-cs"/>
              </a:rPr>
              <a:t> </a:t>
            </a:r>
          </a:p>
          <a:p>
            <a:pPr marL="144000" marR="0" lvl="0" indent="-1440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ECOG PS 0-2</a:t>
            </a:r>
          </a:p>
        </p:txBody>
      </p:sp>
      <p:sp>
        <p:nvSpPr>
          <p:cNvPr id="8" name="Rectangle: Rounded Corners 7">
            <a:extLst>
              <a:ext uri="{FF2B5EF4-FFF2-40B4-BE49-F238E27FC236}">
                <a16:creationId xmlns:a16="http://schemas.microsoft.com/office/drawing/2014/main" id="{E3E8D497-A2BC-C762-868E-A3D9B597A755}"/>
              </a:ext>
            </a:extLst>
          </p:cNvPr>
          <p:cNvSpPr>
            <a:spLocks noChangeAspect="1"/>
          </p:cNvSpPr>
          <p:nvPr/>
        </p:nvSpPr>
        <p:spPr>
          <a:xfrm>
            <a:off x="3951945" y="2204942"/>
            <a:ext cx="4356652" cy="9360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Erdafitinib</a:t>
            </a:r>
            <a:br>
              <a:rPr kumimoji="0" lang="en-US" sz="1300" b="1" i="0" u="none" strike="noStrike" kern="1200" cap="none" spc="0" normalizeH="0" baseline="0" noProof="0" dirty="0">
                <a:ln>
                  <a:noFill/>
                </a:ln>
                <a:solidFill>
                  <a:srgbClr val="FFFFFF"/>
                </a:solidFill>
                <a:effectLst/>
                <a:uLnTx/>
                <a:uFillTx/>
                <a:latin typeface="Open Sans"/>
                <a:ea typeface="+mn-ea"/>
                <a:cs typeface="+mn-cs"/>
              </a:rPr>
            </a:br>
            <a:r>
              <a:rPr kumimoji="0" lang="en-US" sz="1200" b="1" i="0" u="none" strike="noStrike" kern="1200" cap="none" spc="0" normalizeH="0" baseline="0" noProof="0" dirty="0">
                <a:ln>
                  <a:noFill/>
                </a:ln>
                <a:solidFill>
                  <a:srgbClr val="FFFFFF"/>
                </a:solidFill>
                <a:effectLst/>
                <a:uLnTx/>
                <a:uFillTx/>
                <a:latin typeface="Open Sans"/>
                <a:ea typeface="+mn-ea"/>
                <a:cs typeface="+mn-cs"/>
              </a:rPr>
              <a:t>(n=175)</a:t>
            </a:r>
            <a:br>
              <a:rPr kumimoji="0" lang="en-US" sz="1200" b="1" i="0" u="none" strike="noStrike" kern="1200" cap="none" spc="0" normalizeH="0" baseline="0" noProof="0" dirty="0">
                <a:ln>
                  <a:noFill/>
                </a:ln>
                <a:solidFill>
                  <a:srgbClr val="FFFFFF"/>
                </a:solidFill>
                <a:effectLst/>
                <a:uLnTx/>
                <a:uFillTx/>
                <a:latin typeface="Open Sans"/>
                <a:ea typeface="+mn-ea"/>
                <a:cs typeface="+mn-cs"/>
              </a:rPr>
            </a:br>
            <a:r>
              <a:rPr kumimoji="0" lang="en-US" sz="1200" b="0" i="0" u="none" strike="noStrike" kern="1200" cap="none" spc="0" normalizeH="0" baseline="0" noProof="0" dirty="0">
                <a:ln>
                  <a:noFill/>
                </a:ln>
                <a:solidFill>
                  <a:srgbClr val="FFFFFF"/>
                </a:solidFill>
                <a:effectLst/>
                <a:uLnTx/>
                <a:uFillTx/>
                <a:latin typeface="Open Sans"/>
                <a:ea typeface="+mn-ea"/>
                <a:cs typeface="+mn-cs"/>
              </a:rPr>
              <a:t>Once-daily erdafitinib 8 mg with </a:t>
            </a:r>
            <a:br>
              <a:rPr kumimoji="0" lang="en-US" sz="1200" b="0" i="0" u="none" strike="noStrike" kern="1200" cap="none" spc="0" normalizeH="0" baseline="0" noProof="0" dirty="0">
                <a:ln>
                  <a:noFill/>
                </a:ln>
                <a:solidFill>
                  <a:srgbClr val="FFFFFF"/>
                </a:solidFill>
                <a:effectLst/>
                <a:uLnTx/>
                <a:uFillTx/>
                <a:latin typeface="Open Sans"/>
                <a:ea typeface="+mn-ea"/>
                <a:cs typeface="+mn-cs"/>
              </a:rPr>
            </a:br>
            <a:r>
              <a:rPr kumimoji="0" lang="en-US" sz="1200" b="0" i="0" u="none" strike="noStrike" kern="1200" cap="none" spc="0" normalizeH="0" baseline="0" noProof="0" dirty="0">
                <a:ln>
                  <a:noFill/>
                </a:ln>
                <a:solidFill>
                  <a:srgbClr val="FFFFFF"/>
                </a:solidFill>
                <a:effectLst/>
                <a:uLnTx/>
                <a:uFillTx/>
                <a:latin typeface="Open Sans"/>
                <a:ea typeface="+mn-ea"/>
                <a:cs typeface="+mn-cs"/>
              </a:rPr>
              <a:t>pharmacodynamically guided uptitration to 9 mg</a:t>
            </a:r>
          </a:p>
        </p:txBody>
      </p:sp>
      <p:sp>
        <p:nvSpPr>
          <p:cNvPr id="9" name="Rectangle: Rounded Corners 8">
            <a:extLst>
              <a:ext uri="{FF2B5EF4-FFF2-40B4-BE49-F238E27FC236}">
                <a16:creationId xmlns:a16="http://schemas.microsoft.com/office/drawing/2014/main" id="{1AC61507-E492-E950-5B34-4B1EFC546B3C}"/>
              </a:ext>
            </a:extLst>
          </p:cNvPr>
          <p:cNvSpPr>
            <a:spLocks noChangeAspect="1"/>
          </p:cNvSpPr>
          <p:nvPr/>
        </p:nvSpPr>
        <p:spPr>
          <a:xfrm>
            <a:off x="3951945" y="3281891"/>
            <a:ext cx="4356650" cy="936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Pembrolizumab</a:t>
            </a:r>
            <a:br>
              <a:rPr kumimoji="0" lang="en-US" sz="1300" b="1" i="0" u="none" strike="noStrike" kern="1200" cap="none" spc="0" normalizeH="0" baseline="30000" noProof="0" dirty="0">
                <a:ln>
                  <a:noFill/>
                </a:ln>
                <a:solidFill>
                  <a:srgbClr val="FFFFFF"/>
                </a:solidFill>
                <a:effectLst/>
                <a:uLnTx/>
                <a:uFillTx/>
                <a:latin typeface="Open Sans"/>
                <a:ea typeface="+mn-ea"/>
                <a:cs typeface="+mn-cs"/>
              </a:rPr>
            </a:br>
            <a:r>
              <a:rPr kumimoji="0" lang="en-US" sz="1200" b="1" i="0" u="none" strike="noStrike" kern="1200" cap="none" spc="0" normalizeH="0" baseline="0" noProof="0" dirty="0">
                <a:ln>
                  <a:noFill/>
                </a:ln>
                <a:solidFill>
                  <a:srgbClr val="FFFFFF"/>
                </a:solidFill>
                <a:effectLst/>
                <a:uLnTx/>
                <a:uFillTx/>
                <a:latin typeface="Open Sans"/>
                <a:ea typeface="+mn-ea"/>
                <a:cs typeface="+mn-cs"/>
              </a:rPr>
              <a:t>(n=176)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200 mg once every 3 weeks</a:t>
            </a:r>
            <a:endParaRPr kumimoji="0" lang="en-US" sz="1200" b="0" i="0" u="none" strike="sngStrike" kern="1200" cap="none" spc="0" normalizeH="0" baseline="30000" noProof="0" dirty="0">
              <a:ln>
                <a:noFill/>
              </a:ln>
              <a:solidFill>
                <a:srgbClr val="333333"/>
              </a:solidFill>
              <a:effectLst/>
              <a:highlight>
                <a:srgbClr val="FFFF00"/>
              </a:highlight>
              <a:uLnTx/>
              <a:uFillTx/>
              <a:latin typeface="Open Sans"/>
              <a:ea typeface="+mn-ea"/>
              <a:cs typeface="+mn-cs"/>
            </a:endParaRPr>
          </a:p>
        </p:txBody>
      </p:sp>
      <p:cxnSp>
        <p:nvCxnSpPr>
          <p:cNvPr id="11" name="Straight Arrow Connector 10">
            <a:extLst>
              <a:ext uri="{FF2B5EF4-FFF2-40B4-BE49-F238E27FC236}">
                <a16:creationId xmlns:a16="http://schemas.microsoft.com/office/drawing/2014/main" id="{62C383A5-B798-CAC1-E0FE-B95DEA8F2DE1}"/>
              </a:ext>
            </a:extLst>
          </p:cNvPr>
          <p:cNvCxnSpPr>
            <a:cxnSpLocks/>
          </p:cNvCxnSpPr>
          <p:nvPr/>
        </p:nvCxnSpPr>
        <p:spPr>
          <a:xfrm>
            <a:off x="3631402" y="2670051"/>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Flowchart: Connector 11">
            <a:extLst>
              <a:ext uri="{FF2B5EF4-FFF2-40B4-BE49-F238E27FC236}">
                <a16:creationId xmlns:a16="http://schemas.microsoft.com/office/drawing/2014/main" id="{BCA31450-958C-A141-2710-1C1579E58E88}"/>
              </a:ext>
            </a:extLst>
          </p:cNvPr>
          <p:cNvSpPr>
            <a:spLocks noChangeAspect="1"/>
          </p:cNvSpPr>
          <p:nvPr/>
        </p:nvSpPr>
        <p:spPr>
          <a:xfrm>
            <a:off x="3045308" y="3081006"/>
            <a:ext cx="303459" cy="288000"/>
          </a:xfrm>
          <a:prstGeom prst="flowChartConnector">
            <a:avLst/>
          </a:prstGeom>
          <a:solidFill>
            <a:srgbClr val="FAB73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n-ea"/>
                <a:cs typeface="+mn-cs"/>
              </a:rPr>
              <a:t>R</a:t>
            </a:r>
          </a:p>
        </p:txBody>
      </p:sp>
      <p:cxnSp>
        <p:nvCxnSpPr>
          <p:cNvPr id="13" name="Straight Connector 12">
            <a:extLst>
              <a:ext uri="{FF2B5EF4-FFF2-40B4-BE49-F238E27FC236}">
                <a16:creationId xmlns:a16="http://schemas.microsoft.com/office/drawing/2014/main" id="{E157A22D-557E-3873-A2CB-7E1CEBAD3FB1}"/>
              </a:ext>
            </a:extLst>
          </p:cNvPr>
          <p:cNvCxnSpPr>
            <a:cxnSpLocks/>
          </p:cNvCxnSpPr>
          <p:nvPr/>
        </p:nvCxnSpPr>
        <p:spPr>
          <a:xfrm>
            <a:off x="2751643" y="3206100"/>
            <a:ext cx="2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FCA35F-6EF3-184E-7863-27FF52E7CC3F}"/>
              </a:ext>
            </a:extLst>
          </p:cNvPr>
          <p:cNvCxnSpPr/>
          <p:nvPr/>
        </p:nvCxnSpPr>
        <p:spPr>
          <a:xfrm>
            <a:off x="3350237" y="3211416"/>
            <a:ext cx="2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CF9470-4E9E-7901-1401-47CDE202998F}"/>
              </a:ext>
            </a:extLst>
          </p:cNvPr>
          <p:cNvCxnSpPr>
            <a:cxnSpLocks/>
          </p:cNvCxnSpPr>
          <p:nvPr/>
        </p:nvCxnSpPr>
        <p:spPr>
          <a:xfrm rot="16200000">
            <a:off x="3085166" y="3216215"/>
            <a:ext cx="110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715295C-344D-4FEE-7E8B-B5EE9D0FCA4C}"/>
              </a:ext>
            </a:extLst>
          </p:cNvPr>
          <p:cNvCxnSpPr/>
          <p:nvPr/>
        </p:nvCxnSpPr>
        <p:spPr>
          <a:xfrm>
            <a:off x="3628342" y="3754154"/>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D5F7301-1C63-BFED-033B-4EB74DFCC693}"/>
              </a:ext>
            </a:extLst>
          </p:cNvPr>
          <p:cNvSpPr txBox="1">
            <a:spLocks noChangeAspect="1"/>
          </p:cNvSpPr>
          <p:nvPr/>
        </p:nvSpPr>
        <p:spPr>
          <a:xfrm>
            <a:off x="2816437" y="2621040"/>
            <a:ext cx="74642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1A"/>
                </a:solidFill>
                <a:effectLst/>
                <a:uLnTx/>
                <a:uFillTx/>
                <a:latin typeface="Open Sans"/>
                <a:ea typeface="MS PGothic" charset="0"/>
                <a:cs typeface="+mn-cs"/>
              </a:rPr>
              <a:t>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1A"/>
                </a:solidFill>
                <a:effectLst/>
                <a:uLnTx/>
                <a:uFillTx/>
                <a:latin typeface="Open Sans"/>
                <a:ea typeface="MS PGothic" charset="0"/>
                <a:cs typeface="+mn-cs"/>
              </a:rPr>
              <a:t>N=351</a:t>
            </a:r>
            <a:r>
              <a:rPr kumimoji="0" lang="en-US" sz="1200" b="1" i="0" u="none" strike="noStrike" kern="1200" cap="none" spc="0" normalizeH="0" baseline="30000" noProof="0" dirty="0">
                <a:ln>
                  <a:noFill/>
                </a:ln>
                <a:solidFill>
                  <a:srgbClr val="00001A"/>
                </a:solidFill>
                <a:effectLst/>
                <a:uLnTx/>
                <a:uFillTx/>
                <a:latin typeface="Open Sans"/>
                <a:ea typeface="MS PGothic" charset="0"/>
                <a:cs typeface="+mn-cs"/>
              </a:rPr>
              <a:t>b</a:t>
            </a:r>
            <a:endParaRPr kumimoji="0" lang="en-US" sz="1200" b="1" i="0" u="none" strike="noStrike" kern="1200" cap="none" spc="0" normalizeH="0" baseline="30000" noProof="0" dirty="0">
              <a:ln>
                <a:noFill/>
              </a:ln>
              <a:solidFill>
                <a:srgbClr val="333333"/>
              </a:solidFill>
              <a:effectLst/>
              <a:uLnTx/>
              <a:uFillTx/>
              <a:latin typeface="Open Sans"/>
              <a:ea typeface="MS PGothic" charset="0"/>
              <a:cs typeface="+mn-cs"/>
            </a:endParaRPr>
          </a:p>
        </p:txBody>
      </p:sp>
      <p:sp>
        <p:nvSpPr>
          <p:cNvPr id="18" name="Rectangle: Rounded Corners 17">
            <a:extLst>
              <a:ext uri="{FF2B5EF4-FFF2-40B4-BE49-F238E27FC236}">
                <a16:creationId xmlns:a16="http://schemas.microsoft.com/office/drawing/2014/main" id="{9B74F546-95FF-1C65-A813-C33C381666EA}"/>
              </a:ext>
            </a:extLst>
          </p:cNvPr>
          <p:cNvSpPr>
            <a:spLocks/>
          </p:cNvSpPr>
          <p:nvPr/>
        </p:nvSpPr>
        <p:spPr>
          <a:xfrm>
            <a:off x="8985394" y="3140942"/>
            <a:ext cx="2649841" cy="1072599"/>
          </a:xfrm>
          <a:prstGeom prst="roundRect">
            <a:avLst>
              <a:gd name="adj" fmla="val 11597"/>
            </a:avLst>
          </a:prstGeom>
          <a:solidFill>
            <a:srgbClr val="1C75BC"/>
          </a:solidFill>
          <a:ln>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000" marR="0" lvl="0" indent="0" algn="l" defTabSz="4572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Secondary end points</a:t>
            </a: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a:p>
            <a:pPr marL="273600" marR="0" lvl="0" indent="-1836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PFS</a:t>
            </a:r>
          </a:p>
          <a:p>
            <a:pPr marL="273600" marR="0" lvl="0" indent="-1836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ORR</a:t>
            </a:r>
          </a:p>
          <a:p>
            <a:pPr marL="273600" marR="0" lvl="0" indent="-1836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Safety</a:t>
            </a:r>
          </a:p>
        </p:txBody>
      </p:sp>
      <p:sp>
        <p:nvSpPr>
          <p:cNvPr id="19" name="Rectangle: Rounded Corners 18">
            <a:extLst>
              <a:ext uri="{FF2B5EF4-FFF2-40B4-BE49-F238E27FC236}">
                <a16:creationId xmlns:a16="http://schemas.microsoft.com/office/drawing/2014/main" id="{6D0AD9B1-69DF-603D-92B2-F36F57269073}"/>
              </a:ext>
            </a:extLst>
          </p:cNvPr>
          <p:cNvSpPr>
            <a:spLocks/>
          </p:cNvSpPr>
          <p:nvPr/>
        </p:nvSpPr>
        <p:spPr>
          <a:xfrm>
            <a:off x="8985394" y="2204942"/>
            <a:ext cx="2649841" cy="786650"/>
          </a:xfrm>
          <a:prstGeom prst="roundRect">
            <a:avLst>
              <a:gd name="adj" fmla="val 16127"/>
            </a:avLst>
          </a:prstGeom>
          <a:solidFill>
            <a:srgbClr val="1C75BC"/>
          </a:solidFill>
          <a:ln>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Primary end point</a:t>
            </a:r>
          </a:p>
          <a:p>
            <a:pPr marL="273600" marR="0" lvl="0" indent="-18360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OS</a:t>
            </a:r>
          </a:p>
        </p:txBody>
      </p:sp>
      <p:sp>
        <p:nvSpPr>
          <p:cNvPr id="20" name="TextBox 19">
            <a:extLst>
              <a:ext uri="{FF2B5EF4-FFF2-40B4-BE49-F238E27FC236}">
                <a16:creationId xmlns:a16="http://schemas.microsoft.com/office/drawing/2014/main" id="{25ADA838-4881-75AD-D34C-3DFF87E7D2A4}"/>
              </a:ext>
            </a:extLst>
          </p:cNvPr>
          <p:cNvSpPr txBox="1"/>
          <p:nvPr/>
        </p:nvSpPr>
        <p:spPr>
          <a:xfrm>
            <a:off x="1064254" y="1759411"/>
            <a:ext cx="11657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Open Sans"/>
                <a:ea typeface="MS PGothic" charset="0"/>
                <a:cs typeface="+mn-cs"/>
              </a:rPr>
              <a:t>Cohort 2</a:t>
            </a:r>
          </a:p>
        </p:txBody>
      </p:sp>
      <p:sp>
        <p:nvSpPr>
          <p:cNvPr id="21" name="Rectangle: Rounded Corners 20">
            <a:extLst>
              <a:ext uri="{FF2B5EF4-FFF2-40B4-BE49-F238E27FC236}">
                <a16:creationId xmlns:a16="http://schemas.microsoft.com/office/drawing/2014/main" id="{2243346B-9BE1-72AA-F66A-62B8F81C8D22}"/>
              </a:ext>
            </a:extLst>
          </p:cNvPr>
          <p:cNvSpPr>
            <a:spLocks noChangeAspect="1"/>
          </p:cNvSpPr>
          <p:nvPr/>
        </p:nvSpPr>
        <p:spPr>
          <a:xfrm>
            <a:off x="3951945" y="4329793"/>
            <a:ext cx="4356652" cy="626816"/>
          </a:xfrm>
          <a:prstGeom prst="roundRect">
            <a:avLst>
              <a:gd name="adj" fmla="val 21533"/>
            </a:avLst>
          </a:prstGeom>
          <a:solidFill>
            <a:srgbClr val="1C75BC">
              <a:alpha val="50000"/>
            </a:srgbClr>
          </a:solidFill>
          <a:ln>
            <a:solidFill>
              <a:schemeClr val="bg1">
                <a:lumMod val="85000"/>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Open Sans"/>
                <a:ea typeface="Calibri" panose="020F0502020204030204" pitchFamily="34" charset="0"/>
                <a:cs typeface="+mn-cs"/>
              </a:rPr>
              <a:t>Stratification factors: region (North America vs European Union vs rest of world), ECOG PS (0 or 1 vs 2), and disease distribution (presence vs absence of visceral [lung, liver, or bone] metastases)</a:t>
            </a:r>
            <a:endParaRPr kumimoji="0" lang="en-US" sz="1050" b="0" i="0" u="none" strike="noStrike" kern="1200" cap="none" spc="0" normalizeH="0" baseline="0" noProof="0" dirty="0">
              <a:ln>
                <a:noFill/>
              </a:ln>
              <a:solidFill>
                <a:srgbClr val="333333"/>
              </a:solidFill>
              <a:effectLst/>
              <a:highlight>
                <a:srgbClr val="FFFF00"/>
              </a:highlight>
              <a:uLnTx/>
              <a:uFillTx/>
              <a:latin typeface="Open Sans"/>
              <a:ea typeface="Calibri" panose="020F0502020204030204" pitchFamily="34" charset="0"/>
              <a:cs typeface="+mn-cs"/>
            </a:endParaRPr>
          </a:p>
        </p:txBody>
      </p:sp>
      <p:sp>
        <p:nvSpPr>
          <p:cNvPr id="10" name="TextBox 9">
            <a:extLst>
              <a:ext uri="{FF2B5EF4-FFF2-40B4-BE49-F238E27FC236}">
                <a16:creationId xmlns:a16="http://schemas.microsoft.com/office/drawing/2014/main" id="{2D522748-159C-E4F0-0350-DD520D664A1F}"/>
              </a:ext>
            </a:extLst>
          </p:cNvPr>
          <p:cNvSpPr txBox="1"/>
          <p:nvPr/>
        </p:nvSpPr>
        <p:spPr>
          <a:xfrm>
            <a:off x="514233" y="4856299"/>
            <a:ext cx="610076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Open Sans"/>
                <a:ea typeface="MS PGothic" charset="0"/>
                <a:cs typeface="+mn-cs"/>
              </a:rPr>
              <a:t>NCT03390504 </a:t>
            </a:r>
          </a:p>
        </p:txBody>
      </p:sp>
      <p:sp>
        <p:nvSpPr>
          <p:cNvPr id="3" name="TextBox 2">
            <a:extLst>
              <a:ext uri="{FF2B5EF4-FFF2-40B4-BE49-F238E27FC236}">
                <a16:creationId xmlns:a16="http://schemas.microsoft.com/office/drawing/2014/main" id="{47CA0269-AE28-3E0A-3A2C-8DAE273C82D7}"/>
              </a:ext>
            </a:extLst>
          </p:cNvPr>
          <p:cNvSpPr txBox="1"/>
          <p:nvPr/>
        </p:nvSpPr>
        <p:spPr>
          <a:xfrm>
            <a:off x="6991520" y="5713999"/>
            <a:ext cx="47095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333333"/>
                </a:solidFill>
                <a:effectLst/>
                <a:uLnTx/>
                <a:uFillTx/>
                <a:latin typeface="Arial" panose="020B0604020202020204" pitchFamily="34" charset="0"/>
                <a:ea typeface="MS PGothic" charset="0"/>
                <a:cs typeface="Arial" panose="020B0604020202020204" pitchFamily="34" charset="0"/>
              </a:rPr>
              <a:t>Siefker</a:t>
            </a:r>
            <a:r>
              <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S PGothic" charset="0"/>
                <a:cs typeface="Arial" panose="020B0604020202020204" pitchFamily="34" charset="0"/>
              </a:rPr>
              <a:t>-Radtke AO et al. </a:t>
            </a:r>
            <a:r>
              <a:rPr kumimoji="0" lang="en-US" sz="1400" b="0" i="1" u="none" strike="noStrike" kern="1200" cap="none" spc="0" normalizeH="0" baseline="0" noProof="0" dirty="0">
                <a:ln>
                  <a:noFill/>
                </a:ln>
                <a:solidFill>
                  <a:srgbClr val="333333"/>
                </a:solidFill>
                <a:effectLst/>
                <a:uLnTx/>
                <a:uFillTx/>
                <a:latin typeface="Arial" panose="020B0604020202020204" pitchFamily="34" charset="0"/>
                <a:ea typeface="MS PGothic" charset="0"/>
                <a:cs typeface="Arial" panose="020B0604020202020204" pitchFamily="34" charset="0"/>
              </a:rPr>
              <a:t>Ann Oncol </a:t>
            </a:r>
            <a:r>
              <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S PGothic" charset="0"/>
                <a:cs typeface="Arial" panose="020B0604020202020204" pitchFamily="34" charset="0"/>
              </a:rPr>
              <a:t>2024;35(1):107-117. </a:t>
            </a:r>
          </a:p>
        </p:txBody>
      </p:sp>
    </p:spTree>
    <p:extLst>
      <p:ext uri="{BB962C8B-B14F-4D97-AF65-F5344CB8AC3E}">
        <p14:creationId xmlns:p14="http://schemas.microsoft.com/office/powerpoint/2010/main" val="91668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52D3D-61D4-60F7-816C-C80F9FBA1B63}"/>
              </a:ext>
            </a:extLst>
          </p:cNvPr>
          <p:cNvSpPr>
            <a:spLocks noGrp="1"/>
          </p:cNvSpPr>
          <p:nvPr>
            <p:ph type="title"/>
          </p:nvPr>
        </p:nvSpPr>
        <p:spPr/>
        <p:txBody>
          <a:bodyPr/>
          <a:lstStyle/>
          <a:p>
            <a:r>
              <a:rPr lang="en-US" dirty="0"/>
              <a:t>ORR: 40.0% With Erdafitinib and 21.6% With Pembrolizumab</a:t>
            </a:r>
          </a:p>
        </p:txBody>
      </p:sp>
      <p:sp>
        <p:nvSpPr>
          <p:cNvPr id="5" name="Footer Placeholder 4">
            <a:extLst>
              <a:ext uri="{FF2B5EF4-FFF2-40B4-BE49-F238E27FC236}">
                <a16:creationId xmlns:a16="http://schemas.microsoft.com/office/drawing/2014/main" id="{BE77D37E-AC1F-B929-3CD4-40C7DD718691}"/>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33333"/>
                </a:solidFill>
                <a:effectLst/>
                <a:uLnTx/>
                <a:uFillTx/>
                <a:latin typeface="Open Sans"/>
                <a:ea typeface="MS PGothic" charset="0"/>
                <a:cs typeface="+mn-cs"/>
              </a:rPr>
              <a:t>CR, complete response;</a:t>
            </a:r>
            <a:r>
              <a:rPr kumimoji="0" lang="en-US" sz="800" b="0" i="0" u="none" strike="noStrike" kern="1200" cap="none" spc="0" normalizeH="0" baseline="0" noProof="0" dirty="0">
                <a:ln>
                  <a:noFill/>
                </a:ln>
                <a:solidFill>
                  <a:srgbClr val="333333"/>
                </a:solidFill>
                <a:effectLst/>
                <a:uLnTx/>
                <a:uFillTx/>
                <a:latin typeface="Open Sans"/>
                <a:ea typeface="MS PGothic" charset="0"/>
                <a:cs typeface="+mn-cs"/>
              </a:rPr>
              <a:t> DOR, duration of response;</a:t>
            </a:r>
            <a:r>
              <a:rPr kumimoji="0" lang="en-GB" sz="800" b="0" i="0" u="none" strike="noStrike" kern="1200" cap="none" spc="0" normalizeH="0" baseline="0" noProof="0" dirty="0">
                <a:ln>
                  <a:noFill/>
                </a:ln>
                <a:solidFill>
                  <a:srgbClr val="333333"/>
                </a:solidFill>
                <a:effectLst/>
                <a:uLnTx/>
                <a:uFillTx/>
                <a:latin typeface="Open Sans"/>
                <a:ea typeface="MS PGothic" charset="0"/>
                <a:cs typeface="+mn-cs"/>
              </a:rPr>
              <a:t> PR, partial response.</a:t>
            </a:r>
            <a:endParaRPr kumimoji="0" lang="en-US" sz="800" b="0" i="0" u="none" strike="noStrike" kern="1200" cap="none" spc="0" normalizeH="0" baseline="0" noProof="0" dirty="0">
              <a:ln>
                <a:noFill/>
              </a:ln>
              <a:solidFill>
                <a:srgbClr val="333333"/>
              </a:solidFill>
              <a:effectLst/>
              <a:uLnTx/>
              <a:uFillTx/>
              <a:latin typeface="Open Sans"/>
              <a:ea typeface="MS PGothic"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333333"/>
                </a:solidFill>
                <a:effectLst/>
                <a:uLnTx/>
                <a:uFillTx/>
                <a:latin typeface="Open Sans"/>
                <a:ea typeface="DengXian" panose="02010600030101010101" pitchFamily="2" charset="-122"/>
                <a:cs typeface="+mn-cs"/>
              </a:rPr>
              <a:t>a</a:t>
            </a:r>
            <a:r>
              <a:rPr kumimoji="0" lang="en-US" sz="800" b="0" i="0" u="none" strike="noStrike" kern="1200" cap="none" spc="0" normalizeH="0" baseline="0" noProof="0" dirty="0" err="1">
                <a:ln>
                  <a:noFill/>
                </a:ln>
                <a:solidFill>
                  <a:srgbClr val="333333"/>
                </a:solidFill>
                <a:effectLst/>
                <a:uLnTx/>
                <a:uFillTx/>
                <a:latin typeface="Open Sans"/>
                <a:ea typeface="DengXian" panose="02010600030101010101" pitchFamily="2" charset="-122"/>
                <a:cs typeface="+mn-cs"/>
              </a:rPr>
              <a:t>Nominal</a:t>
            </a:r>
            <a:r>
              <a:rPr kumimoji="0" lang="en-US" sz="800" b="0" i="0" u="none" strike="noStrike" kern="1200" cap="none" spc="0" normalizeH="0" baseline="0" noProof="0" dirty="0">
                <a:ln>
                  <a:noFill/>
                </a:ln>
                <a:solidFill>
                  <a:srgbClr val="333333"/>
                </a:solidFill>
                <a:effectLst/>
                <a:uLnTx/>
                <a:uFillTx/>
                <a:latin typeface="Open Sans"/>
                <a:ea typeface="DengXian" panose="02010600030101010101" pitchFamily="2" charset="-122"/>
                <a:cs typeface="+mn-cs"/>
              </a:rPr>
              <a:t> </a:t>
            </a:r>
            <a:r>
              <a:rPr kumimoji="0" lang="en-US" sz="800" b="0" i="1" u="none" strike="noStrike" kern="1200" cap="none" spc="0" normalizeH="0" baseline="0" noProof="0" dirty="0">
                <a:ln>
                  <a:noFill/>
                </a:ln>
                <a:solidFill>
                  <a:srgbClr val="333333"/>
                </a:solidFill>
                <a:effectLst/>
                <a:uLnTx/>
                <a:uFillTx/>
                <a:latin typeface="Open Sans"/>
                <a:ea typeface="DengXian" panose="02010600030101010101" pitchFamily="2" charset="-122"/>
                <a:cs typeface="+mn-cs"/>
              </a:rPr>
              <a:t>P </a:t>
            </a:r>
            <a:r>
              <a:rPr kumimoji="0" lang="en-US" sz="800" b="0" i="0" u="none" strike="noStrike" kern="1200" cap="none" spc="0" normalizeH="0" baseline="0" noProof="0" dirty="0">
                <a:ln>
                  <a:noFill/>
                </a:ln>
                <a:solidFill>
                  <a:srgbClr val="333333"/>
                </a:solidFill>
                <a:effectLst/>
                <a:uLnTx/>
                <a:uFillTx/>
                <a:latin typeface="Open Sans"/>
                <a:ea typeface="DengXian" panose="02010600030101010101" pitchFamily="2" charset="-122"/>
                <a:cs typeface="+mn-cs"/>
              </a:rPr>
              <a:t>value, due to primary end point not being met; </a:t>
            </a:r>
            <a:r>
              <a:rPr kumimoji="0" lang="en-US" sz="800" b="0" i="0" u="none" strike="noStrike" kern="1200" cap="none" spc="0" normalizeH="0" baseline="30000" noProof="0" dirty="0">
                <a:ln>
                  <a:noFill/>
                </a:ln>
                <a:solidFill>
                  <a:srgbClr val="333333"/>
                </a:solidFill>
                <a:effectLst/>
                <a:uLnTx/>
                <a:uFillTx/>
                <a:latin typeface="Open Sans"/>
                <a:ea typeface="DengXian" panose="02010600030101010101" pitchFamily="2" charset="-122"/>
                <a:cs typeface="+mn-cs"/>
              </a:rPr>
              <a:t>b</a:t>
            </a:r>
            <a:r>
              <a:rPr kumimoji="0" lang="en-US" sz="800" b="0" i="0" u="none" strike="noStrike" kern="1200" cap="none" spc="0" normalizeH="0" baseline="0" noProof="0" dirty="0">
                <a:ln>
                  <a:noFill/>
                </a:ln>
                <a:solidFill>
                  <a:srgbClr val="333333"/>
                </a:solidFill>
                <a:effectLst/>
                <a:uLnTx/>
                <a:uFillTx/>
                <a:latin typeface="Open Sans"/>
                <a:ea typeface="DengXian" panose="02010600030101010101" pitchFamily="2" charset="-122"/>
                <a:cs typeface="+mn-cs"/>
              </a:rPr>
              <a:t>Relative risk, 95% CI, and </a:t>
            </a:r>
            <a:r>
              <a:rPr kumimoji="0" lang="en-US" sz="800" b="0" i="1" u="none" strike="noStrike" kern="1200" cap="none" spc="0" normalizeH="0" baseline="0" noProof="0" dirty="0">
                <a:ln>
                  <a:noFill/>
                </a:ln>
                <a:solidFill>
                  <a:srgbClr val="333333"/>
                </a:solidFill>
                <a:effectLst/>
                <a:uLnTx/>
                <a:uFillTx/>
                <a:latin typeface="Open Sans"/>
                <a:ea typeface="DengXian" panose="02010600030101010101" pitchFamily="2" charset="-122"/>
                <a:cs typeface="+mn-cs"/>
              </a:rPr>
              <a:t>P</a:t>
            </a:r>
            <a:r>
              <a:rPr kumimoji="0" lang="en-US" sz="800" b="0" i="0" u="none" strike="noStrike" kern="1200" cap="none" spc="0" normalizeH="0" baseline="0" noProof="0" dirty="0">
                <a:ln>
                  <a:noFill/>
                </a:ln>
                <a:solidFill>
                  <a:srgbClr val="333333"/>
                </a:solidFill>
                <a:effectLst/>
                <a:uLnTx/>
                <a:uFillTx/>
                <a:latin typeface="Open Sans"/>
                <a:ea typeface="DengXian" panose="02010600030101010101" pitchFamily="2" charset="-122"/>
                <a:cs typeface="+mn-cs"/>
              </a:rPr>
              <a:t> value are estimated using Cochran-Mantel-Haenszel procedure with ECOG PS (0 or 1 vs 2) as stratification factor.</a:t>
            </a:r>
            <a:endParaRPr kumimoji="0" lang="en-US" sz="800" b="0" i="0" u="none" strike="noStrike" kern="1200" cap="none" spc="0" normalizeH="0" baseline="0" noProof="0" dirty="0">
              <a:ln>
                <a:noFill/>
              </a:ln>
              <a:solidFill>
                <a:srgbClr val="333333"/>
              </a:solidFill>
              <a:effectLst/>
              <a:uLnTx/>
              <a:uFillTx/>
              <a:latin typeface="Open Sans"/>
              <a:ea typeface="MS PGothic" charset="0"/>
              <a:cs typeface="+mn-cs"/>
            </a:endParaRPr>
          </a:p>
        </p:txBody>
      </p:sp>
      <p:sp>
        <p:nvSpPr>
          <p:cNvPr id="8" name="Content Placeholder 8">
            <a:extLst>
              <a:ext uri="{FF2B5EF4-FFF2-40B4-BE49-F238E27FC236}">
                <a16:creationId xmlns:a16="http://schemas.microsoft.com/office/drawing/2014/main" id="{3A1ECBE6-B55F-05B4-193B-8DA66B410B57}"/>
              </a:ext>
            </a:extLst>
          </p:cNvPr>
          <p:cNvSpPr txBox="1">
            <a:spLocks/>
          </p:cNvSpPr>
          <p:nvPr/>
        </p:nvSpPr>
        <p:spPr>
          <a:xfrm>
            <a:off x="7997716" y="1939151"/>
            <a:ext cx="3841882" cy="2641030"/>
          </a:xfrm>
          <a:prstGeom prst="rect">
            <a:avLst/>
          </a:prstGeom>
        </p:spPr>
        <p:txBody>
          <a:bodyPr vert="horz" lIns="91440" tIns="45720" rIns="91440" bIns="45720" rtlCol="0">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tx1"/>
                </a:solidFill>
                <a:latin typeface="+mn-lt"/>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tx1"/>
                </a:solidFill>
                <a:latin typeface="+mn-lt"/>
                <a:ea typeface="+mn-ea"/>
                <a:cs typeface="+mn-cs"/>
              </a:defRPr>
            </a:lvl4pPr>
            <a:lvl5pPr marL="825500" indent="-285750" algn="l" defTabSz="914396" rtl="0" eaLnBrk="1" latinLnBrk="0" hangingPunct="1">
              <a:lnSpc>
                <a:spcPct val="95000"/>
              </a:lnSpc>
              <a:spcBef>
                <a:spcPts val="600"/>
              </a:spcBef>
              <a:buClr>
                <a:schemeClr val="accent1"/>
              </a:buClr>
              <a:buFont typeface="Courier New" panose="02070309020205020404" pitchFamily="49" charset="0"/>
              <a:buChar char="o"/>
              <a:defRPr lang="en-US" sz="17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396" rtl="0" eaLnBrk="1" fontAlgn="auto" latinLnBrk="0" hangingPunct="1">
              <a:lnSpc>
                <a:spcPct val="100000"/>
              </a:lnSpc>
              <a:spcBef>
                <a:spcPts val="1200"/>
              </a:spcBef>
              <a:spcAft>
                <a:spcPts val="0"/>
              </a:spcAft>
              <a:buClr>
                <a:srgbClr val="00A0D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Open Sans"/>
                <a:ea typeface="+mn-ea"/>
                <a:cs typeface="+mn-cs"/>
              </a:rPr>
              <a:t>ORR was 40.0% (95% CI, 32.7-47.7) for erdafitinib and 21.6% (95% CI,15.8-28.4) for pembrolizumab </a:t>
            </a:r>
          </a:p>
          <a:p>
            <a:pPr marL="171450" marR="0" lvl="1" indent="-171450" algn="l" defTabSz="914396" rtl="0" eaLnBrk="1" fontAlgn="auto" latinLnBrk="0" hangingPunct="1">
              <a:lnSpc>
                <a:spcPct val="100000"/>
              </a:lnSpc>
              <a:spcBef>
                <a:spcPts val="1200"/>
              </a:spcBef>
              <a:spcAft>
                <a:spcPts val="0"/>
              </a:spcAft>
              <a:buClr>
                <a:srgbClr val="00A0D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Open Sans"/>
                <a:ea typeface="+mn-ea"/>
                <a:cs typeface="+mn-cs"/>
              </a:rPr>
              <a:t>Median DOR was 4.3 months </a:t>
            </a:r>
            <a:br>
              <a:rPr kumimoji="0" lang="en-US" sz="1600" b="0" i="0" u="none" strike="noStrike" kern="1200" cap="none" spc="0" normalizeH="0" baseline="0" noProof="0" dirty="0">
                <a:ln>
                  <a:noFill/>
                </a:ln>
                <a:solidFill>
                  <a:srgbClr val="333333"/>
                </a:solidFill>
                <a:effectLst/>
                <a:uLnTx/>
                <a:uFillTx/>
                <a:latin typeface="Open Sans"/>
                <a:ea typeface="+mn-ea"/>
                <a:cs typeface="+mn-cs"/>
              </a:rPr>
            </a:br>
            <a:r>
              <a:rPr kumimoji="0" lang="en-US" sz="1600" b="0" i="0" u="none" strike="noStrike" kern="1200" cap="none" spc="0" normalizeH="0" baseline="0" noProof="0" dirty="0">
                <a:ln>
                  <a:noFill/>
                </a:ln>
                <a:solidFill>
                  <a:srgbClr val="333333"/>
                </a:solidFill>
                <a:effectLst/>
                <a:uLnTx/>
                <a:uFillTx/>
                <a:latin typeface="Open Sans"/>
                <a:ea typeface="+mn-ea"/>
                <a:cs typeface="+mn-cs"/>
              </a:rPr>
              <a:t>(95% CI, 3.7-6.9) for erdafitinib and 14.4 months (95% CI, 7.4-27.8) for pembrolizumab</a:t>
            </a:r>
            <a:endParaRPr kumimoji="0" lang="en-US" sz="1600" b="0" i="0" u="none" strike="sngStrike" kern="1200" cap="none" spc="0" normalizeH="0" baseline="0" noProof="0" dirty="0">
              <a:ln>
                <a:noFill/>
              </a:ln>
              <a:solidFill>
                <a:srgbClr val="FF0000"/>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7957ED5B-56D6-5529-0D48-A7169E7CCE52}"/>
              </a:ext>
            </a:extLst>
          </p:cNvPr>
          <p:cNvSpPr/>
          <p:nvPr/>
        </p:nvSpPr>
        <p:spPr>
          <a:xfrm>
            <a:off x="706701" y="1557338"/>
            <a:ext cx="6743700" cy="4436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aphicFrame>
        <p:nvGraphicFramePr>
          <p:cNvPr id="11" name="Chart 10">
            <a:extLst>
              <a:ext uri="{FF2B5EF4-FFF2-40B4-BE49-F238E27FC236}">
                <a16:creationId xmlns:a16="http://schemas.microsoft.com/office/drawing/2014/main" id="{65FA9B29-42DD-E7F0-8EFF-C21A170B0D84}"/>
              </a:ext>
            </a:extLst>
          </p:cNvPr>
          <p:cNvGraphicFramePr/>
          <p:nvPr/>
        </p:nvGraphicFramePr>
        <p:xfrm>
          <a:off x="1422572" y="1745610"/>
          <a:ext cx="5975497" cy="438912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8AA1620E-3744-D21B-8002-02D8A0A20EB5}"/>
              </a:ext>
            </a:extLst>
          </p:cNvPr>
          <p:cNvSpPr txBox="1"/>
          <p:nvPr/>
        </p:nvSpPr>
        <p:spPr>
          <a:xfrm rot="10800000">
            <a:off x="965099" y="2858833"/>
            <a:ext cx="400110" cy="2052440"/>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S PGothic" charset="0"/>
                <a:cs typeface="+mn-cs"/>
              </a:rPr>
              <a:t>Patients, %</a:t>
            </a:r>
          </a:p>
        </p:txBody>
      </p:sp>
      <p:sp>
        <p:nvSpPr>
          <p:cNvPr id="13" name="TextBox 12">
            <a:extLst>
              <a:ext uri="{FF2B5EF4-FFF2-40B4-BE49-F238E27FC236}">
                <a16:creationId xmlns:a16="http://schemas.microsoft.com/office/drawing/2014/main" id="{626F234A-0C6B-BDF8-993B-A4B9577F73A0}"/>
              </a:ext>
            </a:extLst>
          </p:cNvPr>
          <p:cNvSpPr txBox="1"/>
          <p:nvPr/>
        </p:nvSpPr>
        <p:spPr>
          <a:xfrm>
            <a:off x="2176481" y="2654272"/>
            <a:ext cx="1760113" cy="33855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3479"/>
                </a:solidFill>
                <a:effectLst/>
                <a:uLnTx/>
                <a:uFillTx/>
                <a:latin typeface="Open Sans"/>
                <a:ea typeface="Verdana"/>
                <a:cs typeface="Calibri" panose="020F0502020204030204" pitchFamily="34" charset="0"/>
                <a:sym typeface="Verdana"/>
              </a:rPr>
              <a:t>ORR 40.0%</a:t>
            </a:r>
            <a:endParaRPr kumimoji="0" lang="en-GB" sz="1000" b="0" i="0" u="none" strike="noStrike" kern="0" cap="none" spc="0" normalizeH="0" baseline="0" noProof="0" dirty="0">
              <a:ln>
                <a:noFill/>
              </a:ln>
              <a:solidFill>
                <a:srgbClr val="003479"/>
              </a:solidFill>
              <a:effectLst/>
              <a:uLnTx/>
              <a:uFillTx/>
              <a:latin typeface="Open Sans"/>
              <a:ea typeface="Verdana"/>
              <a:cs typeface="Calibri" panose="020F0502020204030204" pitchFamily="34" charset="0"/>
              <a:sym typeface="Verdana"/>
            </a:endParaRPr>
          </a:p>
        </p:txBody>
      </p:sp>
      <p:sp>
        <p:nvSpPr>
          <p:cNvPr id="14" name="TextBox 13">
            <a:extLst>
              <a:ext uri="{FF2B5EF4-FFF2-40B4-BE49-F238E27FC236}">
                <a16:creationId xmlns:a16="http://schemas.microsoft.com/office/drawing/2014/main" id="{C19E36A7-B5E0-EDA6-62E6-9C34FFA5AE68}"/>
              </a:ext>
            </a:extLst>
          </p:cNvPr>
          <p:cNvSpPr txBox="1"/>
          <p:nvPr/>
        </p:nvSpPr>
        <p:spPr>
          <a:xfrm>
            <a:off x="4614380" y="3729770"/>
            <a:ext cx="1936124" cy="33855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359942"/>
                </a:solidFill>
                <a:effectLst/>
                <a:uLnTx/>
                <a:uFillTx/>
                <a:latin typeface="Open Sans"/>
                <a:ea typeface="Verdana"/>
                <a:cs typeface="Calibri" panose="020F0502020204030204" pitchFamily="34" charset="0"/>
                <a:sym typeface="Verdana"/>
              </a:rPr>
              <a:t>ORR 21.6%</a:t>
            </a:r>
            <a:endParaRPr kumimoji="0" lang="en-GB" sz="1000" b="1" i="0" u="none" strike="noStrike" kern="0" cap="none" spc="0" normalizeH="0" baseline="0" noProof="0" dirty="0">
              <a:ln>
                <a:noFill/>
              </a:ln>
              <a:solidFill>
                <a:srgbClr val="359942"/>
              </a:solidFill>
              <a:effectLst/>
              <a:uLnTx/>
              <a:uFillTx/>
              <a:latin typeface="Open Sans"/>
              <a:ea typeface="Verdana"/>
              <a:cs typeface="Calibri" panose="020F0502020204030204" pitchFamily="34" charset="0"/>
              <a:sym typeface="Verdana"/>
            </a:endParaRPr>
          </a:p>
        </p:txBody>
      </p:sp>
      <p:sp>
        <p:nvSpPr>
          <p:cNvPr id="15" name="TextBox 14">
            <a:extLst>
              <a:ext uri="{FF2B5EF4-FFF2-40B4-BE49-F238E27FC236}">
                <a16:creationId xmlns:a16="http://schemas.microsoft.com/office/drawing/2014/main" id="{C1D2C621-E14C-6F30-4D5B-ABBA692011B8}"/>
              </a:ext>
            </a:extLst>
          </p:cNvPr>
          <p:cNvSpPr txBox="1"/>
          <p:nvPr/>
        </p:nvSpPr>
        <p:spPr>
          <a:xfrm>
            <a:off x="2468266" y="5403639"/>
            <a:ext cx="1176542" cy="501676"/>
          </a:xfrm>
          <a:prstGeom prst="rect">
            <a:avLst/>
          </a:prstGeom>
          <a:noFill/>
        </p:spPr>
        <p:txBody>
          <a:bodyPr wrap="square" rtlCol="0">
            <a:spAutoFit/>
          </a:bodyPr>
          <a:lstStyle/>
          <a:p>
            <a:pPr marL="0" marR="0" lvl="0" indent="0" algn="ctr" defTabSz="914396" rtl="0" eaLnBrk="1" fontAlgn="auto" latinLnBrk="0" hangingPunct="1">
              <a:lnSpc>
                <a:spcPct val="95000"/>
              </a:lnSpc>
              <a:spcBef>
                <a:spcPts val="1800"/>
              </a:spcBef>
              <a:spcAft>
                <a:spcPts val="0"/>
              </a:spcAft>
              <a:buClr>
                <a:srgbClr val="00A0DF"/>
              </a:buClr>
              <a:buSzTx/>
              <a:buFont typeface="Arial" panose="020B0604020202020204" pitchFamily="34" charset="0"/>
              <a:buNone/>
              <a:tabLst/>
              <a:defRPr/>
            </a:pPr>
            <a:r>
              <a:rPr kumimoji="0" lang="en-US" sz="1400" b="1" i="0" u="none" strike="noStrike" kern="1200" cap="none" spc="0" normalizeH="0" baseline="0" noProof="0" dirty="0">
                <a:ln>
                  <a:noFill/>
                </a:ln>
                <a:solidFill>
                  <a:srgbClr val="003479"/>
                </a:solidFill>
                <a:effectLst/>
                <a:uLnTx/>
                <a:uFillTx/>
                <a:latin typeface="Open Sans"/>
                <a:ea typeface="MS PGothic" charset="0"/>
                <a:cs typeface="+mn-cs"/>
              </a:rPr>
              <a:t>Erdafitinib </a:t>
            </a:r>
            <a:br>
              <a:rPr kumimoji="0" lang="en-US" sz="1400" b="1" i="0" u="none" strike="noStrike" kern="1200" cap="none" spc="0" normalizeH="0" baseline="0" noProof="0" dirty="0">
                <a:ln>
                  <a:noFill/>
                </a:ln>
                <a:solidFill>
                  <a:srgbClr val="003479"/>
                </a:solidFill>
                <a:effectLst/>
                <a:uLnTx/>
                <a:uFillTx/>
                <a:latin typeface="Open Sans"/>
                <a:ea typeface="MS PGothic" charset="0"/>
                <a:cs typeface="+mn-cs"/>
              </a:rPr>
            </a:br>
            <a:r>
              <a:rPr kumimoji="0" lang="en-US" sz="1400" b="1" i="0" u="none" strike="noStrike" kern="1200" cap="none" spc="0" normalizeH="0" baseline="0" noProof="0" dirty="0">
                <a:ln>
                  <a:noFill/>
                </a:ln>
                <a:solidFill>
                  <a:srgbClr val="003479"/>
                </a:solidFill>
                <a:effectLst/>
                <a:uLnTx/>
                <a:uFillTx/>
                <a:latin typeface="Open Sans"/>
                <a:ea typeface="MS PGothic" charset="0"/>
                <a:cs typeface="+mn-cs"/>
              </a:rPr>
              <a:t>(n=175)</a:t>
            </a:r>
          </a:p>
        </p:txBody>
      </p:sp>
      <p:sp>
        <p:nvSpPr>
          <p:cNvPr id="16" name="TextBox 15">
            <a:extLst>
              <a:ext uri="{FF2B5EF4-FFF2-40B4-BE49-F238E27FC236}">
                <a16:creationId xmlns:a16="http://schemas.microsoft.com/office/drawing/2014/main" id="{CE33401F-7113-3024-11EA-1DCEB57F4754}"/>
              </a:ext>
            </a:extLst>
          </p:cNvPr>
          <p:cNvSpPr txBox="1"/>
          <p:nvPr/>
        </p:nvSpPr>
        <p:spPr>
          <a:xfrm>
            <a:off x="4640579" y="5401442"/>
            <a:ext cx="1883727" cy="501676"/>
          </a:xfrm>
          <a:prstGeom prst="rect">
            <a:avLst/>
          </a:prstGeom>
          <a:noFill/>
        </p:spPr>
        <p:txBody>
          <a:bodyPr wrap="square" rtlCol="0">
            <a:spAutoFit/>
          </a:bodyPr>
          <a:lstStyle/>
          <a:p>
            <a:pPr marL="0" marR="0" lvl="0" indent="0" algn="ctr" defTabSz="914396" rtl="0" eaLnBrk="1" fontAlgn="auto" latinLnBrk="0" hangingPunct="1">
              <a:lnSpc>
                <a:spcPct val="95000"/>
              </a:lnSpc>
              <a:spcBef>
                <a:spcPts val="1800"/>
              </a:spcBef>
              <a:spcAft>
                <a:spcPts val="0"/>
              </a:spcAft>
              <a:buClr>
                <a:srgbClr val="00A0DF"/>
              </a:buClr>
              <a:buSzTx/>
              <a:buFont typeface="Arial" panose="020B0604020202020204" pitchFamily="34" charset="0"/>
              <a:buNone/>
              <a:tabLst/>
              <a:defRPr/>
            </a:pPr>
            <a:r>
              <a:rPr kumimoji="0" lang="en-US" sz="1400" b="1" i="0" u="none" strike="noStrike" kern="1200" cap="none" spc="0" normalizeH="0" baseline="0" noProof="0" dirty="0">
                <a:ln>
                  <a:noFill/>
                </a:ln>
                <a:solidFill>
                  <a:srgbClr val="359942"/>
                </a:solidFill>
                <a:effectLst/>
                <a:uLnTx/>
                <a:uFillTx/>
                <a:latin typeface="Open Sans"/>
                <a:ea typeface="MS PGothic" charset="0"/>
                <a:cs typeface="+mn-cs"/>
              </a:rPr>
              <a:t>Pembrolizumab    (n=176)</a:t>
            </a:r>
          </a:p>
        </p:txBody>
      </p:sp>
      <p:sp>
        <p:nvSpPr>
          <p:cNvPr id="17" name="TextBox 16">
            <a:extLst>
              <a:ext uri="{FF2B5EF4-FFF2-40B4-BE49-F238E27FC236}">
                <a16:creationId xmlns:a16="http://schemas.microsoft.com/office/drawing/2014/main" id="{E444625D-4A79-4FA8-331E-F298180322EC}"/>
              </a:ext>
            </a:extLst>
          </p:cNvPr>
          <p:cNvSpPr txBox="1"/>
          <p:nvPr/>
        </p:nvSpPr>
        <p:spPr>
          <a:xfrm>
            <a:off x="2690892" y="2993645"/>
            <a:ext cx="731290" cy="43088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Open Sans"/>
                <a:ea typeface="MS PGothic" charset="0"/>
                <a:cs typeface="+mn-cs"/>
              </a:rPr>
              <a:t>CR 6.3%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Open Sans"/>
                <a:ea typeface="MS PGothic" charset="0"/>
                <a:cs typeface="+mn-cs"/>
              </a:rPr>
              <a:t>(n=11)</a:t>
            </a:r>
            <a:endParaRPr kumimoji="0" lang="en-GB" sz="1100" b="1" i="0" u="none" strike="noStrike" kern="1200" cap="none" spc="0" normalizeH="0" baseline="0" noProof="0" dirty="0">
              <a:ln>
                <a:noFill/>
              </a:ln>
              <a:solidFill>
                <a:srgbClr val="FFFFFF"/>
              </a:solidFill>
              <a:effectLst/>
              <a:uLnTx/>
              <a:uFillTx/>
              <a:latin typeface="Open Sans"/>
              <a:ea typeface="MS PGothic" charset="0"/>
              <a:cs typeface="+mn-cs"/>
            </a:endParaRPr>
          </a:p>
        </p:txBody>
      </p:sp>
      <p:sp>
        <p:nvSpPr>
          <p:cNvPr id="18" name="TextBox 17">
            <a:extLst>
              <a:ext uri="{FF2B5EF4-FFF2-40B4-BE49-F238E27FC236}">
                <a16:creationId xmlns:a16="http://schemas.microsoft.com/office/drawing/2014/main" id="{88DC1B8C-FEE0-79F3-6E27-1DF5D4F85987}"/>
              </a:ext>
            </a:extLst>
          </p:cNvPr>
          <p:cNvSpPr txBox="1"/>
          <p:nvPr/>
        </p:nvSpPr>
        <p:spPr>
          <a:xfrm>
            <a:off x="2651619" y="4017615"/>
            <a:ext cx="809838" cy="43088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Open Sans"/>
                <a:ea typeface="MS PGothic" charset="0"/>
                <a:cs typeface="+mn-cs"/>
              </a:rPr>
              <a:t>PR 33.7%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Open Sans"/>
                <a:ea typeface="MS PGothic" charset="0"/>
                <a:cs typeface="+mn-cs"/>
              </a:rPr>
              <a:t>(n=59)</a:t>
            </a:r>
            <a:endParaRPr kumimoji="0" lang="en-GB" sz="1100" b="1" i="0" u="none" strike="noStrike" kern="1200" cap="none" spc="0" normalizeH="0" baseline="0" noProof="0" dirty="0">
              <a:ln>
                <a:noFill/>
              </a:ln>
              <a:solidFill>
                <a:srgbClr val="FFFFFF"/>
              </a:solidFill>
              <a:effectLst/>
              <a:uLnTx/>
              <a:uFillTx/>
              <a:latin typeface="Open Sans"/>
              <a:ea typeface="MS PGothic" charset="0"/>
              <a:cs typeface="+mn-cs"/>
            </a:endParaRPr>
          </a:p>
        </p:txBody>
      </p:sp>
      <p:sp>
        <p:nvSpPr>
          <p:cNvPr id="19" name="TextBox 18">
            <a:extLst>
              <a:ext uri="{FF2B5EF4-FFF2-40B4-BE49-F238E27FC236}">
                <a16:creationId xmlns:a16="http://schemas.microsoft.com/office/drawing/2014/main" id="{1BA7ADE1-0F35-495E-09A7-D4CD546D5431}"/>
              </a:ext>
            </a:extLst>
          </p:cNvPr>
          <p:cNvSpPr txBox="1"/>
          <p:nvPr/>
        </p:nvSpPr>
        <p:spPr>
          <a:xfrm>
            <a:off x="5177523" y="4775208"/>
            <a:ext cx="809838" cy="43088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Open Sans"/>
                <a:ea typeface="MS PGothic" charset="0"/>
                <a:cs typeface="+mn-cs"/>
              </a:rPr>
              <a:t>PR 17.0%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Open Sans"/>
                <a:ea typeface="MS PGothic" charset="0"/>
                <a:cs typeface="+mn-cs"/>
              </a:rPr>
              <a:t>(n=30)</a:t>
            </a:r>
            <a:endParaRPr kumimoji="0" lang="en-GB" sz="1100" b="1" i="0" u="none" strike="noStrike" kern="1200" cap="none" spc="0" normalizeH="0" baseline="0" noProof="0" dirty="0">
              <a:ln>
                <a:noFill/>
              </a:ln>
              <a:solidFill>
                <a:srgbClr val="FFFFFF"/>
              </a:solidFill>
              <a:effectLst/>
              <a:uLnTx/>
              <a:uFillTx/>
              <a:latin typeface="Open Sans"/>
              <a:ea typeface="MS PGothic" charset="0"/>
              <a:cs typeface="+mn-cs"/>
            </a:endParaRPr>
          </a:p>
        </p:txBody>
      </p:sp>
      <p:sp>
        <p:nvSpPr>
          <p:cNvPr id="21" name="TextBox 20">
            <a:extLst>
              <a:ext uri="{FF2B5EF4-FFF2-40B4-BE49-F238E27FC236}">
                <a16:creationId xmlns:a16="http://schemas.microsoft.com/office/drawing/2014/main" id="{92DB0C20-24FD-F65F-66E8-FCA19CCE6096}"/>
              </a:ext>
            </a:extLst>
          </p:cNvPr>
          <p:cNvSpPr txBox="1"/>
          <p:nvPr/>
        </p:nvSpPr>
        <p:spPr>
          <a:xfrm>
            <a:off x="3748099" y="2643409"/>
            <a:ext cx="3643288" cy="523220"/>
          </a:xfrm>
          <a:prstGeom prst="rect">
            <a:avLst/>
          </a:prstGeom>
          <a:noFill/>
        </p:spPr>
        <p:txBody>
          <a:bodyPr wrap="square">
            <a:spAutoFit/>
          </a:bodyPr>
          <a:lstStyle/>
          <a:p>
            <a:pPr marL="457200" marR="0" lvl="1" indent="-28575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Open Sans"/>
                <a:ea typeface="MS PGothic" charset="0"/>
                <a:cs typeface="+mn-cs"/>
              </a:rPr>
              <a:t>Relative risk, 1.85 (95% CI, 1.32-2.59;</a:t>
            </a:r>
            <a:endParaRPr kumimoji="0" lang="en-US" sz="1400" b="0" i="1" u="none" strike="noStrike" kern="1200" cap="none" spc="0" normalizeH="0" baseline="0" noProof="0" dirty="0">
              <a:ln>
                <a:noFill/>
              </a:ln>
              <a:solidFill>
                <a:srgbClr val="333333"/>
              </a:solidFill>
              <a:effectLst/>
              <a:uLnTx/>
              <a:uFillTx/>
              <a:latin typeface="Open Sans"/>
              <a:ea typeface="MS PGothic" charset="0"/>
              <a:cs typeface="+mn-cs"/>
            </a:endParaRPr>
          </a:p>
          <a:p>
            <a:pPr marL="457200" marR="0" lvl="1" indent="-28575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33333"/>
                </a:solidFill>
                <a:effectLst/>
                <a:uLnTx/>
                <a:uFillTx/>
                <a:latin typeface="Open Sans"/>
                <a:ea typeface="MS PGothic" charset="0"/>
                <a:cs typeface="+mn-cs"/>
              </a:rPr>
              <a:t>P </a:t>
            </a:r>
            <a:r>
              <a:rPr kumimoji="0" lang="en-US" sz="1400" b="0" i="0" u="none" strike="noStrike" kern="1200" cap="none" spc="0" normalizeH="0" baseline="0" noProof="0" dirty="0">
                <a:ln>
                  <a:noFill/>
                </a:ln>
                <a:solidFill>
                  <a:srgbClr val="333333"/>
                </a:solidFill>
                <a:effectLst/>
                <a:uLnTx/>
                <a:uFillTx/>
                <a:latin typeface="Open Sans"/>
                <a:ea typeface="MS PGothic" charset="0"/>
                <a:cs typeface="+mn-cs"/>
              </a:rPr>
              <a:t>&lt; 0.001</a:t>
            </a:r>
            <a:r>
              <a:rPr kumimoji="0" lang="en-US" sz="1400" b="0" i="0" u="none" strike="noStrike" kern="1200" cap="none" spc="0" normalizeH="0" baseline="30000" noProof="0" dirty="0">
                <a:ln>
                  <a:noFill/>
                </a:ln>
                <a:solidFill>
                  <a:srgbClr val="333333"/>
                </a:solidFill>
                <a:effectLst/>
                <a:uLnTx/>
                <a:uFillTx/>
                <a:latin typeface="Open Sans"/>
                <a:ea typeface="MS PGothic" charset="0"/>
                <a:cs typeface="+mn-cs"/>
              </a:rPr>
              <a:t>a</a:t>
            </a:r>
            <a:r>
              <a:rPr kumimoji="0" lang="en-US" sz="1400" b="0" i="0" u="none" strike="noStrike" kern="1200" cap="none" spc="0" normalizeH="0" baseline="0" noProof="0" dirty="0">
                <a:ln>
                  <a:noFill/>
                </a:ln>
                <a:solidFill>
                  <a:srgbClr val="333333"/>
                </a:solidFill>
                <a:effectLst/>
                <a:uLnTx/>
                <a:uFillTx/>
                <a:latin typeface="Open Sans"/>
                <a:ea typeface="MS PGothic" charset="0"/>
                <a:cs typeface="+mn-cs"/>
              </a:rPr>
              <a:t>)</a:t>
            </a:r>
            <a:r>
              <a:rPr kumimoji="0" lang="en-US" sz="1400" b="0" i="0" u="none" strike="noStrike" kern="1200" cap="none" spc="0" normalizeH="0" baseline="30000" noProof="0" dirty="0">
                <a:ln>
                  <a:noFill/>
                </a:ln>
                <a:solidFill>
                  <a:srgbClr val="333333"/>
                </a:solidFill>
                <a:effectLst/>
                <a:uLnTx/>
                <a:uFillTx/>
                <a:latin typeface="Open Sans"/>
                <a:ea typeface="MS PGothic" charset="0"/>
                <a:cs typeface="+mn-cs"/>
              </a:rPr>
              <a:t>b</a:t>
            </a:r>
          </a:p>
        </p:txBody>
      </p:sp>
      <p:sp>
        <p:nvSpPr>
          <p:cNvPr id="22" name="TextBox 21">
            <a:extLst>
              <a:ext uri="{FF2B5EF4-FFF2-40B4-BE49-F238E27FC236}">
                <a16:creationId xmlns:a16="http://schemas.microsoft.com/office/drawing/2014/main" id="{292B9476-6DBC-7B48-4F91-35940D32E590}"/>
              </a:ext>
            </a:extLst>
          </p:cNvPr>
          <p:cNvSpPr txBox="1"/>
          <p:nvPr/>
        </p:nvSpPr>
        <p:spPr>
          <a:xfrm>
            <a:off x="5049037" y="4092485"/>
            <a:ext cx="1117614"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Open Sans"/>
                <a:ea typeface="MS PGothic" charset="0"/>
                <a:cs typeface="+mn-cs"/>
              </a:rPr>
              <a:t>CR 4.5% (n=8)</a:t>
            </a:r>
            <a:endParaRPr kumimoji="0" lang="en-GB" sz="1100" b="1" i="0" u="none" strike="noStrike" kern="1200" cap="none" spc="0" normalizeH="0" baseline="0" noProof="0" dirty="0">
              <a:ln>
                <a:noFill/>
              </a:ln>
              <a:solidFill>
                <a:srgbClr val="FFFFFF"/>
              </a:solidFill>
              <a:effectLst/>
              <a:uLnTx/>
              <a:uFillTx/>
              <a:latin typeface="Open Sans"/>
              <a:ea typeface="MS PGothic" charset="0"/>
              <a:cs typeface="+mn-cs"/>
            </a:endParaRPr>
          </a:p>
        </p:txBody>
      </p:sp>
      <p:sp>
        <p:nvSpPr>
          <p:cNvPr id="3" name="TextBox 2">
            <a:extLst>
              <a:ext uri="{FF2B5EF4-FFF2-40B4-BE49-F238E27FC236}">
                <a16:creationId xmlns:a16="http://schemas.microsoft.com/office/drawing/2014/main" id="{A3AD490F-31C6-D5F9-5BC3-A1E4C1AFBC63}"/>
              </a:ext>
            </a:extLst>
          </p:cNvPr>
          <p:cNvSpPr txBox="1"/>
          <p:nvPr/>
        </p:nvSpPr>
        <p:spPr>
          <a:xfrm>
            <a:off x="6524306" y="6181878"/>
            <a:ext cx="47095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333333"/>
                </a:solidFill>
                <a:effectLst/>
                <a:uLnTx/>
                <a:uFillTx/>
                <a:latin typeface="Arial" panose="020B0604020202020204" pitchFamily="34" charset="0"/>
                <a:ea typeface="MS PGothic" charset="0"/>
                <a:cs typeface="Arial" panose="020B0604020202020204" pitchFamily="34" charset="0"/>
              </a:rPr>
              <a:t>Siefker</a:t>
            </a:r>
            <a:r>
              <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S PGothic" charset="0"/>
                <a:cs typeface="Arial" panose="020B0604020202020204" pitchFamily="34" charset="0"/>
              </a:rPr>
              <a:t>-Radtke AO et al. </a:t>
            </a:r>
            <a:r>
              <a:rPr kumimoji="0" lang="en-US" sz="1400" b="0" i="1" u="none" strike="noStrike" kern="1200" cap="none" spc="0" normalizeH="0" baseline="0" noProof="0" dirty="0">
                <a:ln>
                  <a:noFill/>
                </a:ln>
                <a:solidFill>
                  <a:srgbClr val="333333"/>
                </a:solidFill>
                <a:effectLst/>
                <a:uLnTx/>
                <a:uFillTx/>
                <a:latin typeface="Arial" panose="020B0604020202020204" pitchFamily="34" charset="0"/>
                <a:ea typeface="MS PGothic" charset="0"/>
                <a:cs typeface="Arial" panose="020B0604020202020204" pitchFamily="34" charset="0"/>
              </a:rPr>
              <a:t>Ann Oncol </a:t>
            </a:r>
            <a:r>
              <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S PGothic" charset="0"/>
                <a:cs typeface="Arial" panose="020B0604020202020204" pitchFamily="34" charset="0"/>
              </a:rPr>
              <a:t>2024;35(1):107-117. </a:t>
            </a:r>
          </a:p>
        </p:txBody>
      </p:sp>
    </p:spTree>
    <p:extLst>
      <p:ext uri="{BB962C8B-B14F-4D97-AF65-F5344CB8AC3E}">
        <p14:creationId xmlns:p14="http://schemas.microsoft.com/office/powerpoint/2010/main" val="249146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52D3D-61D4-60F7-816C-C80F9FBA1B63}"/>
              </a:ext>
            </a:extLst>
          </p:cNvPr>
          <p:cNvSpPr>
            <a:spLocks noGrp="1"/>
          </p:cNvSpPr>
          <p:nvPr>
            <p:ph type="title"/>
          </p:nvPr>
        </p:nvSpPr>
        <p:spPr/>
        <p:txBody>
          <a:bodyPr/>
          <a:lstStyle/>
          <a:p>
            <a:r>
              <a:rPr lang="en-US" dirty="0"/>
              <a:t>No Significant Difference Was Found in Overall Survival </a:t>
            </a:r>
            <a:br>
              <a:rPr lang="en-US" dirty="0"/>
            </a:br>
            <a:r>
              <a:rPr lang="en-US" dirty="0"/>
              <a:t>Between Erdafitinib and Pembrolizumab </a:t>
            </a:r>
          </a:p>
        </p:txBody>
      </p:sp>
      <p:sp>
        <p:nvSpPr>
          <p:cNvPr id="8" name="Content Placeholder 8">
            <a:extLst>
              <a:ext uri="{FF2B5EF4-FFF2-40B4-BE49-F238E27FC236}">
                <a16:creationId xmlns:a16="http://schemas.microsoft.com/office/drawing/2014/main" id="{3A1ECBE6-B55F-05B4-193B-8DA66B410B57}"/>
              </a:ext>
            </a:extLst>
          </p:cNvPr>
          <p:cNvSpPr txBox="1">
            <a:spLocks/>
          </p:cNvSpPr>
          <p:nvPr/>
        </p:nvSpPr>
        <p:spPr>
          <a:xfrm>
            <a:off x="7277285" y="1939150"/>
            <a:ext cx="4231963" cy="3303409"/>
          </a:xfrm>
          <a:prstGeom prst="rect">
            <a:avLst/>
          </a:prstGeom>
        </p:spPr>
        <p:txBody>
          <a:bodyPr vert="horz" lIns="91440" tIns="45720" rIns="91440" bIns="45720" rtlCol="0">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tx1"/>
                </a:solidFill>
                <a:latin typeface="+mn-lt"/>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tx1"/>
                </a:solidFill>
                <a:latin typeface="+mn-lt"/>
                <a:ea typeface="+mn-ea"/>
                <a:cs typeface="+mn-cs"/>
              </a:defRPr>
            </a:lvl4pPr>
            <a:lvl5pPr marL="825500" indent="-285750" algn="l" defTabSz="914396" rtl="0" eaLnBrk="1" latinLnBrk="0" hangingPunct="1">
              <a:lnSpc>
                <a:spcPct val="95000"/>
              </a:lnSpc>
              <a:spcBef>
                <a:spcPts val="600"/>
              </a:spcBef>
              <a:buClr>
                <a:schemeClr val="accent1"/>
              </a:buClr>
              <a:buFont typeface="Courier New" panose="02070309020205020404" pitchFamily="49" charset="0"/>
              <a:buChar char="o"/>
              <a:defRPr lang="en-US" sz="17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396" rtl="0" eaLnBrk="1" fontAlgn="auto" latinLnBrk="0" hangingPunct="1">
              <a:lnSpc>
                <a:spcPct val="100000"/>
              </a:lnSpc>
              <a:spcBef>
                <a:spcPts val="1200"/>
              </a:spcBef>
              <a:spcAft>
                <a:spcPts val="0"/>
              </a:spcAft>
              <a:buClr>
                <a:srgbClr val="00A0D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Open Sans"/>
                <a:ea typeface="+mn-ea"/>
                <a:cs typeface="+mn-cs"/>
              </a:rPr>
              <a:t>The primary end point was not met </a:t>
            </a:r>
            <a:r>
              <a:rPr kumimoji="0" lang="en-US" sz="1600" b="0" i="0" u="none" strike="noStrike" kern="1200" cap="none" spc="0" normalizeH="0" baseline="0" noProof="0" dirty="0">
                <a:ln>
                  <a:noFill/>
                </a:ln>
                <a:solidFill>
                  <a:srgbClr val="FF0000"/>
                </a:solidFill>
                <a:effectLst/>
                <a:uLnTx/>
                <a:uFillTx/>
                <a:latin typeface="Open Sans"/>
                <a:ea typeface="+mn-ea"/>
                <a:cs typeface="+mn-cs"/>
              </a:rPr>
              <a:t> </a:t>
            </a:r>
          </a:p>
          <a:p>
            <a:pPr marL="171450" marR="0" lvl="1" indent="-171450" algn="l" defTabSz="914396" rtl="0" eaLnBrk="1" fontAlgn="auto" latinLnBrk="0" hangingPunct="1">
              <a:lnSpc>
                <a:spcPct val="100000"/>
              </a:lnSpc>
              <a:spcBef>
                <a:spcPts val="1200"/>
              </a:spcBef>
              <a:spcAft>
                <a:spcPts val="0"/>
              </a:spcAft>
              <a:buClr>
                <a:srgbClr val="00A0D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Open Sans"/>
                <a:ea typeface="+mn-ea"/>
                <a:cs typeface="+mn-cs"/>
              </a:rPr>
              <a:t>Median OS was 10.9 months (95% CI, 9.2-12.6) for erdafitinib and 11.1 months (95% CI, 9.7-13.6) for pembrolizumab</a:t>
            </a:r>
          </a:p>
          <a:p>
            <a:pPr marL="341313" marR="0" lvl="2" indent="-171450" algn="l" defTabSz="914396" rtl="0" eaLnBrk="1" fontAlgn="auto" latinLnBrk="0" hangingPunct="1">
              <a:lnSpc>
                <a:spcPct val="100000"/>
              </a:lnSpc>
              <a:spcBef>
                <a:spcPts val="1200"/>
              </a:spcBef>
              <a:spcAft>
                <a:spcPts val="0"/>
              </a:spcAft>
              <a:buClr>
                <a:srgbClr val="00A0DF"/>
              </a:buClr>
              <a:buSzTx/>
              <a:buFont typeface="Open Sans" panose="020B0606030504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Open Sans"/>
                <a:ea typeface="+mn-ea"/>
                <a:cs typeface="+mn-cs"/>
              </a:rPr>
              <a:t>HR, 1.18 (95% CI, 0.9-1.5; </a:t>
            </a:r>
            <a:r>
              <a:rPr kumimoji="0" lang="en-US" sz="1600" b="0" i="1" u="none" strike="noStrike" kern="1200" cap="none" spc="0" normalizeH="0" baseline="0" noProof="0" dirty="0">
                <a:ln>
                  <a:noFill/>
                </a:ln>
                <a:solidFill>
                  <a:srgbClr val="333333"/>
                </a:solidFill>
                <a:effectLst/>
                <a:uLnTx/>
                <a:uFillTx/>
                <a:latin typeface="Open Sans"/>
                <a:ea typeface="+mn-ea"/>
                <a:cs typeface="+mn-cs"/>
              </a:rPr>
              <a:t>P </a:t>
            </a:r>
            <a:r>
              <a:rPr kumimoji="0" lang="en-US" sz="1600" b="0" i="0" u="none" strike="noStrike" kern="1200" cap="none" spc="0" normalizeH="0" baseline="0" noProof="0" dirty="0">
                <a:ln>
                  <a:noFill/>
                </a:ln>
                <a:solidFill>
                  <a:srgbClr val="333333"/>
                </a:solidFill>
                <a:effectLst/>
                <a:uLnTx/>
                <a:uFillTx/>
                <a:latin typeface="Open Sans"/>
                <a:ea typeface="+mn-ea"/>
                <a:cs typeface="+mn-cs"/>
              </a:rPr>
              <a:t>= 0.18)</a:t>
            </a:r>
          </a:p>
        </p:txBody>
      </p:sp>
      <p:sp>
        <p:nvSpPr>
          <p:cNvPr id="314" name="Rectangle 313">
            <a:extLst>
              <a:ext uri="{FF2B5EF4-FFF2-40B4-BE49-F238E27FC236}">
                <a16:creationId xmlns:a16="http://schemas.microsoft.com/office/drawing/2014/main" id="{3784B9EB-24FB-ADD6-4711-FDE63573435E}"/>
              </a:ext>
            </a:extLst>
          </p:cNvPr>
          <p:cNvSpPr/>
          <p:nvPr/>
        </p:nvSpPr>
        <p:spPr>
          <a:xfrm>
            <a:off x="368038" y="1721110"/>
            <a:ext cx="6606454" cy="4361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15" name="TextBox 314">
            <a:extLst>
              <a:ext uri="{FF2B5EF4-FFF2-40B4-BE49-F238E27FC236}">
                <a16:creationId xmlns:a16="http://schemas.microsoft.com/office/drawing/2014/main" id="{ED60F1A3-D400-86D8-1A38-CBA6F4A01016}"/>
              </a:ext>
            </a:extLst>
          </p:cNvPr>
          <p:cNvSpPr txBox="1"/>
          <p:nvPr/>
        </p:nvSpPr>
        <p:spPr>
          <a:xfrm rot="16200000">
            <a:off x="41913" y="3243844"/>
            <a:ext cx="2120981" cy="276999"/>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33333"/>
                </a:solidFill>
                <a:effectLst/>
                <a:uLnTx/>
                <a:uFillTx/>
                <a:latin typeface="Open Sans"/>
                <a:ea typeface="MS PGothic" charset="0"/>
                <a:cs typeface="+mn-cs"/>
              </a:rPr>
              <a:t>OS, %</a:t>
            </a:r>
            <a:endParaRPr kumimoji="0" lang="en-US" sz="1200" b="1"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16" name="TextBox 315">
            <a:extLst>
              <a:ext uri="{FF2B5EF4-FFF2-40B4-BE49-F238E27FC236}">
                <a16:creationId xmlns:a16="http://schemas.microsoft.com/office/drawing/2014/main" id="{6419CD13-CC14-143B-A7B7-C45982C59226}"/>
              </a:ext>
            </a:extLst>
          </p:cNvPr>
          <p:cNvSpPr txBox="1"/>
          <p:nvPr/>
        </p:nvSpPr>
        <p:spPr>
          <a:xfrm>
            <a:off x="2457318" y="4999896"/>
            <a:ext cx="3366237" cy="276998"/>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33333"/>
                </a:solidFill>
                <a:effectLst/>
                <a:uLnTx/>
                <a:uFillTx/>
                <a:latin typeface="Open Sans"/>
                <a:ea typeface="MS PGothic" charset="0"/>
                <a:cs typeface="+mn-cs"/>
              </a:rPr>
              <a:t>Months Since Randomization</a:t>
            </a:r>
            <a:endParaRPr kumimoji="0" lang="en-US" sz="1200" b="1"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17" name="TextBox 316">
            <a:extLst>
              <a:ext uri="{FF2B5EF4-FFF2-40B4-BE49-F238E27FC236}">
                <a16:creationId xmlns:a16="http://schemas.microsoft.com/office/drawing/2014/main" id="{834FD694-692F-E3DE-2387-C307174A1624}"/>
              </a:ext>
            </a:extLst>
          </p:cNvPr>
          <p:cNvSpPr txBox="1"/>
          <p:nvPr/>
        </p:nvSpPr>
        <p:spPr>
          <a:xfrm>
            <a:off x="1108473" y="1854876"/>
            <a:ext cx="555454" cy="337529"/>
          </a:xfrm>
          <a:prstGeom prst="rect">
            <a:avLst/>
          </a:prstGeom>
          <a:noFill/>
          <a:ln w="9525">
            <a:noFill/>
          </a:ln>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100</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18" name="TextBox 317">
            <a:extLst>
              <a:ext uri="{FF2B5EF4-FFF2-40B4-BE49-F238E27FC236}">
                <a16:creationId xmlns:a16="http://schemas.microsoft.com/office/drawing/2014/main" id="{3CD29E49-D08B-BB23-0C67-8C0D7C2844FB}"/>
              </a:ext>
            </a:extLst>
          </p:cNvPr>
          <p:cNvSpPr txBox="1"/>
          <p:nvPr/>
        </p:nvSpPr>
        <p:spPr>
          <a:xfrm>
            <a:off x="1157197" y="2386653"/>
            <a:ext cx="506730" cy="337529"/>
          </a:xfrm>
          <a:prstGeom prst="rect">
            <a:avLst/>
          </a:prstGeom>
          <a:noFill/>
          <a:ln w="9525">
            <a:noFill/>
          </a:ln>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80</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19" name="TextBox 318">
            <a:extLst>
              <a:ext uri="{FF2B5EF4-FFF2-40B4-BE49-F238E27FC236}">
                <a16:creationId xmlns:a16="http://schemas.microsoft.com/office/drawing/2014/main" id="{E2380615-CFC1-5530-CEA7-BF45CC7F7125}"/>
              </a:ext>
            </a:extLst>
          </p:cNvPr>
          <p:cNvSpPr txBox="1"/>
          <p:nvPr/>
        </p:nvSpPr>
        <p:spPr>
          <a:xfrm>
            <a:off x="1157197" y="2929928"/>
            <a:ext cx="506730" cy="337529"/>
          </a:xfrm>
          <a:prstGeom prst="rect">
            <a:avLst/>
          </a:prstGeom>
          <a:noFill/>
          <a:ln w="9525">
            <a:noFill/>
          </a:ln>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60</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20" name="TextBox 319">
            <a:extLst>
              <a:ext uri="{FF2B5EF4-FFF2-40B4-BE49-F238E27FC236}">
                <a16:creationId xmlns:a16="http://schemas.microsoft.com/office/drawing/2014/main" id="{A0984604-DE99-4CEE-D4F9-566E1E0C4A29}"/>
              </a:ext>
            </a:extLst>
          </p:cNvPr>
          <p:cNvSpPr txBox="1"/>
          <p:nvPr/>
        </p:nvSpPr>
        <p:spPr>
          <a:xfrm>
            <a:off x="1157197" y="3461582"/>
            <a:ext cx="506730" cy="337529"/>
          </a:xfrm>
          <a:prstGeom prst="rect">
            <a:avLst/>
          </a:prstGeom>
          <a:noFill/>
          <a:ln w="9525">
            <a:noFill/>
          </a:ln>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40</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21" name="TextBox 320">
            <a:extLst>
              <a:ext uri="{FF2B5EF4-FFF2-40B4-BE49-F238E27FC236}">
                <a16:creationId xmlns:a16="http://schemas.microsoft.com/office/drawing/2014/main" id="{FA17D500-E14D-005E-0C6B-3C70048B40FB}"/>
              </a:ext>
            </a:extLst>
          </p:cNvPr>
          <p:cNvSpPr txBox="1"/>
          <p:nvPr/>
        </p:nvSpPr>
        <p:spPr>
          <a:xfrm>
            <a:off x="1157197" y="3997747"/>
            <a:ext cx="506730" cy="337529"/>
          </a:xfrm>
          <a:prstGeom prst="rect">
            <a:avLst/>
          </a:prstGeom>
          <a:noFill/>
          <a:ln w="9525">
            <a:noFill/>
          </a:ln>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20</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22" name="TextBox 321">
            <a:extLst>
              <a:ext uri="{FF2B5EF4-FFF2-40B4-BE49-F238E27FC236}">
                <a16:creationId xmlns:a16="http://schemas.microsoft.com/office/drawing/2014/main" id="{0FE28204-3E14-2105-DC63-F53EFABA1B58}"/>
              </a:ext>
            </a:extLst>
          </p:cNvPr>
          <p:cNvSpPr txBox="1"/>
          <p:nvPr/>
        </p:nvSpPr>
        <p:spPr>
          <a:xfrm>
            <a:off x="1157197" y="4526811"/>
            <a:ext cx="506730" cy="337529"/>
          </a:xfrm>
          <a:prstGeom prst="rect">
            <a:avLst/>
          </a:prstGeom>
          <a:noFill/>
          <a:ln w="9525">
            <a:noFill/>
          </a:ln>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0</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23" name="TextBox 322">
            <a:extLst>
              <a:ext uri="{FF2B5EF4-FFF2-40B4-BE49-F238E27FC236}">
                <a16:creationId xmlns:a16="http://schemas.microsoft.com/office/drawing/2014/main" id="{8F154858-060B-9206-AA97-A883EF39F455}"/>
              </a:ext>
            </a:extLst>
          </p:cNvPr>
          <p:cNvSpPr txBox="1"/>
          <p:nvPr/>
        </p:nvSpPr>
        <p:spPr>
          <a:xfrm>
            <a:off x="1575046"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0</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24" name="TextBox 323">
            <a:extLst>
              <a:ext uri="{FF2B5EF4-FFF2-40B4-BE49-F238E27FC236}">
                <a16:creationId xmlns:a16="http://schemas.microsoft.com/office/drawing/2014/main" id="{460F38F6-B87D-F8CD-AB7F-48624EB63088}"/>
              </a:ext>
            </a:extLst>
          </p:cNvPr>
          <p:cNvSpPr txBox="1"/>
          <p:nvPr/>
        </p:nvSpPr>
        <p:spPr>
          <a:xfrm>
            <a:off x="1834088"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3</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25" name="TextBox 324">
            <a:extLst>
              <a:ext uri="{FF2B5EF4-FFF2-40B4-BE49-F238E27FC236}">
                <a16:creationId xmlns:a16="http://schemas.microsoft.com/office/drawing/2014/main" id="{8EAE7621-A843-E0D3-E4DB-7A75058A83C7}"/>
              </a:ext>
            </a:extLst>
          </p:cNvPr>
          <p:cNvSpPr txBox="1"/>
          <p:nvPr/>
        </p:nvSpPr>
        <p:spPr>
          <a:xfrm>
            <a:off x="2093129"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6</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26" name="TextBox 325">
            <a:extLst>
              <a:ext uri="{FF2B5EF4-FFF2-40B4-BE49-F238E27FC236}">
                <a16:creationId xmlns:a16="http://schemas.microsoft.com/office/drawing/2014/main" id="{0B63EB94-0DF6-A78E-AAD8-6D8999560392}"/>
              </a:ext>
            </a:extLst>
          </p:cNvPr>
          <p:cNvSpPr txBox="1"/>
          <p:nvPr/>
        </p:nvSpPr>
        <p:spPr>
          <a:xfrm>
            <a:off x="2352169"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9</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27" name="TextBox 326">
            <a:extLst>
              <a:ext uri="{FF2B5EF4-FFF2-40B4-BE49-F238E27FC236}">
                <a16:creationId xmlns:a16="http://schemas.microsoft.com/office/drawing/2014/main" id="{E1CA64D3-49D4-8AFF-E8F4-569D6CE24F2D}"/>
              </a:ext>
            </a:extLst>
          </p:cNvPr>
          <p:cNvSpPr txBox="1"/>
          <p:nvPr/>
        </p:nvSpPr>
        <p:spPr>
          <a:xfrm>
            <a:off x="2611208"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12</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28" name="TextBox 327">
            <a:extLst>
              <a:ext uri="{FF2B5EF4-FFF2-40B4-BE49-F238E27FC236}">
                <a16:creationId xmlns:a16="http://schemas.microsoft.com/office/drawing/2014/main" id="{BF7065B4-E73A-F9F1-9D37-3E7E1A2C6661}"/>
              </a:ext>
            </a:extLst>
          </p:cNvPr>
          <p:cNvSpPr txBox="1"/>
          <p:nvPr/>
        </p:nvSpPr>
        <p:spPr>
          <a:xfrm>
            <a:off x="2870251"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15</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29" name="TextBox 328">
            <a:extLst>
              <a:ext uri="{FF2B5EF4-FFF2-40B4-BE49-F238E27FC236}">
                <a16:creationId xmlns:a16="http://schemas.microsoft.com/office/drawing/2014/main" id="{4ADCE1D7-B39F-AC5A-DED5-CA2BF8C677E8}"/>
              </a:ext>
            </a:extLst>
          </p:cNvPr>
          <p:cNvSpPr txBox="1"/>
          <p:nvPr/>
        </p:nvSpPr>
        <p:spPr>
          <a:xfrm>
            <a:off x="3129291"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18</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30" name="TextBox 329">
            <a:extLst>
              <a:ext uri="{FF2B5EF4-FFF2-40B4-BE49-F238E27FC236}">
                <a16:creationId xmlns:a16="http://schemas.microsoft.com/office/drawing/2014/main" id="{9DDC3C15-CE52-37D2-2C75-6B96853A85D3}"/>
              </a:ext>
            </a:extLst>
          </p:cNvPr>
          <p:cNvSpPr txBox="1"/>
          <p:nvPr/>
        </p:nvSpPr>
        <p:spPr>
          <a:xfrm>
            <a:off x="3388332"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21</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31" name="TextBox 330">
            <a:extLst>
              <a:ext uri="{FF2B5EF4-FFF2-40B4-BE49-F238E27FC236}">
                <a16:creationId xmlns:a16="http://schemas.microsoft.com/office/drawing/2014/main" id="{E4AA8B1F-D3E5-10CA-5134-807116AA161D}"/>
              </a:ext>
            </a:extLst>
          </p:cNvPr>
          <p:cNvSpPr txBox="1"/>
          <p:nvPr/>
        </p:nvSpPr>
        <p:spPr>
          <a:xfrm>
            <a:off x="3647372"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24</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32" name="TextBox 331">
            <a:extLst>
              <a:ext uri="{FF2B5EF4-FFF2-40B4-BE49-F238E27FC236}">
                <a16:creationId xmlns:a16="http://schemas.microsoft.com/office/drawing/2014/main" id="{13237B36-3E2D-5DCF-3B90-CE10EE2C375B}"/>
              </a:ext>
            </a:extLst>
          </p:cNvPr>
          <p:cNvSpPr txBox="1"/>
          <p:nvPr/>
        </p:nvSpPr>
        <p:spPr>
          <a:xfrm>
            <a:off x="3906412"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27</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33" name="TextBox 332">
            <a:extLst>
              <a:ext uri="{FF2B5EF4-FFF2-40B4-BE49-F238E27FC236}">
                <a16:creationId xmlns:a16="http://schemas.microsoft.com/office/drawing/2014/main" id="{DFE65451-F88A-8B5C-C1DB-8B9A848DBC0E}"/>
              </a:ext>
            </a:extLst>
          </p:cNvPr>
          <p:cNvSpPr txBox="1"/>
          <p:nvPr/>
        </p:nvSpPr>
        <p:spPr>
          <a:xfrm>
            <a:off x="4165452"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30</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34" name="TextBox 333">
            <a:extLst>
              <a:ext uri="{FF2B5EF4-FFF2-40B4-BE49-F238E27FC236}">
                <a16:creationId xmlns:a16="http://schemas.microsoft.com/office/drawing/2014/main" id="{2BDE02D1-985F-BDE8-A393-F63A2596C87E}"/>
              </a:ext>
            </a:extLst>
          </p:cNvPr>
          <p:cNvSpPr txBox="1"/>
          <p:nvPr/>
        </p:nvSpPr>
        <p:spPr>
          <a:xfrm>
            <a:off x="4424494"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33</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35" name="TextBox 334">
            <a:extLst>
              <a:ext uri="{FF2B5EF4-FFF2-40B4-BE49-F238E27FC236}">
                <a16:creationId xmlns:a16="http://schemas.microsoft.com/office/drawing/2014/main" id="{F965A829-13FF-8A31-8605-4E2931701658}"/>
              </a:ext>
            </a:extLst>
          </p:cNvPr>
          <p:cNvSpPr txBox="1"/>
          <p:nvPr/>
        </p:nvSpPr>
        <p:spPr>
          <a:xfrm>
            <a:off x="4683534"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36</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36" name="TextBox 335">
            <a:extLst>
              <a:ext uri="{FF2B5EF4-FFF2-40B4-BE49-F238E27FC236}">
                <a16:creationId xmlns:a16="http://schemas.microsoft.com/office/drawing/2014/main" id="{7847529F-7DA0-021F-C750-46905A52C7E6}"/>
              </a:ext>
            </a:extLst>
          </p:cNvPr>
          <p:cNvSpPr txBox="1"/>
          <p:nvPr/>
        </p:nvSpPr>
        <p:spPr>
          <a:xfrm>
            <a:off x="4942575"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39</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37" name="TextBox 336">
            <a:extLst>
              <a:ext uri="{FF2B5EF4-FFF2-40B4-BE49-F238E27FC236}">
                <a16:creationId xmlns:a16="http://schemas.microsoft.com/office/drawing/2014/main" id="{904F2E45-7AF5-175E-AD6A-E80BB1BE87C2}"/>
              </a:ext>
            </a:extLst>
          </p:cNvPr>
          <p:cNvSpPr txBox="1"/>
          <p:nvPr/>
        </p:nvSpPr>
        <p:spPr>
          <a:xfrm>
            <a:off x="5201614"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42</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38" name="TextBox 337">
            <a:extLst>
              <a:ext uri="{FF2B5EF4-FFF2-40B4-BE49-F238E27FC236}">
                <a16:creationId xmlns:a16="http://schemas.microsoft.com/office/drawing/2014/main" id="{4B44065F-6958-532D-BFC6-54A3A9DC31F4}"/>
              </a:ext>
            </a:extLst>
          </p:cNvPr>
          <p:cNvSpPr txBox="1"/>
          <p:nvPr/>
        </p:nvSpPr>
        <p:spPr>
          <a:xfrm>
            <a:off x="5460656"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45</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39" name="TextBox 338">
            <a:extLst>
              <a:ext uri="{FF2B5EF4-FFF2-40B4-BE49-F238E27FC236}">
                <a16:creationId xmlns:a16="http://schemas.microsoft.com/office/drawing/2014/main" id="{42B76AD6-83D8-C249-828F-28AB2DBED263}"/>
              </a:ext>
            </a:extLst>
          </p:cNvPr>
          <p:cNvSpPr txBox="1"/>
          <p:nvPr/>
        </p:nvSpPr>
        <p:spPr>
          <a:xfrm>
            <a:off x="5719697"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48</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40" name="TextBox 339">
            <a:extLst>
              <a:ext uri="{FF2B5EF4-FFF2-40B4-BE49-F238E27FC236}">
                <a16:creationId xmlns:a16="http://schemas.microsoft.com/office/drawing/2014/main" id="{414FA58F-4DF1-B277-E477-C0975B81DF93}"/>
              </a:ext>
            </a:extLst>
          </p:cNvPr>
          <p:cNvSpPr txBox="1"/>
          <p:nvPr/>
        </p:nvSpPr>
        <p:spPr>
          <a:xfrm>
            <a:off x="5978742"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51</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grpSp>
        <p:nvGrpSpPr>
          <p:cNvPr id="341" name="Group 340">
            <a:extLst>
              <a:ext uri="{FF2B5EF4-FFF2-40B4-BE49-F238E27FC236}">
                <a16:creationId xmlns:a16="http://schemas.microsoft.com/office/drawing/2014/main" id="{52F4D705-5A0E-10C0-86CA-E996D2C09DF2}"/>
              </a:ext>
            </a:extLst>
          </p:cNvPr>
          <p:cNvGrpSpPr/>
          <p:nvPr/>
        </p:nvGrpSpPr>
        <p:grpSpPr>
          <a:xfrm>
            <a:off x="1624092" y="2023641"/>
            <a:ext cx="4986860" cy="2729765"/>
            <a:chOff x="2003045" y="1734425"/>
            <a:chExt cx="5966486" cy="3084551"/>
          </a:xfrm>
        </p:grpSpPr>
        <p:cxnSp>
          <p:nvCxnSpPr>
            <p:cNvPr id="342" name="Straight Connector 341">
              <a:extLst>
                <a:ext uri="{FF2B5EF4-FFF2-40B4-BE49-F238E27FC236}">
                  <a16:creationId xmlns:a16="http://schemas.microsoft.com/office/drawing/2014/main" id="{2722B15C-51F9-F18F-3F60-4B2759FF53BB}"/>
                </a:ext>
              </a:extLst>
            </p:cNvPr>
            <p:cNvCxnSpPr>
              <a:cxnSpLocks/>
            </p:cNvCxnSpPr>
            <p:nvPr/>
          </p:nvCxnSpPr>
          <p:spPr>
            <a:xfrm>
              <a:off x="2074326" y="1734425"/>
              <a:ext cx="0" cy="3012200"/>
            </a:xfrm>
            <a:prstGeom prst="line">
              <a:avLst/>
            </a:prstGeom>
            <a:noFill/>
            <a:ln w="9525" cap="sq" cmpd="sng" algn="ctr">
              <a:solidFill>
                <a:srgbClr val="333333"/>
              </a:solidFill>
              <a:prstDash val="solid"/>
              <a:miter lim="800000"/>
            </a:ln>
            <a:effectLst/>
          </p:spPr>
        </p:cxnSp>
        <p:cxnSp>
          <p:nvCxnSpPr>
            <p:cNvPr id="343" name="Straight Connector 342">
              <a:extLst>
                <a:ext uri="{FF2B5EF4-FFF2-40B4-BE49-F238E27FC236}">
                  <a16:creationId xmlns:a16="http://schemas.microsoft.com/office/drawing/2014/main" id="{68FCE85D-0DF1-2E03-D372-24FC73299570}"/>
                </a:ext>
              </a:extLst>
            </p:cNvPr>
            <p:cNvCxnSpPr>
              <a:cxnSpLocks/>
            </p:cNvCxnSpPr>
            <p:nvPr/>
          </p:nvCxnSpPr>
          <p:spPr>
            <a:xfrm flipH="1" flipV="1">
              <a:off x="2003045" y="4744944"/>
              <a:ext cx="72000" cy="1351"/>
            </a:xfrm>
            <a:prstGeom prst="line">
              <a:avLst/>
            </a:prstGeom>
            <a:noFill/>
            <a:ln w="9525" cap="sq" cmpd="sng" algn="ctr">
              <a:solidFill>
                <a:srgbClr val="333333"/>
              </a:solidFill>
              <a:prstDash val="solid"/>
              <a:miter lim="800000"/>
            </a:ln>
            <a:effectLst/>
          </p:spPr>
        </p:cxnSp>
        <p:cxnSp>
          <p:nvCxnSpPr>
            <p:cNvPr id="344" name="Straight Connector 343">
              <a:extLst>
                <a:ext uri="{FF2B5EF4-FFF2-40B4-BE49-F238E27FC236}">
                  <a16:creationId xmlns:a16="http://schemas.microsoft.com/office/drawing/2014/main" id="{45C202AA-7B04-D7C5-786E-2452473A6062}"/>
                </a:ext>
              </a:extLst>
            </p:cNvPr>
            <p:cNvCxnSpPr>
              <a:cxnSpLocks/>
            </p:cNvCxnSpPr>
            <p:nvPr/>
          </p:nvCxnSpPr>
          <p:spPr>
            <a:xfrm flipH="1" flipV="1">
              <a:off x="2003045" y="4144221"/>
              <a:ext cx="72000" cy="0"/>
            </a:xfrm>
            <a:prstGeom prst="line">
              <a:avLst/>
            </a:prstGeom>
            <a:noFill/>
            <a:ln w="9525" cap="sq" cmpd="sng" algn="ctr">
              <a:solidFill>
                <a:srgbClr val="333333"/>
              </a:solidFill>
              <a:prstDash val="solid"/>
              <a:miter lim="800000"/>
            </a:ln>
            <a:effectLst/>
          </p:spPr>
        </p:cxnSp>
        <p:cxnSp>
          <p:nvCxnSpPr>
            <p:cNvPr id="345" name="Straight Connector 344">
              <a:extLst>
                <a:ext uri="{FF2B5EF4-FFF2-40B4-BE49-F238E27FC236}">
                  <a16:creationId xmlns:a16="http://schemas.microsoft.com/office/drawing/2014/main" id="{B6F79DB9-018D-3CC9-8F4B-79D919533C36}"/>
                </a:ext>
              </a:extLst>
            </p:cNvPr>
            <p:cNvCxnSpPr>
              <a:cxnSpLocks/>
            </p:cNvCxnSpPr>
            <p:nvPr/>
          </p:nvCxnSpPr>
          <p:spPr>
            <a:xfrm flipH="1" flipV="1">
              <a:off x="2003045" y="3541993"/>
              <a:ext cx="72000" cy="0"/>
            </a:xfrm>
            <a:prstGeom prst="line">
              <a:avLst/>
            </a:prstGeom>
            <a:noFill/>
            <a:ln w="9525" cap="sq" cmpd="sng" algn="ctr">
              <a:solidFill>
                <a:srgbClr val="333333"/>
              </a:solidFill>
              <a:prstDash val="solid"/>
              <a:miter lim="800000"/>
            </a:ln>
            <a:effectLst/>
          </p:spPr>
        </p:cxnSp>
        <p:cxnSp>
          <p:nvCxnSpPr>
            <p:cNvPr id="346" name="Straight Connector 345">
              <a:extLst>
                <a:ext uri="{FF2B5EF4-FFF2-40B4-BE49-F238E27FC236}">
                  <a16:creationId xmlns:a16="http://schemas.microsoft.com/office/drawing/2014/main" id="{C541F69E-0FB5-F0A4-9E8B-36E5ABDD632F}"/>
                </a:ext>
              </a:extLst>
            </p:cNvPr>
            <p:cNvCxnSpPr>
              <a:cxnSpLocks/>
            </p:cNvCxnSpPr>
            <p:nvPr/>
          </p:nvCxnSpPr>
          <p:spPr>
            <a:xfrm flipH="1" flipV="1">
              <a:off x="2003045" y="2940492"/>
              <a:ext cx="72000" cy="0"/>
            </a:xfrm>
            <a:prstGeom prst="line">
              <a:avLst/>
            </a:prstGeom>
            <a:noFill/>
            <a:ln w="9525" cap="sq" cmpd="sng" algn="ctr">
              <a:solidFill>
                <a:srgbClr val="333333"/>
              </a:solidFill>
              <a:prstDash val="solid"/>
              <a:miter lim="800000"/>
            </a:ln>
            <a:effectLst/>
          </p:spPr>
        </p:cxnSp>
        <p:cxnSp>
          <p:nvCxnSpPr>
            <p:cNvPr id="347" name="Straight Connector 346">
              <a:extLst>
                <a:ext uri="{FF2B5EF4-FFF2-40B4-BE49-F238E27FC236}">
                  <a16:creationId xmlns:a16="http://schemas.microsoft.com/office/drawing/2014/main" id="{619CCA2A-04EA-3BAC-4A25-4CB38EB7F730}"/>
                </a:ext>
              </a:extLst>
            </p:cNvPr>
            <p:cNvCxnSpPr>
              <a:cxnSpLocks/>
            </p:cNvCxnSpPr>
            <p:nvPr/>
          </p:nvCxnSpPr>
          <p:spPr>
            <a:xfrm flipH="1" flipV="1">
              <a:off x="2003045" y="2337076"/>
              <a:ext cx="72000" cy="0"/>
            </a:xfrm>
            <a:prstGeom prst="line">
              <a:avLst/>
            </a:prstGeom>
            <a:noFill/>
            <a:ln w="9525" cap="sq" cmpd="sng" algn="ctr">
              <a:solidFill>
                <a:srgbClr val="333333"/>
              </a:solidFill>
              <a:prstDash val="solid"/>
              <a:miter lim="800000"/>
            </a:ln>
            <a:effectLst/>
          </p:spPr>
        </p:cxnSp>
        <p:cxnSp>
          <p:nvCxnSpPr>
            <p:cNvPr id="348" name="Straight Connector 347">
              <a:extLst>
                <a:ext uri="{FF2B5EF4-FFF2-40B4-BE49-F238E27FC236}">
                  <a16:creationId xmlns:a16="http://schemas.microsoft.com/office/drawing/2014/main" id="{53D7BEE0-90DC-4B2E-3A5B-CA86C320F0CC}"/>
                </a:ext>
              </a:extLst>
            </p:cNvPr>
            <p:cNvCxnSpPr>
              <a:cxnSpLocks/>
            </p:cNvCxnSpPr>
            <p:nvPr/>
          </p:nvCxnSpPr>
          <p:spPr>
            <a:xfrm flipH="1" flipV="1">
              <a:off x="2003045" y="1734425"/>
              <a:ext cx="72000" cy="0"/>
            </a:xfrm>
            <a:prstGeom prst="line">
              <a:avLst/>
            </a:prstGeom>
            <a:noFill/>
            <a:ln w="9525" cap="sq" cmpd="sng" algn="ctr">
              <a:solidFill>
                <a:srgbClr val="333333"/>
              </a:solidFill>
              <a:prstDash val="solid"/>
              <a:miter lim="800000"/>
            </a:ln>
            <a:effectLst/>
          </p:spPr>
        </p:cxnSp>
        <p:cxnSp>
          <p:nvCxnSpPr>
            <p:cNvPr id="349" name="Straight Connector 348">
              <a:extLst>
                <a:ext uri="{FF2B5EF4-FFF2-40B4-BE49-F238E27FC236}">
                  <a16:creationId xmlns:a16="http://schemas.microsoft.com/office/drawing/2014/main" id="{FBE9FFB1-3043-D4C9-8D46-49C19D6379C9}"/>
                </a:ext>
              </a:extLst>
            </p:cNvPr>
            <p:cNvCxnSpPr>
              <a:cxnSpLocks/>
            </p:cNvCxnSpPr>
            <p:nvPr/>
          </p:nvCxnSpPr>
          <p:spPr>
            <a:xfrm flipH="1">
              <a:off x="2077747" y="4745620"/>
              <a:ext cx="5891784" cy="0"/>
            </a:xfrm>
            <a:prstGeom prst="line">
              <a:avLst/>
            </a:prstGeom>
            <a:noFill/>
            <a:ln w="9525" cap="sq" cmpd="sng" algn="ctr">
              <a:solidFill>
                <a:srgbClr val="333333"/>
              </a:solidFill>
              <a:prstDash val="solid"/>
              <a:miter lim="800000"/>
            </a:ln>
            <a:effectLst/>
          </p:spPr>
        </p:cxnSp>
        <p:cxnSp>
          <p:nvCxnSpPr>
            <p:cNvPr id="350" name="Straight Connector 349">
              <a:extLst>
                <a:ext uri="{FF2B5EF4-FFF2-40B4-BE49-F238E27FC236}">
                  <a16:creationId xmlns:a16="http://schemas.microsoft.com/office/drawing/2014/main" id="{58648EDE-9CE0-BB12-C4BE-9F66E87B8420}"/>
                </a:ext>
              </a:extLst>
            </p:cNvPr>
            <p:cNvCxnSpPr>
              <a:cxnSpLocks/>
            </p:cNvCxnSpPr>
            <p:nvPr/>
          </p:nvCxnSpPr>
          <p:spPr>
            <a:xfrm>
              <a:off x="2074326" y="4746976"/>
              <a:ext cx="0" cy="72000"/>
            </a:xfrm>
            <a:prstGeom prst="line">
              <a:avLst/>
            </a:prstGeom>
            <a:noFill/>
            <a:ln w="9525" cap="sq" cmpd="sng" algn="ctr">
              <a:solidFill>
                <a:srgbClr val="333333"/>
              </a:solidFill>
              <a:prstDash val="solid"/>
              <a:miter lim="800000"/>
            </a:ln>
            <a:effectLst/>
          </p:spPr>
        </p:cxnSp>
        <p:cxnSp>
          <p:nvCxnSpPr>
            <p:cNvPr id="351" name="Straight Connector 350">
              <a:extLst>
                <a:ext uri="{FF2B5EF4-FFF2-40B4-BE49-F238E27FC236}">
                  <a16:creationId xmlns:a16="http://schemas.microsoft.com/office/drawing/2014/main" id="{2AB2BC5F-2DB8-037F-1AF8-93D103103243}"/>
                </a:ext>
              </a:extLst>
            </p:cNvPr>
            <p:cNvCxnSpPr>
              <a:cxnSpLocks/>
            </p:cNvCxnSpPr>
            <p:nvPr/>
          </p:nvCxnSpPr>
          <p:spPr>
            <a:xfrm>
              <a:off x="2384972" y="4746976"/>
              <a:ext cx="0" cy="72000"/>
            </a:xfrm>
            <a:prstGeom prst="line">
              <a:avLst/>
            </a:prstGeom>
            <a:noFill/>
            <a:ln w="9525" cap="sq" cmpd="sng" algn="ctr">
              <a:solidFill>
                <a:srgbClr val="333333"/>
              </a:solidFill>
              <a:prstDash val="solid"/>
              <a:miter lim="800000"/>
            </a:ln>
            <a:effectLst/>
          </p:spPr>
        </p:cxnSp>
        <p:cxnSp>
          <p:nvCxnSpPr>
            <p:cNvPr id="352" name="Straight Connector 351">
              <a:extLst>
                <a:ext uri="{FF2B5EF4-FFF2-40B4-BE49-F238E27FC236}">
                  <a16:creationId xmlns:a16="http://schemas.microsoft.com/office/drawing/2014/main" id="{96EB36B4-A4CD-8DDD-3EC7-573DA1621402}"/>
                </a:ext>
              </a:extLst>
            </p:cNvPr>
            <p:cNvCxnSpPr>
              <a:cxnSpLocks/>
            </p:cNvCxnSpPr>
            <p:nvPr/>
          </p:nvCxnSpPr>
          <p:spPr>
            <a:xfrm>
              <a:off x="2694899" y="4746976"/>
              <a:ext cx="0" cy="72000"/>
            </a:xfrm>
            <a:prstGeom prst="line">
              <a:avLst/>
            </a:prstGeom>
            <a:noFill/>
            <a:ln w="9525" cap="sq" cmpd="sng" algn="ctr">
              <a:solidFill>
                <a:srgbClr val="333333"/>
              </a:solidFill>
              <a:prstDash val="solid"/>
              <a:miter lim="800000"/>
            </a:ln>
            <a:effectLst/>
          </p:spPr>
        </p:cxnSp>
        <p:cxnSp>
          <p:nvCxnSpPr>
            <p:cNvPr id="353" name="Straight Connector 352">
              <a:extLst>
                <a:ext uri="{FF2B5EF4-FFF2-40B4-BE49-F238E27FC236}">
                  <a16:creationId xmlns:a16="http://schemas.microsoft.com/office/drawing/2014/main" id="{60CC7D24-1245-0396-6781-6E0F8666F93E}"/>
                </a:ext>
              </a:extLst>
            </p:cNvPr>
            <p:cNvCxnSpPr>
              <a:cxnSpLocks/>
            </p:cNvCxnSpPr>
            <p:nvPr/>
          </p:nvCxnSpPr>
          <p:spPr>
            <a:xfrm>
              <a:off x="3009487" y="4746976"/>
              <a:ext cx="0" cy="72000"/>
            </a:xfrm>
            <a:prstGeom prst="line">
              <a:avLst/>
            </a:prstGeom>
            <a:noFill/>
            <a:ln w="9525" cap="sq" cmpd="sng" algn="ctr">
              <a:solidFill>
                <a:srgbClr val="333333"/>
              </a:solidFill>
              <a:prstDash val="solid"/>
              <a:miter lim="800000"/>
            </a:ln>
            <a:effectLst/>
          </p:spPr>
        </p:cxnSp>
        <p:cxnSp>
          <p:nvCxnSpPr>
            <p:cNvPr id="354" name="Straight Connector 353">
              <a:extLst>
                <a:ext uri="{FF2B5EF4-FFF2-40B4-BE49-F238E27FC236}">
                  <a16:creationId xmlns:a16="http://schemas.microsoft.com/office/drawing/2014/main" id="{D72C7CB3-D20A-BE8A-A93D-34476FEF0867}"/>
                </a:ext>
              </a:extLst>
            </p:cNvPr>
            <p:cNvCxnSpPr>
              <a:cxnSpLocks/>
            </p:cNvCxnSpPr>
            <p:nvPr/>
          </p:nvCxnSpPr>
          <p:spPr>
            <a:xfrm>
              <a:off x="3306946" y="4746976"/>
              <a:ext cx="0" cy="72000"/>
            </a:xfrm>
            <a:prstGeom prst="line">
              <a:avLst/>
            </a:prstGeom>
            <a:noFill/>
            <a:ln w="9525" cap="sq" cmpd="sng" algn="ctr">
              <a:solidFill>
                <a:srgbClr val="333333"/>
              </a:solidFill>
              <a:prstDash val="solid"/>
              <a:miter lim="800000"/>
            </a:ln>
            <a:effectLst/>
          </p:spPr>
        </p:cxnSp>
        <p:cxnSp>
          <p:nvCxnSpPr>
            <p:cNvPr id="355" name="Straight Connector 354">
              <a:extLst>
                <a:ext uri="{FF2B5EF4-FFF2-40B4-BE49-F238E27FC236}">
                  <a16:creationId xmlns:a16="http://schemas.microsoft.com/office/drawing/2014/main" id="{BB378CFA-9883-06EF-1BA2-9474B9BC6A32}"/>
                </a:ext>
              </a:extLst>
            </p:cNvPr>
            <p:cNvCxnSpPr>
              <a:cxnSpLocks/>
            </p:cNvCxnSpPr>
            <p:nvPr/>
          </p:nvCxnSpPr>
          <p:spPr>
            <a:xfrm>
              <a:off x="3615737" y="4746976"/>
              <a:ext cx="0" cy="72000"/>
            </a:xfrm>
            <a:prstGeom prst="line">
              <a:avLst/>
            </a:prstGeom>
            <a:noFill/>
            <a:ln w="9525" cap="sq" cmpd="sng" algn="ctr">
              <a:solidFill>
                <a:srgbClr val="333333"/>
              </a:solidFill>
              <a:prstDash val="solid"/>
              <a:miter lim="800000"/>
            </a:ln>
            <a:effectLst/>
          </p:spPr>
        </p:cxnSp>
        <p:cxnSp>
          <p:nvCxnSpPr>
            <p:cNvPr id="356" name="Straight Connector 355">
              <a:extLst>
                <a:ext uri="{FF2B5EF4-FFF2-40B4-BE49-F238E27FC236}">
                  <a16:creationId xmlns:a16="http://schemas.microsoft.com/office/drawing/2014/main" id="{83944CA5-8288-1508-ED76-5A52BE577335}"/>
                </a:ext>
              </a:extLst>
            </p:cNvPr>
            <p:cNvCxnSpPr>
              <a:cxnSpLocks/>
            </p:cNvCxnSpPr>
            <p:nvPr/>
          </p:nvCxnSpPr>
          <p:spPr>
            <a:xfrm>
              <a:off x="3934607" y="4746976"/>
              <a:ext cx="0" cy="72000"/>
            </a:xfrm>
            <a:prstGeom prst="line">
              <a:avLst/>
            </a:prstGeom>
            <a:noFill/>
            <a:ln w="9525" cap="sq" cmpd="sng" algn="ctr">
              <a:solidFill>
                <a:srgbClr val="333333"/>
              </a:solidFill>
              <a:prstDash val="solid"/>
              <a:miter lim="800000"/>
            </a:ln>
            <a:effectLst/>
          </p:spPr>
        </p:cxnSp>
        <p:cxnSp>
          <p:nvCxnSpPr>
            <p:cNvPr id="357" name="Straight Connector 356">
              <a:extLst>
                <a:ext uri="{FF2B5EF4-FFF2-40B4-BE49-F238E27FC236}">
                  <a16:creationId xmlns:a16="http://schemas.microsoft.com/office/drawing/2014/main" id="{5F8340E7-1A7F-2131-DCA1-02E0C33FE94C}"/>
                </a:ext>
              </a:extLst>
            </p:cNvPr>
            <p:cNvCxnSpPr>
              <a:cxnSpLocks/>
            </p:cNvCxnSpPr>
            <p:nvPr/>
          </p:nvCxnSpPr>
          <p:spPr>
            <a:xfrm>
              <a:off x="4243307" y="4746976"/>
              <a:ext cx="0" cy="72000"/>
            </a:xfrm>
            <a:prstGeom prst="line">
              <a:avLst/>
            </a:prstGeom>
            <a:noFill/>
            <a:ln w="9525" cap="sq" cmpd="sng" algn="ctr">
              <a:solidFill>
                <a:srgbClr val="333333"/>
              </a:solidFill>
              <a:prstDash val="solid"/>
              <a:miter lim="800000"/>
            </a:ln>
            <a:effectLst/>
          </p:spPr>
        </p:cxnSp>
        <p:cxnSp>
          <p:nvCxnSpPr>
            <p:cNvPr id="358" name="Straight Connector 357">
              <a:extLst>
                <a:ext uri="{FF2B5EF4-FFF2-40B4-BE49-F238E27FC236}">
                  <a16:creationId xmlns:a16="http://schemas.microsoft.com/office/drawing/2014/main" id="{AED37870-EC59-D513-FF24-7DB8BDAD9280}"/>
                </a:ext>
              </a:extLst>
            </p:cNvPr>
            <p:cNvCxnSpPr>
              <a:cxnSpLocks/>
            </p:cNvCxnSpPr>
            <p:nvPr/>
          </p:nvCxnSpPr>
          <p:spPr>
            <a:xfrm>
              <a:off x="4554461" y="4746976"/>
              <a:ext cx="0" cy="72000"/>
            </a:xfrm>
            <a:prstGeom prst="line">
              <a:avLst/>
            </a:prstGeom>
            <a:noFill/>
            <a:ln w="9525" cap="sq" cmpd="sng" algn="ctr">
              <a:solidFill>
                <a:srgbClr val="333333"/>
              </a:solidFill>
              <a:prstDash val="solid"/>
              <a:miter lim="800000"/>
            </a:ln>
            <a:effectLst/>
          </p:spPr>
        </p:cxnSp>
        <p:cxnSp>
          <p:nvCxnSpPr>
            <p:cNvPr id="359" name="Straight Connector 358">
              <a:extLst>
                <a:ext uri="{FF2B5EF4-FFF2-40B4-BE49-F238E27FC236}">
                  <a16:creationId xmlns:a16="http://schemas.microsoft.com/office/drawing/2014/main" id="{E0BE7863-4B9D-8E72-6375-666138A4CA14}"/>
                </a:ext>
              </a:extLst>
            </p:cNvPr>
            <p:cNvCxnSpPr>
              <a:cxnSpLocks/>
            </p:cNvCxnSpPr>
            <p:nvPr/>
          </p:nvCxnSpPr>
          <p:spPr>
            <a:xfrm>
              <a:off x="4864387" y="4746976"/>
              <a:ext cx="0" cy="72000"/>
            </a:xfrm>
            <a:prstGeom prst="line">
              <a:avLst/>
            </a:prstGeom>
            <a:noFill/>
            <a:ln w="9525" cap="sq" cmpd="sng" algn="ctr">
              <a:solidFill>
                <a:srgbClr val="333333"/>
              </a:solidFill>
              <a:prstDash val="solid"/>
              <a:miter lim="800000"/>
            </a:ln>
            <a:effectLst/>
          </p:spPr>
        </p:cxnSp>
        <p:cxnSp>
          <p:nvCxnSpPr>
            <p:cNvPr id="360" name="Straight Connector 359">
              <a:extLst>
                <a:ext uri="{FF2B5EF4-FFF2-40B4-BE49-F238E27FC236}">
                  <a16:creationId xmlns:a16="http://schemas.microsoft.com/office/drawing/2014/main" id="{BF185DD6-C44A-C2E2-40E5-29D07A63349C}"/>
                </a:ext>
              </a:extLst>
            </p:cNvPr>
            <p:cNvCxnSpPr>
              <a:cxnSpLocks/>
            </p:cNvCxnSpPr>
            <p:nvPr/>
          </p:nvCxnSpPr>
          <p:spPr>
            <a:xfrm>
              <a:off x="5174314" y="4746976"/>
              <a:ext cx="0" cy="72000"/>
            </a:xfrm>
            <a:prstGeom prst="line">
              <a:avLst/>
            </a:prstGeom>
            <a:noFill/>
            <a:ln w="9525" cap="sq" cmpd="sng" algn="ctr">
              <a:solidFill>
                <a:srgbClr val="333333"/>
              </a:solidFill>
              <a:prstDash val="solid"/>
              <a:miter lim="800000"/>
            </a:ln>
            <a:effectLst/>
          </p:spPr>
        </p:cxnSp>
        <p:cxnSp>
          <p:nvCxnSpPr>
            <p:cNvPr id="361" name="Straight Connector 360">
              <a:extLst>
                <a:ext uri="{FF2B5EF4-FFF2-40B4-BE49-F238E27FC236}">
                  <a16:creationId xmlns:a16="http://schemas.microsoft.com/office/drawing/2014/main" id="{14F125C9-234E-312E-866B-1C33D2B0E332}"/>
                </a:ext>
              </a:extLst>
            </p:cNvPr>
            <p:cNvCxnSpPr>
              <a:cxnSpLocks/>
            </p:cNvCxnSpPr>
            <p:nvPr/>
          </p:nvCxnSpPr>
          <p:spPr>
            <a:xfrm>
              <a:off x="5484241" y="4746976"/>
              <a:ext cx="0" cy="72000"/>
            </a:xfrm>
            <a:prstGeom prst="line">
              <a:avLst/>
            </a:prstGeom>
            <a:noFill/>
            <a:ln w="9525" cap="sq" cmpd="sng" algn="ctr">
              <a:solidFill>
                <a:srgbClr val="333333"/>
              </a:solidFill>
              <a:prstDash val="solid"/>
              <a:miter lim="800000"/>
            </a:ln>
            <a:effectLst/>
          </p:spPr>
        </p:cxnSp>
        <p:cxnSp>
          <p:nvCxnSpPr>
            <p:cNvPr id="362" name="Straight Connector 361">
              <a:extLst>
                <a:ext uri="{FF2B5EF4-FFF2-40B4-BE49-F238E27FC236}">
                  <a16:creationId xmlns:a16="http://schemas.microsoft.com/office/drawing/2014/main" id="{357D97C1-5014-78AA-D307-62157F5E8732}"/>
                </a:ext>
              </a:extLst>
            </p:cNvPr>
            <p:cNvCxnSpPr>
              <a:cxnSpLocks/>
            </p:cNvCxnSpPr>
            <p:nvPr/>
          </p:nvCxnSpPr>
          <p:spPr>
            <a:xfrm>
              <a:off x="5776881" y="4746976"/>
              <a:ext cx="0" cy="72000"/>
            </a:xfrm>
            <a:prstGeom prst="line">
              <a:avLst/>
            </a:prstGeom>
            <a:noFill/>
            <a:ln w="9525" cap="sq" cmpd="sng" algn="ctr">
              <a:solidFill>
                <a:srgbClr val="333333"/>
              </a:solidFill>
              <a:prstDash val="solid"/>
              <a:miter lim="800000"/>
            </a:ln>
            <a:effectLst/>
          </p:spPr>
        </p:cxnSp>
        <p:cxnSp>
          <p:nvCxnSpPr>
            <p:cNvPr id="363" name="Straight Connector 362">
              <a:extLst>
                <a:ext uri="{FF2B5EF4-FFF2-40B4-BE49-F238E27FC236}">
                  <a16:creationId xmlns:a16="http://schemas.microsoft.com/office/drawing/2014/main" id="{FB030F1F-EA05-BE4C-89D0-E8CFC8BAE9BB}"/>
                </a:ext>
              </a:extLst>
            </p:cNvPr>
            <p:cNvCxnSpPr>
              <a:cxnSpLocks/>
            </p:cNvCxnSpPr>
            <p:nvPr/>
          </p:nvCxnSpPr>
          <p:spPr>
            <a:xfrm>
              <a:off x="6101103" y="4746976"/>
              <a:ext cx="0" cy="72000"/>
            </a:xfrm>
            <a:prstGeom prst="line">
              <a:avLst/>
            </a:prstGeom>
            <a:noFill/>
            <a:ln w="9525" cap="sq" cmpd="sng" algn="ctr">
              <a:solidFill>
                <a:srgbClr val="333333"/>
              </a:solidFill>
              <a:prstDash val="solid"/>
              <a:miter lim="800000"/>
            </a:ln>
            <a:effectLst/>
          </p:spPr>
        </p:cxnSp>
        <p:cxnSp>
          <p:nvCxnSpPr>
            <p:cNvPr id="364" name="Straight Connector 363">
              <a:extLst>
                <a:ext uri="{FF2B5EF4-FFF2-40B4-BE49-F238E27FC236}">
                  <a16:creationId xmlns:a16="http://schemas.microsoft.com/office/drawing/2014/main" id="{6FB560BD-8641-B776-05B9-572099E12FCD}"/>
                </a:ext>
              </a:extLst>
            </p:cNvPr>
            <p:cNvCxnSpPr>
              <a:cxnSpLocks/>
            </p:cNvCxnSpPr>
            <p:nvPr/>
          </p:nvCxnSpPr>
          <p:spPr>
            <a:xfrm>
              <a:off x="6414022" y="4746976"/>
              <a:ext cx="0" cy="72000"/>
            </a:xfrm>
            <a:prstGeom prst="line">
              <a:avLst/>
            </a:prstGeom>
            <a:noFill/>
            <a:ln w="9525" cap="sq" cmpd="sng" algn="ctr">
              <a:solidFill>
                <a:srgbClr val="333333"/>
              </a:solidFill>
              <a:prstDash val="solid"/>
              <a:miter lim="800000"/>
            </a:ln>
            <a:effectLst/>
          </p:spPr>
        </p:cxnSp>
        <p:cxnSp>
          <p:nvCxnSpPr>
            <p:cNvPr id="365" name="Straight Connector 364">
              <a:extLst>
                <a:ext uri="{FF2B5EF4-FFF2-40B4-BE49-F238E27FC236}">
                  <a16:creationId xmlns:a16="http://schemas.microsoft.com/office/drawing/2014/main" id="{9B4F4124-17DA-F3BA-D26A-F0B429507790}"/>
                </a:ext>
              </a:extLst>
            </p:cNvPr>
            <p:cNvCxnSpPr>
              <a:cxnSpLocks/>
            </p:cNvCxnSpPr>
            <p:nvPr/>
          </p:nvCxnSpPr>
          <p:spPr>
            <a:xfrm>
              <a:off x="6723949" y="4746976"/>
              <a:ext cx="0" cy="72000"/>
            </a:xfrm>
            <a:prstGeom prst="line">
              <a:avLst/>
            </a:prstGeom>
            <a:noFill/>
            <a:ln w="9525" cap="sq" cmpd="sng" algn="ctr">
              <a:solidFill>
                <a:srgbClr val="333333"/>
              </a:solidFill>
              <a:prstDash val="solid"/>
              <a:miter lim="800000"/>
            </a:ln>
            <a:effectLst/>
          </p:spPr>
        </p:cxnSp>
        <p:cxnSp>
          <p:nvCxnSpPr>
            <p:cNvPr id="366" name="Straight Connector 365">
              <a:extLst>
                <a:ext uri="{FF2B5EF4-FFF2-40B4-BE49-F238E27FC236}">
                  <a16:creationId xmlns:a16="http://schemas.microsoft.com/office/drawing/2014/main" id="{8FFC14DC-461F-09E3-E121-F454F8035D36}"/>
                </a:ext>
              </a:extLst>
            </p:cNvPr>
            <p:cNvCxnSpPr>
              <a:cxnSpLocks/>
            </p:cNvCxnSpPr>
            <p:nvPr/>
          </p:nvCxnSpPr>
          <p:spPr>
            <a:xfrm>
              <a:off x="7033876" y="4746976"/>
              <a:ext cx="0" cy="72000"/>
            </a:xfrm>
            <a:prstGeom prst="line">
              <a:avLst/>
            </a:prstGeom>
            <a:noFill/>
            <a:ln w="9525" cap="sq" cmpd="sng" algn="ctr">
              <a:solidFill>
                <a:srgbClr val="333333"/>
              </a:solidFill>
              <a:prstDash val="solid"/>
              <a:miter lim="800000"/>
            </a:ln>
            <a:effectLst/>
          </p:spPr>
        </p:cxnSp>
        <p:cxnSp>
          <p:nvCxnSpPr>
            <p:cNvPr id="367" name="Straight Connector 366">
              <a:extLst>
                <a:ext uri="{FF2B5EF4-FFF2-40B4-BE49-F238E27FC236}">
                  <a16:creationId xmlns:a16="http://schemas.microsoft.com/office/drawing/2014/main" id="{9F8A3A08-7963-4047-10B5-2101FECC1FD9}"/>
                </a:ext>
              </a:extLst>
            </p:cNvPr>
            <p:cNvCxnSpPr>
              <a:cxnSpLocks/>
            </p:cNvCxnSpPr>
            <p:nvPr/>
          </p:nvCxnSpPr>
          <p:spPr>
            <a:xfrm>
              <a:off x="7343809" y="4746976"/>
              <a:ext cx="0" cy="72000"/>
            </a:xfrm>
            <a:prstGeom prst="line">
              <a:avLst/>
            </a:prstGeom>
            <a:noFill/>
            <a:ln w="9525" cap="sq" cmpd="sng" algn="ctr">
              <a:solidFill>
                <a:srgbClr val="333333"/>
              </a:solidFill>
              <a:prstDash val="solid"/>
              <a:miter lim="800000"/>
            </a:ln>
            <a:effectLst/>
          </p:spPr>
        </p:cxnSp>
        <p:cxnSp>
          <p:nvCxnSpPr>
            <p:cNvPr id="368" name="Straight Connector 367">
              <a:extLst>
                <a:ext uri="{FF2B5EF4-FFF2-40B4-BE49-F238E27FC236}">
                  <a16:creationId xmlns:a16="http://schemas.microsoft.com/office/drawing/2014/main" id="{981147B7-D8D6-50A8-14D7-1596CBEA4D6D}"/>
                </a:ext>
              </a:extLst>
            </p:cNvPr>
            <p:cNvCxnSpPr>
              <a:cxnSpLocks/>
            </p:cNvCxnSpPr>
            <p:nvPr/>
          </p:nvCxnSpPr>
          <p:spPr>
            <a:xfrm>
              <a:off x="7658474" y="4746977"/>
              <a:ext cx="0" cy="71999"/>
            </a:xfrm>
            <a:prstGeom prst="line">
              <a:avLst/>
            </a:prstGeom>
            <a:noFill/>
            <a:ln w="9525" cap="sq" cmpd="sng" algn="ctr">
              <a:solidFill>
                <a:srgbClr val="333333"/>
              </a:solidFill>
              <a:prstDash val="solid"/>
              <a:miter lim="800000"/>
            </a:ln>
            <a:effectLst/>
          </p:spPr>
        </p:cxnSp>
        <p:cxnSp>
          <p:nvCxnSpPr>
            <p:cNvPr id="369" name="Straight Connector 368">
              <a:extLst>
                <a:ext uri="{FF2B5EF4-FFF2-40B4-BE49-F238E27FC236}">
                  <a16:creationId xmlns:a16="http://schemas.microsoft.com/office/drawing/2014/main" id="{9CE34B2E-C9EF-ECED-7119-302816D6C587}"/>
                </a:ext>
              </a:extLst>
            </p:cNvPr>
            <p:cNvCxnSpPr>
              <a:cxnSpLocks/>
            </p:cNvCxnSpPr>
            <p:nvPr/>
          </p:nvCxnSpPr>
          <p:spPr>
            <a:xfrm>
              <a:off x="7968407" y="4746977"/>
              <a:ext cx="0" cy="71999"/>
            </a:xfrm>
            <a:prstGeom prst="line">
              <a:avLst/>
            </a:prstGeom>
            <a:noFill/>
            <a:ln w="9525" cap="sq" cmpd="sng" algn="ctr">
              <a:solidFill>
                <a:srgbClr val="333333"/>
              </a:solidFill>
              <a:prstDash val="solid"/>
              <a:miter lim="800000"/>
            </a:ln>
            <a:effectLst/>
          </p:spPr>
        </p:cxnSp>
      </p:grpSp>
      <p:cxnSp>
        <p:nvCxnSpPr>
          <p:cNvPr id="370" name="Straight Connector 369">
            <a:extLst>
              <a:ext uri="{FF2B5EF4-FFF2-40B4-BE49-F238E27FC236}">
                <a16:creationId xmlns:a16="http://schemas.microsoft.com/office/drawing/2014/main" id="{3AE0D95F-9991-B6FE-587B-342690146322}"/>
              </a:ext>
            </a:extLst>
          </p:cNvPr>
          <p:cNvCxnSpPr>
            <a:cxnSpLocks/>
          </p:cNvCxnSpPr>
          <p:nvPr/>
        </p:nvCxnSpPr>
        <p:spPr>
          <a:xfrm flipH="1">
            <a:off x="1686531" y="3360436"/>
            <a:ext cx="4866669" cy="0"/>
          </a:xfrm>
          <a:prstGeom prst="line">
            <a:avLst/>
          </a:prstGeom>
          <a:noFill/>
          <a:ln w="6350" cap="sq" cmpd="sng" algn="ctr">
            <a:solidFill>
              <a:srgbClr val="333333">
                <a:lumMod val="40000"/>
                <a:lumOff val="60000"/>
              </a:srgbClr>
            </a:solidFill>
            <a:prstDash val="sysDash"/>
            <a:miter lim="800000"/>
          </a:ln>
          <a:effectLst/>
        </p:spPr>
      </p:cxnSp>
      <p:sp>
        <p:nvSpPr>
          <p:cNvPr id="371" name="TextBox 370">
            <a:extLst>
              <a:ext uri="{FF2B5EF4-FFF2-40B4-BE49-F238E27FC236}">
                <a16:creationId xmlns:a16="http://schemas.microsoft.com/office/drawing/2014/main" id="{20050928-954B-0B60-C9E0-CC0B56491EE0}"/>
              </a:ext>
            </a:extLst>
          </p:cNvPr>
          <p:cNvSpPr txBox="1"/>
          <p:nvPr/>
        </p:nvSpPr>
        <p:spPr>
          <a:xfrm>
            <a:off x="6245853"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54</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372" name="TextBox 371">
            <a:extLst>
              <a:ext uri="{FF2B5EF4-FFF2-40B4-BE49-F238E27FC236}">
                <a16:creationId xmlns:a16="http://schemas.microsoft.com/office/drawing/2014/main" id="{9E66A43D-BD0A-F2A8-9C3A-F59E5E2AEAA1}"/>
              </a:ext>
            </a:extLst>
          </p:cNvPr>
          <p:cNvSpPr txBox="1"/>
          <p:nvPr/>
        </p:nvSpPr>
        <p:spPr>
          <a:xfrm>
            <a:off x="6504899" y="4773034"/>
            <a:ext cx="218448" cy="210956"/>
          </a:xfrm>
          <a:prstGeom prst="rect">
            <a:avLst/>
          </a:prstGeom>
          <a:solidFill>
            <a:srgbClr val="FFFFFF"/>
          </a:solidFill>
          <a:ln w="952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333333"/>
                </a:solidFill>
                <a:effectLst/>
                <a:uLnTx/>
                <a:uFillTx/>
                <a:latin typeface="Open Sans"/>
                <a:ea typeface="MS PGothic" charset="0"/>
                <a:cs typeface="+mn-cs"/>
              </a:rPr>
              <a:t>57</a:t>
            </a:r>
            <a:endParaRPr kumimoji="0" lang="en-US" sz="1000" b="0" i="0" u="none" strike="noStrike" kern="0" cap="none" spc="0" normalizeH="0" baseline="0" noProof="0" dirty="0">
              <a:ln>
                <a:noFill/>
              </a:ln>
              <a:solidFill>
                <a:srgbClr val="333333"/>
              </a:solidFill>
              <a:effectLst/>
              <a:uLnTx/>
              <a:uFillTx/>
              <a:latin typeface="Open Sans"/>
              <a:ea typeface="MS PGothic" charset="0"/>
              <a:cs typeface="+mn-cs"/>
            </a:endParaRPr>
          </a:p>
        </p:txBody>
      </p:sp>
      <p:grpSp>
        <p:nvGrpSpPr>
          <p:cNvPr id="373" name="Group 372">
            <a:extLst>
              <a:ext uri="{FF2B5EF4-FFF2-40B4-BE49-F238E27FC236}">
                <a16:creationId xmlns:a16="http://schemas.microsoft.com/office/drawing/2014/main" id="{6B7D6347-CB3C-E019-1520-21927A7458FB}"/>
              </a:ext>
            </a:extLst>
          </p:cNvPr>
          <p:cNvGrpSpPr/>
          <p:nvPr/>
        </p:nvGrpSpPr>
        <p:grpSpPr>
          <a:xfrm>
            <a:off x="1732681" y="2043422"/>
            <a:ext cx="4398589" cy="2101258"/>
            <a:chOff x="4992260" y="2455328"/>
            <a:chExt cx="2541063" cy="1146453"/>
          </a:xfrm>
        </p:grpSpPr>
        <p:sp>
          <p:nvSpPr>
            <p:cNvPr id="374" name="Freeform 441">
              <a:extLst>
                <a:ext uri="{FF2B5EF4-FFF2-40B4-BE49-F238E27FC236}">
                  <a16:creationId xmlns:a16="http://schemas.microsoft.com/office/drawing/2014/main" id="{5D3FEE09-DA36-FBA6-400F-A645961D9CFA}"/>
                </a:ext>
              </a:extLst>
            </p:cNvPr>
            <p:cNvSpPr/>
            <p:nvPr/>
          </p:nvSpPr>
          <p:spPr>
            <a:xfrm>
              <a:off x="5472701" y="3123894"/>
              <a:ext cx="2042065" cy="467415"/>
            </a:xfrm>
            <a:custGeom>
              <a:avLst/>
              <a:gdLst>
                <a:gd name="connsiteX0" fmla="*/ 2042066 w 2042065"/>
                <a:gd name="connsiteY0" fmla="*/ 467415 h 467415"/>
                <a:gd name="connsiteX1" fmla="*/ 1835917 w 2042065"/>
                <a:gd name="connsiteY1" fmla="*/ 467415 h 467415"/>
                <a:gd name="connsiteX2" fmla="*/ 1835917 w 2042065"/>
                <a:gd name="connsiteY2" fmla="*/ 379263 h 467415"/>
                <a:gd name="connsiteX3" fmla="*/ 1825258 w 2042065"/>
                <a:gd name="connsiteY3" fmla="*/ 379263 h 467415"/>
                <a:gd name="connsiteX4" fmla="*/ 1825258 w 2042065"/>
                <a:gd name="connsiteY4" fmla="*/ 362509 h 467415"/>
                <a:gd name="connsiteX5" fmla="*/ 1103740 w 2042065"/>
                <a:gd name="connsiteY5" fmla="*/ 362509 h 467415"/>
                <a:gd name="connsiteX6" fmla="*/ 1103740 w 2042065"/>
                <a:gd name="connsiteY6" fmla="*/ 346325 h 467415"/>
                <a:gd name="connsiteX7" fmla="*/ 985152 w 2042065"/>
                <a:gd name="connsiteY7" fmla="*/ 346325 h 467415"/>
                <a:gd name="connsiteX8" fmla="*/ 985152 w 2042065"/>
                <a:gd name="connsiteY8" fmla="*/ 314339 h 467415"/>
                <a:gd name="connsiteX9" fmla="*/ 744456 w 2042065"/>
                <a:gd name="connsiteY9" fmla="*/ 314339 h 467415"/>
                <a:gd name="connsiteX10" fmla="*/ 744456 w 2042065"/>
                <a:gd name="connsiteY10" fmla="*/ 288541 h 467415"/>
                <a:gd name="connsiteX11" fmla="*/ 736366 w 2042065"/>
                <a:gd name="connsiteY11" fmla="*/ 288541 h 467415"/>
                <a:gd name="connsiteX12" fmla="*/ 736366 w 2042065"/>
                <a:gd name="connsiteY12" fmla="*/ 278355 h 467415"/>
                <a:gd name="connsiteX13" fmla="*/ 691824 w 2042065"/>
                <a:gd name="connsiteY13" fmla="*/ 278355 h 467415"/>
                <a:gd name="connsiteX14" fmla="*/ 691824 w 2042065"/>
                <a:gd name="connsiteY14" fmla="*/ 266741 h 467415"/>
                <a:gd name="connsiteX15" fmla="*/ 614733 w 2042065"/>
                <a:gd name="connsiteY15" fmla="*/ 266741 h 467415"/>
                <a:gd name="connsiteX16" fmla="*/ 614733 w 2042065"/>
                <a:gd name="connsiteY16" fmla="*/ 255603 h 467415"/>
                <a:gd name="connsiteX17" fmla="*/ 540782 w 2042065"/>
                <a:gd name="connsiteY17" fmla="*/ 255603 h 467415"/>
                <a:gd name="connsiteX18" fmla="*/ 540782 w 2042065"/>
                <a:gd name="connsiteY18" fmla="*/ 243894 h 467415"/>
                <a:gd name="connsiteX19" fmla="*/ 518035 w 2042065"/>
                <a:gd name="connsiteY19" fmla="*/ 243894 h 467415"/>
                <a:gd name="connsiteX20" fmla="*/ 518035 w 2042065"/>
                <a:gd name="connsiteY20" fmla="*/ 235802 h 467415"/>
                <a:gd name="connsiteX21" fmla="*/ 451603 w 2042065"/>
                <a:gd name="connsiteY21" fmla="*/ 235802 h 467415"/>
                <a:gd name="connsiteX22" fmla="*/ 451603 w 2042065"/>
                <a:gd name="connsiteY22" fmla="*/ 226663 h 467415"/>
                <a:gd name="connsiteX23" fmla="*/ 400495 w 2042065"/>
                <a:gd name="connsiteY23" fmla="*/ 226663 h 467415"/>
                <a:gd name="connsiteX24" fmla="*/ 400495 w 2042065"/>
                <a:gd name="connsiteY24" fmla="*/ 210480 h 467415"/>
                <a:gd name="connsiteX25" fmla="*/ 318835 w 2042065"/>
                <a:gd name="connsiteY25" fmla="*/ 210480 h 467415"/>
                <a:gd name="connsiteX26" fmla="*/ 318835 w 2042065"/>
                <a:gd name="connsiteY26" fmla="*/ 189632 h 467415"/>
                <a:gd name="connsiteX27" fmla="*/ 286475 w 2042065"/>
                <a:gd name="connsiteY27" fmla="*/ 189632 h 467415"/>
                <a:gd name="connsiteX28" fmla="*/ 286475 w 2042065"/>
                <a:gd name="connsiteY28" fmla="*/ 180017 h 467415"/>
                <a:gd name="connsiteX29" fmla="*/ 277339 w 2042065"/>
                <a:gd name="connsiteY29" fmla="*/ 180017 h 467415"/>
                <a:gd name="connsiteX30" fmla="*/ 277339 w 2042065"/>
                <a:gd name="connsiteY30" fmla="*/ 171925 h 467415"/>
                <a:gd name="connsiteX31" fmla="*/ 247930 w 2042065"/>
                <a:gd name="connsiteY31" fmla="*/ 171925 h 467415"/>
                <a:gd name="connsiteX32" fmla="*/ 247930 w 2042065"/>
                <a:gd name="connsiteY32" fmla="*/ 164880 h 467415"/>
                <a:gd name="connsiteX33" fmla="*/ 216998 w 2042065"/>
                <a:gd name="connsiteY33" fmla="*/ 164880 h 467415"/>
                <a:gd name="connsiteX34" fmla="*/ 216998 w 2042065"/>
                <a:gd name="connsiteY34" fmla="*/ 155170 h 467415"/>
                <a:gd name="connsiteX35" fmla="*/ 181593 w 2042065"/>
                <a:gd name="connsiteY35" fmla="*/ 155170 h 467415"/>
                <a:gd name="connsiteX36" fmla="*/ 181593 w 2042065"/>
                <a:gd name="connsiteY36" fmla="*/ 145555 h 467415"/>
                <a:gd name="connsiteX37" fmla="*/ 166841 w 2042065"/>
                <a:gd name="connsiteY37" fmla="*/ 145555 h 467415"/>
                <a:gd name="connsiteX38" fmla="*/ 166841 w 2042065"/>
                <a:gd name="connsiteY38" fmla="*/ 134418 h 467415"/>
                <a:gd name="connsiteX39" fmla="*/ 157704 w 2042065"/>
                <a:gd name="connsiteY39" fmla="*/ 134418 h 467415"/>
                <a:gd name="connsiteX40" fmla="*/ 157704 w 2042065"/>
                <a:gd name="connsiteY40" fmla="*/ 124327 h 467415"/>
                <a:gd name="connsiteX41" fmla="*/ 147616 w 2042065"/>
                <a:gd name="connsiteY41" fmla="*/ 124327 h 467415"/>
                <a:gd name="connsiteX42" fmla="*/ 147616 w 2042065"/>
                <a:gd name="connsiteY42" fmla="*/ 95958 h 467415"/>
                <a:gd name="connsiteX43" fmla="*/ 128581 w 2042065"/>
                <a:gd name="connsiteY43" fmla="*/ 95958 h 467415"/>
                <a:gd name="connsiteX44" fmla="*/ 128581 w 2042065"/>
                <a:gd name="connsiteY44" fmla="*/ 80060 h 467415"/>
                <a:gd name="connsiteX45" fmla="*/ 97554 w 2042065"/>
                <a:gd name="connsiteY45" fmla="*/ 80060 h 467415"/>
                <a:gd name="connsiteX46" fmla="*/ 97554 w 2042065"/>
                <a:gd name="connsiteY46" fmla="*/ 62925 h 467415"/>
                <a:gd name="connsiteX47" fmla="*/ 74046 w 2042065"/>
                <a:gd name="connsiteY47" fmla="*/ 62925 h 467415"/>
                <a:gd name="connsiteX48" fmla="*/ 74046 w 2042065"/>
                <a:gd name="connsiteY48" fmla="*/ 45409 h 467415"/>
                <a:gd name="connsiteX49" fmla="*/ 47778 w 2042065"/>
                <a:gd name="connsiteY49" fmla="*/ 45409 h 467415"/>
                <a:gd name="connsiteX50" fmla="*/ 47778 w 2042065"/>
                <a:gd name="connsiteY50" fmla="*/ 41030 h 467415"/>
                <a:gd name="connsiteX51" fmla="*/ 39688 w 2042065"/>
                <a:gd name="connsiteY51" fmla="*/ 41030 h 467415"/>
                <a:gd name="connsiteX52" fmla="*/ 39688 w 2042065"/>
                <a:gd name="connsiteY52" fmla="*/ 28273 h 467415"/>
                <a:gd name="connsiteX53" fmla="*/ 14752 w 2042065"/>
                <a:gd name="connsiteY53" fmla="*/ 28273 h 467415"/>
                <a:gd name="connsiteX54" fmla="*/ 14752 w 2042065"/>
                <a:gd name="connsiteY54" fmla="*/ 0 h 467415"/>
                <a:gd name="connsiteX55" fmla="*/ 0 w 2042065"/>
                <a:gd name="connsiteY55" fmla="*/ 0 h 46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42065" h="467415">
                  <a:moveTo>
                    <a:pt x="2042066" y="467415"/>
                  </a:moveTo>
                  <a:lnTo>
                    <a:pt x="1835917" y="467415"/>
                  </a:lnTo>
                  <a:lnTo>
                    <a:pt x="1835917" y="379263"/>
                  </a:lnTo>
                  <a:lnTo>
                    <a:pt x="1825258" y="379263"/>
                  </a:lnTo>
                  <a:lnTo>
                    <a:pt x="1825258" y="362509"/>
                  </a:lnTo>
                  <a:lnTo>
                    <a:pt x="1103740" y="362509"/>
                  </a:lnTo>
                  <a:lnTo>
                    <a:pt x="1103740" y="346325"/>
                  </a:lnTo>
                  <a:lnTo>
                    <a:pt x="985152" y="346325"/>
                  </a:lnTo>
                  <a:lnTo>
                    <a:pt x="985152" y="314339"/>
                  </a:lnTo>
                  <a:lnTo>
                    <a:pt x="744456" y="314339"/>
                  </a:lnTo>
                  <a:lnTo>
                    <a:pt x="744456" y="288541"/>
                  </a:lnTo>
                  <a:lnTo>
                    <a:pt x="736366" y="288541"/>
                  </a:lnTo>
                  <a:lnTo>
                    <a:pt x="736366" y="278355"/>
                  </a:lnTo>
                  <a:lnTo>
                    <a:pt x="691824" y="278355"/>
                  </a:lnTo>
                  <a:lnTo>
                    <a:pt x="691824" y="266741"/>
                  </a:lnTo>
                  <a:lnTo>
                    <a:pt x="614733" y="266741"/>
                  </a:lnTo>
                  <a:lnTo>
                    <a:pt x="614733" y="255603"/>
                  </a:lnTo>
                  <a:lnTo>
                    <a:pt x="540782" y="255603"/>
                  </a:lnTo>
                  <a:lnTo>
                    <a:pt x="540782" y="243894"/>
                  </a:lnTo>
                  <a:lnTo>
                    <a:pt x="518035" y="243894"/>
                  </a:lnTo>
                  <a:lnTo>
                    <a:pt x="518035" y="235802"/>
                  </a:lnTo>
                  <a:lnTo>
                    <a:pt x="451603" y="235802"/>
                  </a:lnTo>
                  <a:lnTo>
                    <a:pt x="451603" y="226663"/>
                  </a:lnTo>
                  <a:lnTo>
                    <a:pt x="400495" y="226663"/>
                  </a:lnTo>
                  <a:lnTo>
                    <a:pt x="400495" y="210480"/>
                  </a:lnTo>
                  <a:lnTo>
                    <a:pt x="318835" y="210480"/>
                  </a:lnTo>
                  <a:lnTo>
                    <a:pt x="318835" y="189632"/>
                  </a:lnTo>
                  <a:lnTo>
                    <a:pt x="286475" y="189632"/>
                  </a:lnTo>
                  <a:lnTo>
                    <a:pt x="286475" y="180017"/>
                  </a:lnTo>
                  <a:lnTo>
                    <a:pt x="277339" y="180017"/>
                  </a:lnTo>
                  <a:lnTo>
                    <a:pt x="277339" y="171925"/>
                  </a:lnTo>
                  <a:lnTo>
                    <a:pt x="247930" y="171925"/>
                  </a:lnTo>
                  <a:lnTo>
                    <a:pt x="247930" y="164880"/>
                  </a:lnTo>
                  <a:lnTo>
                    <a:pt x="216998" y="164880"/>
                  </a:lnTo>
                  <a:lnTo>
                    <a:pt x="216998" y="155170"/>
                  </a:lnTo>
                  <a:lnTo>
                    <a:pt x="181593" y="155170"/>
                  </a:lnTo>
                  <a:lnTo>
                    <a:pt x="181593" y="145555"/>
                  </a:lnTo>
                  <a:lnTo>
                    <a:pt x="166841" y="145555"/>
                  </a:lnTo>
                  <a:lnTo>
                    <a:pt x="166841" y="134418"/>
                  </a:lnTo>
                  <a:lnTo>
                    <a:pt x="157704" y="134418"/>
                  </a:lnTo>
                  <a:lnTo>
                    <a:pt x="157704" y="124327"/>
                  </a:lnTo>
                  <a:lnTo>
                    <a:pt x="147616" y="124327"/>
                  </a:lnTo>
                  <a:lnTo>
                    <a:pt x="147616" y="95958"/>
                  </a:lnTo>
                  <a:lnTo>
                    <a:pt x="128581" y="95958"/>
                  </a:lnTo>
                  <a:lnTo>
                    <a:pt x="128581" y="80060"/>
                  </a:lnTo>
                  <a:lnTo>
                    <a:pt x="97554" y="80060"/>
                  </a:lnTo>
                  <a:lnTo>
                    <a:pt x="97554" y="62925"/>
                  </a:lnTo>
                  <a:lnTo>
                    <a:pt x="74046" y="62925"/>
                  </a:lnTo>
                  <a:lnTo>
                    <a:pt x="74046" y="45409"/>
                  </a:lnTo>
                  <a:lnTo>
                    <a:pt x="47778" y="45409"/>
                  </a:lnTo>
                  <a:lnTo>
                    <a:pt x="47778" y="41030"/>
                  </a:lnTo>
                  <a:lnTo>
                    <a:pt x="39688" y="41030"/>
                  </a:lnTo>
                  <a:lnTo>
                    <a:pt x="39688" y="28273"/>
                  </a:lnTo>
                  <a:lnTo>
                    <a:pt x="14752" y="28273"/>
                  </a:lnTo>
                  <a:lnTo>
                    <a:pt x="14752" y="0"/>
                  </a:lnTo>
                  <a:lnTo>
                    <a:pt x="0" y="0"/>
                  </a:lnTo>
                </a:path>
              </a:pathLst>
            </a:custGeom>
            <a:noFill/>
            <a:ln w="28575" cap="flat" cmpd="sng" algn="ctr">
              <a:solidFill>
                <a:srgbClr val="35994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333333"/>
                </a:solidFill>
                <a:effectLst/>
                <a:uLnTx/>
                <a:uFillTx/>
                <a:latin typeface="Open Sans"/>
                <a:ea typeface="MS PGothic" charset="0"/>
                <a:cs typeface="+mn-cs"/>
              </a:endParaRPr>
            </a:p>
          </p:txBody>
        </p:sp>
        <p:grpSp>
          <p:nvGrpSpPr>
            <p:cNvPr id="375" name="Group 374">
              <a:extLst>
                <a:ext uri="{FF2B5EF4-FFF2-40B4-BE49-F238E27FC236}">
                  <a16:creationId xmlns:a16="http://schemas.microsoft.com/office/drawing/2014/main" id="{03229144-DE83-F6AC-3D04-7A2543309570}"/>
                </a:ext>
              </a:extLst>
            </p:cNvPr>
            <p:cNvGrpSpPr/>
            <p:nvPr/>
          </p:nvGrpSpPr>
          <p:grpSpPr>
            <a:xfrm>
              <a:off x="5183751" y="2812411"/>
              <a:ext cx="2349572" cy="789370"/>
              <a:chOff x="5183751" y="2812411"/>
              <a:chExt cx="2349572" cy="789370"/>
            </a:xfrm>
          </p:grpSpPr>
          <p:sp>
            <p:nvSpPr>
              <p:cNvPr id="377" name="Freeform 443">
                <a:extLst>
                  <a:ext uri="{FF2B5EF4-FFF2-40B4-BE49-F238E27FC236}">
                    <a16:creationId xmlns:a16="http://schemas.microsoft.com/office/drawing/2014/main" id="{4C3AD61F-1BF2-83E6-6BAE-541FD83EAE74}"/>
                  </a:ext>
                </a:extLst>
              </p:cNvPr>
              <p:cNvSpPr/>
              <p:nvPr/>
            </p:nvSpPr>
            <p:spPr>
              <a:xfrm>
                <a:off x="7509530" y="357798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78" name="Freeform 444">
                <a:extLst>
                  <a:ext uri="{FF2B5EF4-FFF2-40B4-BE49-F238E27FC236}">
                    <a16:creationId xmlns:a16="http://schemas.microsoft.com/office/drawing/2014/main" id="{9EA12D3F-9B17-C515-C1B4-D177EA443AB8}"/>
                  </a:ext>
                </a:extLst>
              </p:cNvPr>
              <p:cNvSpPr/>
              <p:nvPr/>
            </p:nvSpPr>
            <p:spPr>
              <a:xfrm>
                <a:off x="7328986" y="357798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79" name="Freeform 445">
                <a:extLst>
                  <a:ext uri="{FF2B5EF4-FFF2-40B4-BE49-F238E27FC236}">
                    <a16:creationId xmlns:a16="http://schemas.microsoft.com/office/drawing/2014/main" id="{A88762AD-1ECE-84F3-720E-C943AE7F668C}"/>
                  </a:ext>
                </a:extLst>
              </p:cNvPr>
              <p:cNvSpPr/>
              <p:nvPr/>
            </p:nvSpPr>
            <p:spPr>
              <a:xfrm>
                <a:off x="7273309"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80" name="Freeform 446">
                <a:extLst>
                  <a:ext uri="{FF2B5EF4-FFF2-40B4-BE49-F238E27FC236}">
                    <a16:creationId xmlns:a16="http://schemas.microsoft.com/office/drawing/2014/main" id="{547AAC67-02F0-CA79-37AD-13D6EC995812}"/>
                  </a:ext>
                </a:extLst>
              </p:cNvPr>
              <p:cNvSpPr/>
              <p:nvPr/>
            </p:nvSpPr>
            <p:spPr>
              <a:xfrm>
                <a:off x="7256844" y="3477169"/>
                <a:ext cx="23793" cy="23799"/>
              </a:xfrm>
              <a:custGeom>
                <a:avLst/>
                <a:gdLst>
                  <a:gd name="connsiteX0" fmla="*/ 0 w 23793"/>
                  <a:gd name="connsiteY0" fmla="*/ 0 h 23799"/>
                  <a:gd name="connsiteX1" fmla="*/ 23793 w 23793"/>
                  <a:gd name="connsiteY1" fmla="*/ 0 h 23799"/>
                  <a:gd name="connsiteX2" fmla="*/ 23793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3" y="0"/>
                    </a:lnTo>
                    <a:lnTo>
                      <a:pt x="23793"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81" name="Freeform 447">
                <a:extLst>
                  <a:ext uri="{FF2B5EF4-FFF2-40B4-BE49-F238E27FC236}">
                    <a16:creationId xmlns:a16="http://schemas.microsoft.com/office/drawing/2014/main" id="{C02B7C17-0864-89A7-3746-62542D9BC48D}"/>
                  </a:ext>
                </a:extLst>
              </p:cNvPr>
              <p:cNvSpPr/>
              <p:nvPr/>
            </p:nvSpPr>
            <p:spPr>
              <a:xfrm>
                <a:off x="7240855" y="3477169"/>
                <a:ext cx="23793" cy="23799"/>
              </a:xfrm>
              <a:custGeom>
                <a:avLst/>
                <a:gdLst>
                  <a:gd name="connsiteX0" fmla="*/ 0 w 23793"/>
                  <a:gd name="connsiteY0" fmla="*/ 0 h 23799"/>
                  <a:gd name="connsiteX1" fmla="*/ 23793 w 23793"/>
                  <a:gd name="connsiteY1" fmla="*/ 0 h 23799"/>
                  <a:gd name="connsiteX2" fmla="*/ 23793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3" y="0"/>
                    </a:lnTo>
                    <a:lnTo>
                      <a:pt x="23793"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82" name="Freeform 448">
                <a:extLst>
                  <a:ext uri="{FF2B5EF4-FFF2-40B4-BE49-F238E27FC236}">
                    <a16:creationId xmlns:a16="http://schemas.microsoft.com/office/drawing/2014/main" id="{B07AD163-A0CE-C9E2-9ABF-9A8DE6788464}"/>
                  </a:ext>
                </a:extLst>
              </p:cNvPr>
              <p:cNvSpPr/>
              <p:nvPr/>
            </p:nvSpPr>
            <p:spPr>
              <a:xfrm>
                <a:off x="7230956"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83" name="Freeform 449">
                <a:extLst>
                  <a:ext uri="{FF2B5EF4-FFF2-40B4-BE49-F238E27FC236}">
                    <a16:creationId xmlns:a16="http://schemas.microsoft.com/office/drawing/2014/main" id="{915D6814-F695-8146-E9D0-BEA962149062}"/>
                  </a:ext>
                </a:extLst>
              </p:cNvPr>
              <p:cNvSpPr/>
              <p:nvPr/>
            </p:nvSpPr>
            <p:spPr>
              <a:xfrm>
                <a:off x="7201262"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84" name="Freeform 450">
                <a:extLst>
                  <a:ext uri="{FF2B5EF4-FFF2-40B4-BE49-F238E27FC236}">
                    <a16:creationId xmlns:a16="http://schemas.microsoft.com/office/drawing/2014/main" id="{22EC41BB-21C8-E275-7C93-C2ADE3810B00}"/>
                  </a:ext>
                </a:extLst>
              </p:cNvPr>
              <p:cNvSpPr/>
              <p:nvPr/>
            </p:nvSpPr>
            <p:spPr>
              <a:xfrm>
                <a:off x="7044319"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85" name="Freeform 451">
                <a:extLst>
                  <a:ext uri="{FF2B5EF4-FFF2-40B4-BE49-F238E27FC236}">
                    <a16:creationId xmlns:a16="http://schemas.microsoft.com/office/drawing/2014/main" id="{A182D9A9-2883-7F48-B082-8DACD380F71A}"/>
                  </a:ext>
                </a:extLst>
              </p:cNvPr>
              <p:cNvSpPr/>
              <p:nvPr/>
            </p:nvSpPr>
            <p:spPr>
              <a:xfrm>
                <a:off x="7031090"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86" name="Freeform 452">
                <a:extLst>
                  <a:ext uri="{FF2B5EF4-FFF2-40B4-BE49-F238E27FC236}">
                    <a16:creationId xmlns:a16="http://schemas.microsoft.com/office/drawing/2014/main" id="{3AF319B4-9FBD-5023-22CE-7244BEE67B47}"/>
                  </a:ext>
                </a:extLst>
              </p:cNvPr>
              <p:cNvSpPr/>
              <p:nvPr/>
            </p:nvSpPr>
            <p:spPr>
              <a:xfrm>
                <a:off x="7005202"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87" name="Freeform 453">
                <a:extLst>
                  <a:ext uri="{FF2B5EF4-FFF2-40B4-BE49-F238E27FC236}">
                    <a16:creationId xmlns:a16="http://schemas.microsoft.com/office/drawing/2014/main" id="{9D2F35B4-9106-D87C-FBBE-C1F5D15C798A}"/>
                  </a:ext>
                </a:extLst>
              </p:cNvPr>
              <p:cNvSpPr/>
              <p:nvPr/>
            </p:nvSpPr>
            <p:spPr>
              <a:xfrm>
                <a:off x="6960565" y="3477169"/>
                <a:ext cx="23793" cy="23799"/>
              </a:xfrm>
              <a:custGeom>
                <a:avLst/>
                <a:gdLst>
                  <a:gd name="connsiteX0" fmla="*/ 0 w 23793"/>
                  <a:gd name="connsiteY0" fmla="*/ 0 h 23799"/>
                  <a:gd name="connsiteX1" fmla="*/ 23793 w 23793"/>
                  <a:gd name="connsiteY1" fmla="*/ 0 h 23799"/>
                  <a:gd name="connsiteX2" fmla="*/ 23793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3" y="0"/>
                    </a:lnTo>
                    <a:lnTo>
                      <a:pt x="23793"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88" name="Freeform 454">
                <a:extLst>
                  <a:ext uri="{FF2B5EF4-FFF2-40B4-BE49-F238E27FC236}">
                    <a16:creationId xmlns:a16="http://schemas.microsoft.com/office/drawing/2014/main" id="{95BC8F25-3804-5C56-E3A8-931DF7924520}"/>
                  </a:ext>
                </a:extLst>
              </p:cNvPr>
              <p:cNvSpPr/>
              <p:nvPr/>
            </p:nvSpPr>
            <p:spPr>
              <a:xfrm>
                <a:off x="6863678"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89" name="Freeform 455">
                <a:extLst>
                  <a:ext uri="{FF2B5EF4-FFF2-40B4-BE49-F238E27FC236}">
                    <a16:creationId xmlns:a16="http://schemas.microsoft.com/office/drawing/2014/main" id="{5E3A5C5D-15FD-FDD8-0588-198D3322BEFE}"/>
                  </a:ext>
                </a:extLst>
              </p:cNvPr>
              <p:cNvSpPr/>
              <p:nvPr/>
            </p:nvSpPr>
            <p:spPr>
              <a:xfrm>
                <a:off x="6843881"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90" name="Freeform 456">
                <a:extLst>
                  <a:ext uri="{FF2B5EF4-FFF2-40B4-BE49-F238E27FC236}">
                    <a16:creationId xmlns:a16="http://schemas.microsoft.com/office/drawing/2014/main" id="{2BA5F8A9-0585-0239-6E86-2AFA9EB9E9E7}"/>
                  </a:ext>
                </a:extLst>
              </p:cNvPr>
              <p:cNvSpPr/>
              <p:nvPr/>
            </p:nvSpPr>
            <p:spPr>
              <a:xfrm>
                <a:off x="6825132"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91" name="Freeform 457">
                <a:extLst>
                  <a:ext uri="{FF2B5EF4-FFF2-40B4-BE49-F238E27FC236}">
                    <a16:creationId xmlns:a16="http://schemas.microsoft.com/office/drawing/2014/main" id="{CDDDAE1A-053F-DE22-B6FF-FD6CA3B9803B}"/>
                  </a:ext>
                </a:extLst>
              </p:cNvPr>
              <p:cNvSpPr/>
              <p:nvPr/>
            </p:nvSpPr>
            <p:spPr>
              <a:xfrm>
                <a:off x="6789346"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92" name="Freeform 458">
                <a:extLst>
                  <a:ext uri="{FF2B5EF4-FFF2-40B4-BE49-F238E27FC236}">
                    <a16:creationId xmlns:a16="http://schemas.microsoft.com/office/drawing/2014/main" id="{A5DF296F-DDAE-865D-A556-098110A6439B}"/>
                  </a:ext>
                </a:extLst>
              </p:cNvPr>
              <p:cNvSpPr/>
              <p:nvPr/>
            </p:nvSpPr>
            <p:spPr>
              <a:xfrm>
                <a:off x="6761841"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93" name="Freeform 459">
                <a:extLst>
                  <a:ext uri="{FF2B5EF4-FFF2-40B4-BE49-F238E27FC236}">
                    <a16:creationId xmlns:a16="http://schemas.microsoft.com/office/drawing/2014/main" id="{CBA94BF8-80A9-3CF7-245F-F9FF1397D59A}"/>
                  </a:ext>
                </a:extLst>
              </p:cNvPr>
              <p:cNvSpPr/>
              <p:nvPr/>
            </p:nvSpPr>
            <p:spPr>
              <a:xfrm>
                <a:off x="6739760"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94" name="Freeform 460">
                <a:extLst>
                  <a:ext uri="{FF2B5EF4-FFF2-40B4-BE49-F238E27FC236}">
                    <a16:creationId xmlns:a16="http://schemas.microsoft.com/office/drawing/2014/main" id="{C8BC3F38-9A84-BC6E-FEEC-3DC79E6DB86A}"/>
                  </a:ext>
                </a:extLst>
              </p:cNvPr>
              <p:cNvSpPr/>
              <p:nvPr/>
            </p:nvSpPr>
            <p:spPr>
              <a:xfrm>
                <a:off x="6696837"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95" name="Freeform 461">
                <a:extLst>
                  <a:ext uri="{FF2B5EF4-FFF2-40B4-BE49-F238E27FC236}">
                    <a16:creationId xmlns:a16="http://schemas.microsoft.com/office/drawing/2014/main" id="{EE41D2B9-B51B-F28B-B72C-76982C6CD598}"/>
                  </a:ext>
                </a:extLst>
              </p:cNvPr>
              <p:cNvSpPr/>
              <p:nvPr/>
            </p:nvSpPr>
            <p:spPr>
              <a:xfrm>
                <a:off x="6616985"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96" name="Freeform 462">
                <a:extLst>
                  <a:ext uri="{FF2B5EF4-FFF2-40B4-BE49-F238E27FC236}">
                    <a16:creationId xmlns:a16="http://schemas.microsoft.com/office/drawing/2014/main" id="{377BE254-2572-06A1-4BB7-31F7060E6943}"/>
                  </a:ext>
                </a:extLst>
              </p:cNvPr>
              <p:cNvSpPr/>
              <p:nvPr/>
            </p:nvSpPr>
            <p:spPr>
              <a:xfrm>
                <a:off x="6589480"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97" name="Freeform 463">
                <a:extLst>
                  <a:ext uri="{FF2B5EF4-FFF2-40B4-BE49-F238E27FC236}">
                    <a16:creationId xmlns:a16="http://schemas.microsoft.com/office/drawing/2014/main" id="{56158A3B-9024-D8B8-5393-FF1E03A75910}"/>
                  </a:ext>
                </a:extLst>
              </p:cNvPr>
              <p:cNvSpPr/>
              <p:nvPr/>
            </p:nvSpPr>
            <p:spPr>
              <a:xfrm>
                <a:off x="6511246" y="345736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98" name="Freeform 464">
                <a:extLst>
                  <a:ext uri="{FF2B5EF4-FFF2-40B4-BE49-F238E27FC236}">
                    <a16:creationId xmlns:a16="http://schemas.microsoft.com/office/drawing/2014/main" id="{8A8DF11D-68DF-F46A-6507-33C19CAFD3C4}"/>
                  </a:ext>
                </a:extLst>
              </p:cNvPr>
              <p:cNvSpPr/>
              <p:nvPr/>
            </p:nvSpPr>
            <p:spPr>
              <a:xfrm>
                <a:off x="6490879" y="345736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399" name="Freeform 465">
                <a:extLst>
                  <a:ext uri="{FF2B5EF4-FFF2-40B4-BE49-F238E27FC236}">
                    <a16:creationId xmlns:a16="http://schemas.microsoft.com/office/drawing/2014/main" id="{8067536E-A863-36CF-C8BC-931B1C6D3DE4}"/>
                  </a:ext>
                </a:extLst>
              </p:cNvPr>
              <p:cNvSpPr/>
              <p:nvPr/>
            </p:nvSpPr>
            <p:spPr>
              <a:xfrm>
                <a:off x="6469465" y="345736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00" name="Freeform 466">
                <a:extLst>
                  <a:ext uri="{FF2B5EF4-FFF2-40B4-BE49-F238E27FC236}">
                    <a16:creationId xmlns:a16="http://schemas.microsoft.com/office/drawing/2014/main" id="{A076DA45-28FB-ADB3-8D2B-BAB566C4E44C}"/>
                  </a:ext>
                </a:extLst>
              </p:cNvPr>
              <p:cNvSpPr/>
              <p:nvPr/>
            </p:nvSpPr>
            <p:spPr>
              <a:xfrm>
                <a:off x="6447384"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01" name="Freeform 467">
                <a:extLst>
                  <a:ext uri="{FF2B5EF4-FFF2-40B4-BE49-F238E27FC236}">
                    <a16:creationId xmlns:a16="http://schemas.microsoft.com/office/drawing/2014/main" id="{6E4833A1-069E-0859-66F5-C50282510209}"/>
                  </a:ext>
                </a:extLst>
              </p:cNvPr>
              <p:cNvSpPr/>
              <p:nvPr/>
            </p:nvSpPr>
            <p:spPr>
              <a:xfrm>
                <a:off x="6421021"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02" name="Freeform 468">
                <a:extLst>
                  <a:ext uri="{FF2B5EF4-FFF2-40B4-BE49-F238E27FC236}">
                    <a16:creationId xmlns:a16="http://schemas.microsoft.com/office/drawing/2014/main" id="{EA892C64-9BD7-C4EB-F172-6ECEC2843E51}"/>
                  </a:ext>
                </a:extLst>
              </p:cNvPr>
              <p:cNvSpPr/>
              <p:nvPr/>
            </p:nvSpPr>
            <p:spPr>
              <a:xfrm>
                <a:off x="6389042"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03" name="Freeform 469">
                <a:extLst>
                  <a:ext uri="{FF2B5EF4-FFF2-40B4-BE49-F238E27FC236}">
                    <a16:creationId xmlns:a16="http://schemas.microsoft.com/office/drawing/2014/main" id="{52306866-63E2-C9E2-E86F-2D4C51E51AD0}"/>
                  </a:ext>
                </a:extLst>
              </p:cNvPr>
              <p:cNvSpPr/>
              <p:nvPr/>
            </p:nvSpPr>
            <p:spPr>
              <a:xfrm>
                <a:off x="6354874"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04" name="Freeform 470">
                <a:extLst>
                  <a:ext uri="{FF2B5EF4-FFF2-40B4-BE49-F238E27FC236}">
                    <a16:creationId xmlns:a16="http://schemas.microsoft.com/office/drawing/2014/main" id="{1A702A18-2F25-6D24-1E45-A429D3817C45}"/>
                  </a:ext>
                </a:extLst>
              </p:cNvPr>
              <p:cNvSpPr/>
              <p:nvPr/>
            </p:nvSpPr>
            <p:spPr>
              <a:xfrm>
                <a:off x="6315853"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05" name="Freeform 471">
                <a:extLst>
                  <a:ext uri="{FF2B5EF4-FFF2-40B4-BE49-F238E27FC236}">
                    <a16:creationId xmlns:a16="http://schemas.microsoft.com/office/drawing/2014/main" id="{2EAA2571-B576-8900-D5EF-A8C42FF1715A}"/>
                  </a:ext>
                </a:extLst>
              </p:cNvPr>
              <p:cNvSpPr/>
              <p:nvPr/>
            </p:nvSpPr>
            <p:spPr>
              <a:xfrm>
                <a:off x="6283303"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06" name="Freeform 472">
                <a:extLst>
                  <a:ext uri="{FF2B5EF4-FFF2-40B4-BE49-F238E27FC236}">
                    <a16:creationId xmlns:a16="http://schemas.microsoft.com/office/drawing/2014/main" id="{24E5671D-22EA-3DF2-2868-5F92BDB8173F}"/>
                  </a:ext>
                </a:extLst>
              </p:cNvPr>
              <p:cNvSpPr/>
              <p:nvPr/>
            </p:nvSpPr>
            <p:spPr>
              <a:xfrm>
                <a:off x="6264649"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07" name="Freeform 473">
                <a:extLst>
                  <a:ext uri="{FF2B5EF4-FFF2-40B4-BE49-F238E27FC236}">
                    <a16:creationId xmlns:a16="http://schemas.microsoft.com/office/drawing/2014/main" id="{FFB1BB66-F3E9-6ABC-2433-0539B93050C5}"/>
                  </a:ext>
                </a:extLst>
              </p:cNvPr>
              <p:cNvSpPr/>
              <p:nvPr/>
            </p:nvSpPr>
            <p:spPr>
              <a:xfrm>
                <a:off x="6240950"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08" name="Freeform 474">
                <a:extLst>
                  <a:ext uri="{FF2B5EF4-FFF2-40B4-BE49-F238E27FC236}">
                    <a16:creationId xmlns:a16="http://schemas.microsoft.com/office/drawing/2014/main" id="{866FB86B-86FC-D478-A84B-D12CFD58CF52}"/>
                  </a:ext>
                </a:extLst>
              </p:cNvPr>
              <p:cNvSpPr/>
              <p:nvPr/>
            </p:nvSpPr>
            <p:spPr>
              <a:xfrm>
                <a:off x="6217823" y="341548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09" name="Freeform 475">
                <a:extLst>
                  <a:ext uri="{FF2B5EF4-FFF2-40B4-BE49-F238E27FC236}">
                    <a16:creationId xmlns:a16="http://schemas.microsoft.com/office/drawing/2014/main" id="{A1C887C8-0A9C-4CD6-3ECB-CE8A6887F61A}"/>
                  </a:ext>
                </a:extLst>
              </p:cNvPr>
              <p:cNvSpPr/>
              <p:nvPr/>
            </p:nvSpPr>
            <p:spPr>
              <a:xfrm>
                <a:off x="6177564" y="3390730"/>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10" name="Freeform 476">
                <a:extLst>
                  <a:ext uri="{FF2B5EF4-FFF2-40B4-BE49-F238E27FC236}">
                    <a16:creationId xmlns:a16="http://schemas.microsoft.com/office/drawing/2014/main" id="{E68E3C8D-4303-97B3-5E1F-25AC782AEB92}"/>
                  </a:ext>
                </a:extLst>
              </p:cNvPr>
              <p:cNvSpPr/>
              <p:nvPr/>
            </p:nvSpPr>
            <p:spPr>
              <a:xfrm>
                <a:off x="6137400" y="337854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11" name="Freeform 477">
                <a:extLst>
                  <a:ext uri="{FF2B5EF4-FFF2-40B4-BE49-F238E27FC236}">
                    <a16:creationId xmlns:a16="http://schemas.microsoft.com/office/drawing/2014/main" id="{0D4DBBEF-F916-3B21-7D7A-59A30B4729D2}"/>
                  </a:ext>
                </a:extLst>
              </p:cNvPr>
              <p:cNvSpPr/>
              <p:nvPr/>
            </p:nvSpPr>
            <p:spPr>
              <a:xfrm>
                <a:off x="5231624" y="28531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12" name="Freeform 478">
                <a:extLst>
                  <a:ext uri="{FF2B5EF4-FFF2-40B4-BE49-F238E27FC236}">
                    <a16:creationId xmlns:a16="http://schemas.microsoft.com/office/drawing/2014/main" id="{BE31C333-6C6D-A841-D61E-4B486B343D31}"/>
                  </a:ext>
                </a:extLst>
              </p:cNvPr>
              <p:cNvSpPr/>
              <p:nvPr/>
            </p:nvSpPr>
            <p:spPr>
              <a:xfrm>
                <a:off x="5183751" y="2812411"/>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13" name="Freeform 479">
                <a:extLst>
                  <a:ext uri="{FF2B5EF4-FFF2-40B4-BE49-F238E27FC236}">
                    <a16:creationId xmlns:a16="http://schemas.microsoft.com/office/drawing/2014/main" id="{7015201A-A824-ACC3-EA66-73F8E7C6EF4F}"/>
                  </a:ext>
                </a:extLst>
              </p:cNvPr>
              <p:cNvSpPr/>
              <p:nvPr/>
            </p:nvSpPr>
            <p:spPr>
              <a:xfrm>
                <a:off x="6102757" y="337854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14" name="Freeform 480">
                <a:extLst>
                  <a:ext uri="{FF2B5EF4-FFF2-40B4-BE49-F238E27FC236}">
                    <a16:creationId xmlns:a16="http://schemas.microsoft.com/office/drawing/2014/main" id="{7835113D-C26D-68F3-85D9-E819E9891FCE}"/>
                  </a:ext>
                </a:extLst>
              </p:cNvPr>
              <p:cNvSpPr/>
              <p:nvPr/>
            </p:nvSpPr>
            <p:spPr>
              <a:xfrm>
                <a:off x="6088386" y="337854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15" name="Freeform 481">
                <a:extLst>
                  <a:ext uri="{FF2B5EF4-FFF2-40B4-BE49-F238E27FC236}">
                    <a16:creationId xmlns:a16="http://schemas.microsoft.com/office/drawing/2014/main" id="{98FE2860-988D-C019-A6F6-19E336672A32}"/>
                  </a:ext>
                </a:extLst>
              </p:cNvPr>
              <p:cNvSpPr/>
              <p:nvPr/>
            </p:nvSpPr>
            <p:spPr>
              <a:xfrm>
                <a:off x="6053171" y="33664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16" name="Freeform 482">
                <a:extLst>
                  <a:ext uri="{FF2B5EF4-FFF2-40B4-BE49-F238E27FC236}">
                    <a16:creationId xmlns:a16="http://schemas.microsoft.com/office/drawing/2014/main" id="{30C5D318-6529-5C45-CAA9-109ACF395D44}"/>
                  </a:ext>
                </a:extLst>
              </p:cNvPr>
              <p:cNvSpPr/>
              <p:nvPr/>
            </p:nvSpPr>
            <p:spPr>
              <a:xfrm>
                <a:off x="6014054" y="33664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17" name="Freeform 483">
                <a:extLst>
                  <a:ext uri="{FF2B5EF4-FFF2-40B4-BE49-F238E27FC236}">
                    <a16:creationId xmlns:a16="http://schemas.microsoft.com/office/drawing/2014/main" id="{B236FDD1-42FD-62C4-0C4C-77D3E9F51764}"/>
                  </a:ext>
                </a:extLst>
              </p:cNvPr>
              <p:cNvSpPr/>
              <p:nvPr/>
            </p:nvSpPr>
            <p:spPr>
              <a:xfrm>
                <a:off x="6004156" y="33664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18" name="Freeform 484">
                <a:extLst>
                  <a:ext uri="{FF2B5EF4-FFF2-40B4-BE49-F238E27FC236}">
                    <a16:creationId xmlns:a16="http://schemas.microsoft.com/office/drawing/2014/main" id="{75506100-E15C-3FF2-3453-C21CB1CEE326}"/>
                  </a:ext>
                </a:extLst>
              </p:cNvPr>
              <p:cNvSpPr/>
              <p:nvPr/>
            </p:nvSpPr>
            <p:spPr>
              <a:xfrm>
                <a:off x="5924876" y="3346654"/>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19" name="Freeform 485">
                <a:extLst>
                  <a:ext uri="{FF2B5EF4-FFF2-40B4-BE49-F238E27FC236}">
                    <a16:creationId xmlns:a16="http://schemas.microsoft.com/office/drawing/2014/main" id="{7F800ED3-40C3-E3C0-02AC-03EB52E97027}"/>
                  </a:ext>
                </a:extLst>
              </p:cNvPr>
              <p:cNvSpPr/>
              <p:nvPr/>
            </p:nvSpPr>
            <p:spPr>
              <a:xfrm>
                <a:off x="5880810" y="333837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20" name="Freeform 486">
                <a:extLst>
                  <a:ext uri="{FF2B5EF4-FFF2-40B4-BE49-F238E27FC236}">
                    <a16:creationId xmlns:a16="http://schemas.microsoft.com/office/drawing/2014/main" id="{65A3961B-E5BB-6C15-6FA5-A574AEEFD02F}"/>
                  </a:ext>
                </a:extLst>
              </p:cNvPr>
              <p:cNvSpPr/>
              <p:nvPr/>
            </p:nvSpPr>
            <p:spPr>
              <a:xfrm>
                <a:off x="5867009" y="332675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21" name="Freeform 487">
                <a:extLst>
                  <a:ext uri="{FF2B5EF4-FFF2-40B4-BE49-F238E27FC236}">
                    <a16:creationId xmlns:a16="http://schemas.microsoft.com/office/drawing/2014/main" id="{005C0E53-DAF8-1AF0-3739-31B16CD31CB2}"/>
                  </a:ext>
                </a:extLst>
              </p:cNvPr>
              <p:cNvSpPr/>
              <p:nvPr/>
            </p:nvSpPr>
            <p:spPr>
              <a:xfrm>
                <a:off x="5847784" y="331742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22" name="Freeform 488">
                <a:extLst>
                  <a:ext uri="{FF2B5EF4-FFF2-40B4-BE49-F238E27FC236}">
                    <a16:creationId xmlns:a16="http://schemas.microsoft.com/office/drawing/2014/main" id="{8BB9509C-7FC6-4FF9-14D9-8EAF81668CF1}"/>
                  </a:ext>
                </a:extLst>
              </p:cNvPr>
              <p:cNvSpPr/>
              <p:nvPr/>
            </p:nvSpPr>
            <p:spPr>
              <a:xfrm>
                <a:off x="5824086" y="331742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23" name="Freeform 489">
                <a:extLst>
                  <a:ext uri="{FF2B5EF4-FFF2-40B4-BE49-F238E27FC236}">
                    <a16:creationId xmlns:a16="http://schemas.microsoft.com/office/drawing/2014/main" id="{4706BE86-17E5-D783-522B-815477B3C3C7}"/>
                  </a:ext>
                </a:extLst>
              </p:cNvPr>
              <p:cNvSpPr/>
              <p:nvPr/>
            </p:nvSpPr>
            <p:spPr>
              <a:xfrm>
                <a:off x="5799340" y="331742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24" name="Freeform 490">
                <a:extLst>
                  <a:ext uri="{FF2B5EF4-FFF2-40B4-BE49-F238E27FC236}">
                    <a16:creationId xmlns:a16="http://schemas.microsoft.com/office/drawing/2014/main" id="{81DCB4B2-F556-231C-10D5-A7945C55F4AF}"/>
                  </a:ext>
                </a:extLst>
              </p:cNvPr>
              <p:cNvSpPr/>
              <p:nvPr/>
            </p:nvSpPr>
            <p:spPr>
              <a:xfrm>
                <a:off x="5979887" y="335160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25" name="Freeform 491">
                <a:extLst>
                  <a:ext uri="{FF2B5EF4-FFF2-40B4-BE49-F238E27FC236}">
                    <a16:creationId xmlns:a16="http://schemas.microsoft.com/office/drawing/2014/main" id="{D6990DD2-148A-7E1D-102D-E9F2D85092B5}"/>
                  </a:ext>
                </a:extLst>
              </p:cNvPr>
              <p:cNvSpPr/>
              <p:nvPr/>
            </p:nvSpPr>
            <p:spPr>
              <a:xfrm>
                <a:off x="5726627" y="328382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26" name="Freeform 492">
                <a:extLst>
                  <a:ext uri="{FF2B5EF4-FFF2-40B4-BE49-F238E27FC236}">
                    <a16:creationId xmlns:a16="http://schemas.microsoft.com/office/drawing/2014/main" id="{E400CC39-D42A-9E87-8A35-E2636F3FFD25}"/>
                  </a:ext>
                </a:extLst>
              </p:cNvPr>
              <p:cNvSpPr/>
              <p:nvPr/>
            </p:nvSpPr>
            <p:spPr>
              <a:xfrm>
                <a:off x="5636306" y="3256884"/>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grpSp>
        <p:sp>
          <p:nvSpPr>
            <p:cNvPr id="376" name="Freeform 442">
              <a:extLst>
                <a:ext uri="{FF2B5EF4-FFF2-40B4-BE49-F238E27FC236}">
                  <a16:creationId xmlns:a16="http://schemas.microsoft.com/office/drawing/2014/main" id="{8D8DB0C5-9E7B-9FDA-62A9-8989F5DF8237}"/>
                </a:ext>
              </a:extLst>
            </p:cNvPr>
            <p:cNvSpPr/>
            <p:nvPr/>
          </p:nvSpPr>
          <p:spPr>
            <a:xfrm>
              <a:off x="4992260" y="2455328"/>
              <a:ext cx="378699" cy="556138"/>
            </a:xfrm>
            <a:custGeom>
              <a:avLst/>
              <a:gdLst>
                <a:gd name="connsiteX0" fmla="*/ 0 w 378699"/>
                <a:gd name="connsiteY0" fmla="*/ 0 h 556138"/>
                <a:gd name="connsiteX1" fmla="*/ 0 w 378699"/>
                <a:gd name="connsiteY1" fmla="*/ 25417 h 556138"/>
                <a:gd name="connsiteX2" fmla="*/ 13229 w 378699"/>
                <a:gd name="connsiteY2" fmla="*/ 25417 h 556138"/>
                <a:gd name="connsiteX3" fmla="*/ 13229 w 378699"/>
                <a:gd name="connsiteY3" fmla="*/ 54452 h 556138"/>
                <a:gd name="connsiteX4" fmla="*/ 19987 w 378699"/>
                <a:gd name="connsiteY4" fmla="*/ 54452 h 556138"/>
                <a:gd name="connsiteX5" fmla="*/ 19987 w 378699"/>
                <a:gd name="connsiteY5" fmla="*/ 79870 h 556138"/>
                <a:gd name="connsiteX6" fmla="*/ 28172 w 378699"/>
                <a:gd name="connsiteY6" fmla="*/ 79870 h 556138"/>
                <a:gd name="connsiteX7" fmla="*/ 28172 w 378699"/>
                <a:gd name="connsiteY7" fmla="*/ 108429 h 556138"/>
                <a:gd name="connsiteX8" fmla="*/ 35881 w 378699"/>
                <a:gd name="connsiteY8" fmla="*/ 108429 h 556138"/>
                <a:gd name="connsiteX9" fmla="*/ 35881 w 378699"/>
                <a:gd name="connsiteY9" fmla="*/ 139273 h 556138"/>
                <a:gd name="connsiteX10" fmla="*/ 52632 w 378699"/>
                <a:gd name="connsiteY10" fmla="*/ 139273 h 556138"/>
                <a:gd name="connsiteX11" fmla="*/ 52632 w 378699"/>
                <a:gd name="connsiteY11" fmla="*/ 152886 h 556138"/>
                <a:gd name="connsiteX12" fmla="*/ 76235 w 378699"/>
                <a:gd name="connsiteY12" fmla="*/ 152886 h 556138"/>
                <a:gd name="connsiteX13" fmla="*/ 76235 w 378699"/>
                <a:gd name="connsiteY13" fmla="*/ 180588 h 556138"/>
                <a:gd name="connsiteX14" fmla="*/ 96602 w 378699"/>
                <a:gd name="connsiteY14" fmla="*/ 180588 h 556138"/>
                <a:gd name="connsiteX15" fmla="*/ 96602 w 378699"/>
                <a:gd name="connsiteY15" fmla="*/ 204578 h 556138"/>
                <a:gd name="connsiteX16" fmla="*/ 111640 w 378699"/>
                <a:gd name="connsiteY16" fmla="*/ 204578 h 556138"/>
                <a:gd name="connsiteX17" fmla="*/ 111640 w 378699"/>
                <a:gd name="connsiteY17" fmla="*/ 225045 h 556138"/>
                <a:gd name="connsiteX18" fmla="*/ 119349 w 378699"/>
                <a:gd name="connsiteY18" fmla="*/ 225045 h 556138"/>
                <a:gd name="connsiteX19" fmla="*/ 119349 w 378699"/>
                <a:gd name="connsiteY19" fmla="*/ 280830 h 556138"/>
                <a:gd name="connsiteX20" fmla="*/ 137432 w 378699"/>
                <a:gd name="connsiteY20" fmla="*/ 280830 h 556138"/>
                <a:gd name="connsiteX21" fmla="*/ 137432 w 378699"/>
                <a:gd name="connsiteY21" fmla="*/ 288541 h 556138"/>
                <a:gd name="connsiteX22" fmla="*/ 151994 w 378699"/>
                <a:gd name="connsiteY22" fmla="*/ 288541 h 556138"/>
                <a:gd name="connsiteX23" fmla="*/ 151994 w 378699"/>
                <a:gd name="connsiteY23" fmla="*/ 316243 h 556138"/>
                <a:gd name="connsiteX24" fmla="*/ 172837 w 378699"/>
                <a:gd name="connsiteY24" fmla="*/ 316243 h 556138"/>
                <a:gd name="connsiteX25" fmla="*/ 172837 w 378699"/>
                <a:gd name="connsiteY25" fmla="*/ 340709 h 556138"/>
                <a:gd name="connsiteX26" fmla="*/ 208623 w 378699"/>
                <a:gd name="connsiteY26" fmla="*/ 340709 h 556138"/>
                <a:gd name="connsiteX27" fmla="*/ 208623 w 378699"/>
                <a:gd name="connsiteY27" fmla="*/ 370220 h 556138"/>
                <a:gd name="connsiteX28" fmla="*/ 222233 w 378699"/>
                <a:gd name="connsiteY28" fmla="*/ 370220 h 556138"/>
                <a:gd name="connsiteX29" fmla="*/ 222233 w 378699"/>
                <a:gd name="connsiteY29" fmla="*/ 386498 h 556138"/>
                <a:gd name="connsiteX30" fmla="*/ 234986 w 378699"/>
                <a:gd name="connsiteY30" fmla="*/ 386498 h 556138"/>
                <a:gd name="connsiteX31" fmla="*/ 234986 w 378699"/>
                <a:gd name="connsiteY31" fmla="*/ 415057 h 556138"/>
                <a:gd name="connsiteX32" fmla="*/ 255829 w 378699"/>
                <a:gd name="connsiteY32" fmla="*/ 415057 h 556138"/>
                <a:gd name="connsiteX33" fmla="*/ 255829 w 378699"/>
                <a:gd name="connsiteY33" fmla="*/ 437333 h 556138"/>
                <a:gd name="connsiteX34" fmla="*/ 296183 w 378699"/>
                <a:gd name="connsiteY34" fmla="*/ 437333 h 556138"/>
                <a:gd name="connsiteX35" fmla="*/ 296183 w 378699"/>
                <a:gd name="connsiteY35" fmla="*/ 452755 h 556138"/>
                <a:gd name="connsiteX36" fmla="*/ 328828 w 378699"/>
                <a:gd name="connsiteY36" fmla="*/ 452755 h 556138"/>
                <a:gd name="connsiteX37" fmla="*/ 328828 w 378699"/>
                <a:gd name="connsiteY37" fmla="*/ 469510 h 556138"/>
                <a:gd name="connsiteX38" fmla="*/ 341486 w 378699"/>
                <a:gd name="connsiteY38" fmla="*/ 469510 h 556138"/>
                <a:gd name="connsiteX39" fmla="*/ 341486 w 378699"/>
                <a:gd name="connsiteY39" fmla="*/ 483123 h 556138"/>
                <a:gd name="connsiteX40" fmla="*/ 353764 w 378699"/>
                <a:gd name="connsiteY40" fmla="*/ 483123 h 556138"/>
                <a:gd name="connsiteX41" fmla="*/ 353764 w 378699"/>
                <a:gd name="connsiteY41" fmla="*/ 497212 h 556138"/>
                <a:gd name="connsiteX42" fmla="*/ 358713 w 378699"/>
                <a:gd name="connsiteY42" fmla="*/ 497212 h 556138"/>
                <a:gd name="connsiteX43" fmla="*/ 358713 w 378699"/>
                <a:gd name="connsiteY43" fmla="*/ 515299 h 556138"/>
                <a:gd name="connsiteX44" fmla="*/ 366041 w 378699"/>
                <a:gd name="connsiteY44" fmla="*/ 515299 h 556138"/>
                <a:gd name="connsiteX45" fmla="*/ 366041 w 378699"/>
                <a:gd name="connsiteY45" fmla="*/ 541193 h 556138"/>
                <a:gd name="connsiteX46" fmla="*/ 378700 w 378699"/>
                <a:gd name="connsiteY46" fmla="*/ 541193 h 556138"/>
                <a:gd name="connsiteX47" fmla="*/ 378700 w 378699"/>
                <a:gd name="connsiteY47" fmla="*/ 556139 h 55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8699" h="556138">
                  <a:moveTo>
                    <a:pt x="0" y="0"/>
                  </a:moveTo>
                  <a:lnTo>
                    <a:pt x="0" y="25417"/>
                  </a:lnTo>
                  <a:lnTo>
                    <a:pt x="13229" y="25417"/>
                  </a:lnTo>
                  <a:lnTo>
                    <a:pt x="13229" y="54452"/>
                  </a:lnTo>
                  <a:lnTo>
                    <a:pt x="19987" y="54452"/>
                  </a:lnTo>
                  <a:lnTo>
                    <a:pt x="19987" y="79870"/>
                  </a:lnTo>
                  <a:lnTo>
                    <a:pt x="28172" y="79870"/>
                  </a:lnTo>
                  <a:lnTo>
                    <a:pt x="28172" y="108429"/>
                  </a:lnTo>
                  <a:lnTo>
                    <a:pt x="35881" y="108429"/>
                  </a:lnTo>
                  <a:lnTo>
                    <a:pt x="35881" y="139273"/>
                  </a:lnTo>
                  <a:lnTo>
                    <a:pt x="52632" y="139273"/>
                  </a:lnTo>
                  <a:lnTo>
                    <a:pt x="52632" y="152886"/>
                  </a:lnTo>
                  <a:lnTo>
                    <a:pt x="76235" y="152886"/>
                  </a:lnTo>
                  <a:lnTo>
                    <a:pt x="76235" y="180588"/>
                  </a:lnTo>
                  <a:lnTo>
                    <a:pt x="96602" y="180588"/>
                  </a:lnTo>
                  <a:lnTo>
                    <a:pt x="96602" y="204578"/>
                  </a:lnTo>
                  <a:lnTo>
                    <a:pt x="111640" y="204578"/>
                  </a:lnTo>
                  <a:lnTo>
                    <a:pt x="111640" y="225045"/>
                  </a:lnTo>
                  <a:lnTo>
                    <a:pt x="119349" y="225045"/>
                  </a:lnTo>
                  <a:lnTo>
                    <a:pt x="119349" y="280830"/>
                  </a:lnTo>
                  <a:lnTo>
                    <a:pt x="137432" y="280830"/>
                  </a:lnTo>
                  <a:lnTo>
                    <a:pt x="137432" y="288541"/>
                  </a:lnTo>
                  <a:lnTo>
                    <a:pt x="151994" y="288541"/>
                  </a:lnTo>
                  <a:lnTo>
                    <a:pt x="151994" y="316243"/>
                  </a:lnTo>
                  <a:lnTo>
                    <a:pt x="172837" y="316243"/>
                  </a:lnTo>
                  <a:lnTo>
                    <a:pt x="172837" y="340709"/>
                  </a:lnTo>
                  <a:lnTo>
                    <a:pt x="208623" y="340709"/>
                  </a:lnTo>
                  <a:lnTo>
                    <a:pt x="208623" y="370220"/>
                  </a:lnTo>
                  <a:lnTo>
                    <a:pt x="222233" y="370220"/>
                  </a:lnTo>
                  <a:lnTo>
                    <a:pt x="222233" y="386498"/>
                  </a:lnTo>
                  <a:lnTo>
                    <a:pt x="234986" y="386498"/>
                  </a:lnTo>
                  <a:lnTo>
                    <a:pt x="234986" y="415057"/>
                  </a:lnTo>
                  <a:lnTo>
                    <a:pt x="255829" y="415057"/>
                  </a:lnTo>
                  <a:lnTo>
                    <a:pt x="255829" y="437333"/>
                  </a:lnTo>
                  <a:lnTo>
                    <a:pt x="296183" y="437333"/>
                  </a:lnTo>
                  <a:lnTo>
                    <a:pt x="296183" y="452755"/>
                  </a:lnTo>
                  <a:lnTo>
                    <a:pt x="328828" y="452755"/>
                  </a:lnTo>
                  <a:lnTo>
                    <a:pt x="328828" y="469510"/>
                  </a:lnTo>
                  <a:lnTo>
                    <a:pt x="341486" y="469510"/>
                  </a:lnTo>
                  <a:lnTo>
                    <a:pt x="341486" y="483123"/>
                  </a:lnTo>
                  <a:lnTo>
                    <a:pt x="353764" y="483123"/>
                  </a:lnTo>
                  <a:lnTo>
                    <a:pt x="353764" y="497212"/>
                  </a:lnTo>
                  <a:lnTo>
                    <a:pt x="358713" y="497212"/>
                  </a:lnTo>
                  <a:lnTo>
                    <a:pt x="358713" y="515299"/>
                  </a:lnTo>
                  <a:lnTo>
                    <a:pt x="366041" y="515299"/>
                  </a:lnTo>
                  <a:lnTo>
                    <a:pt x="366041" y="541193"/>
                  </a:lnTo>
                  <a:lnTo>
                    <a:pt x="378700" y="541193"/>
                  </a:lnTo>
                  <a:lnTo>
                    <a:pt x="378700" y="556139"/>
                  </a:lnTo>
                </a:path>
              </a:pathLst>
            </a:custGeom>
            <a:noFill/>
            <a:ln w="21406" cap="flat">
              <a:solidFill>
                <a:srgbClr val="35994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33333"/>
                </a:solidFill>
                <a:effectLst/>
                <a:uLnTx/>
                <a:uFillTx/>
                <a:latin typeface="Calibri" panose="020F0502020204030204"/>
                <a:ea typeface="MS PGothic" charset="0"/>
                <a:cs typeface="+mn-cs"/>
              </a:endParaRPr>
            </a:p>
          </p:txBody>
        </p:sp>
      </p:grpSp>
      <p:sp>
        <p:nvSpPr>
          <p:cNvPr id="427" name="Freeform 493">
            <a:extLst>
              <a:ext uri="{FF2B5EF4-FFF2-40B4-BE49-F238E27FC236}">
                <a16:creationId xmlns:a16="http://schemas.microsoft.com/office/drawing/2014/main" id="{2E8F9A36-AA9F-D9A5-F98A-E155556D6D0B}"/>
              </a:ext>
            </a:extLst>
          </p:cNvPr>
          <p:cNvSpPr/>
          <p:nvPr/>
        </p:nvSpPr>
        <p:spPr>
          <a:xfrm>
            <a:off x="1703381" y="2012017"/>
            <a:ext cx="4765321" cy="2297721"/>
          </a:xfrm>
          <a:custGeom>
            <a:avLst/>
            <a:gdLst>
              <a:gd name="connsiteX0" fmla="*/ 2752925 w 2752924"/>
              <a:gd name="connsiteY0" fmla="*/ 1253644 h 1253644"/>
              <a:gd name="connsiteX1" fmla="*/ 2055391 w 2752924"/>
              <a:gd name="connsiteY1" fmla="*/ 1253644 h 1253644"/>
              <a:gd name="connsiteX2" fmla="*/ 2055391 w 2752924"/>
              <a:gd name="connsiteY2" fmla="*/ 1225085 h 1253644"/>
              <a:gd name="connsiteX3" fmla="*/ 1809840 w 2752924"/>
              <a:gd name="connsiteY3" fmla="*/ 1225085 h 1253644"/>
              <a:gd name="connsiteX4" fmla="*/ 1809840 w 2752924"/>
              <a:gd name="connsiteY4" fmla="*/ 1203952 h 1253644"/>
              <a:gd name="connsiteX5" fmla="*/ 1757399 w 2752924"/>
              <a:gd name="connsiteY5" fmla="*/ 1203952 h 1253644"/>
              <a:gd name="connsiteX6" fmla="*/ 1757399 w 2752924"/>
              <a:gd name="connsiteY6" fmla="*/ 1172251 h 1253644"/>
              <a:gd name="connsiteX7" fmla="*/ 1572570 w 2752924"/>
              <a:gd name="connsiteY7" fmla="*/ 1172251 h 1253644"/>
              <a:gd name="connsiteX8" fmla="*/ 1572570 w 2752924"/>
              <a:gd name="connsiteY8" fmla="*/ 1159876 h 1253644"/>
              <a:gd name="connsiteX9" fmla="*/ 1530312 w 2752924"/>
              <a:gd name="connsiteY9" fmla="*/ 1159876 h 1253644"/>
              <a:gd name="connsiteX10" fmla="*/ 1530312 w 2752924"/>
              <a:gd name="connsiteY10" fmla="*/ 1144264 h 1253644"/>
              <a:gd name="connsiteX11" fmla="*/ 1438374 w 2752924"/>
              <a:gd name="connsiteY11" fmla="*/ 1144264 h 1253644"/>
              <a:gd name="connsiteX12" fmla="*/ 1438374 w 2752924"/>
              <a:gd name="connsiteY12" fmla="*/ 1134649 h 1253644"/>
              <a:gd name="connsiteX13" fmla="*/ 1411725 w 2752924"/>
              <a:gd name="connsiteY13" fmla="*/ 1134649 h 1253644"/>
              <a:gd name="connsiteX14" fmla="*/ 1411725 w 2752924"/>
              <a:gd name="connsiteY14" fmla="*/ 1121797 h 1253644"/>
              <a:gd name="connsiteX15" fmla="*/ 1388312 w 2752924"/>
              <a:gd name="connsiteY15" fmla="*/ 1121797 h 1253644"/>
              <a:gd name="connsiteX16" fmla="*/ 1388312 w 2752924"/>
              <a:gd name="connsiteY16" fmla="*/ 1107042 h 1253644"/>
              <a:gd name="connsiteX17" fmla="*/ 1238412 w 2752924"/>
              <a:gd name="connsiteY17" fmla="*/ 1107042 h 1253644"/>
              <a:gd name="connsiteX18" fmla="*/ 1238412 w 2752924"/>
              <a:gd name="connsiteY18" fmla="*/ 1095523 h 1253644"/>
              <a:gd name="connsiteX19" fmla="*/ 1179594 w 2752924"/>
              <a:gd name="connsiteY19" fmla="*/ 1095523 h 1253644"/>
              <a:gd name="connsiteX20" fmla="*/ 1179594 w 2752924"/>
              <a:gd name="connsiteY20" fmla="*/ 1084480 h 1253644"/>
              <a:gd name="connsiteX21" fmla="*/ 1139145 w 2752924"/>
              <a:gd name="connsiteY21" fmla="*/ 1084480 h 1253644"/>
              <a:gd name="connsiteX22" fmla="*/ 1139145 w 2752924"/>
              <a:gd name="connsiteY22" fmla="*/ 1071629 h 1253644"/>
              <a:gd name="connsiteX23" fmla="*/ 1083467 w 2752924"/>
              <a:gd name="connsiteY23" fmla="*/ 1071629 h 1253644"/>
              <a:gd name="connsiteX24" fmla="*/ 1083467 w 2752924"/>
              <a:gd name="connsiteY24" fmla="*/ 1051828 h 1253644"/>
              <a:gd name="connsiteX25" fmla="*/ 1051299 w 2752924"/>
              <a:gd name="connsiteY25" fmla="*/ 1051828 h 1253644"/>
              <a:gd name="connsiteX26" fmla="*/ 1051299 w 2752924"/>
              <a:gd name="connsiteY26" fmla="*/ 1038024 h 1253644"/>
              <a:gd name="connsiteX27" fmla="*/ 1033406 w 2752924"/>
              <a:gd name="connsiteY27" fmla="*/ 1038024 h 1253644"/>
              <a:gd name="connsiteX28" fmla="*/ 1033406 w 2752924"/>
              <a:gd name="connsiteY28" fmla="*/ 1031551 h 1253644"/>
              <a:gd name="connsiteX29" fmla="*/ 1015513 w 2752924"/>
              <a:gd name="connsiteY29" fmla="*/ 1031551 h 1253644"/>
              <a:gd name="connsiteX30" fmla="*/ 1015513 w 2752924"/>
              <a:gd name="connsiteY30" fmla="*/ 1000707 h 1253644"/>
              <a:gd name="connsiteX31" fmla="*/ 952983 w 2752924"/>
              <a:gd name="connsiteY31" fmla="*/ 1000707 h 1253644"/>
              <a:gd name="connsiteX32" fmla="*/ 952983 w 2752924"/>
              <a:gd name="connsiteY32" fmla="*/ 991092 h 1253644"/>
              <a:gd name="connsiteX33" fmla="*/ 926810 w 2752924"/>
              <a:gd name="connsiteY33" fmla="*/ 991092 h 1253644"/>
              <a:gd name="connsiteX34" fmla="*/ 926810 w 2752924"/>
              <a:gd name="connsiteY34" fmla="*/ 984238 h 1253644"/>
              <a:gd name="connsiteX35" fmla="*/ 887694 w 2752924"/>
              <a:gd name="connsiteY35" fmla="*/ 984238 h 1253644"/>
              <a:gd name="connsiteX36" fmla="*/ 887694 w 2752924"/>
              <a:gd name="connsiteY36" fmla="*/ 974147 h 1253644"/>
              <a:gd name="connsiteX37" fmla="*/ 843057 w 2752924"/>
              <a:gd name="connsiteY37" fmla="*/ 974147 h 1253644"/>
              <a:gd name="connsiteX38" fmla="*/ 843057 w 2752924"/>
              <a:gd name="connsiteY38" fmla="*/ 964913 h 1253644"/>
              <a:gd name="connsiteX39" fmla="*/ 814980 w 2752924"/>
              <a:gd name="connsiteY39" fmla="*/ 964913 h 1253644"/>
              <a:gd name="connsiteX40" fmla="*/ 814980 w 2752924"/>
              <a:gd name="connsiteY40" fmla="*/ 952918 h 1253644"/>
              <a:gd name="connsiteX41" fmla="*/ 800228 w 2752924"/>
              <a:gd name="connsiteY41" fmla="*/ 952918 h 1253644"/>
              <a:gd name="connsiteX42" fmla="*/ 800228 w 2752924"/>
              <a:gd name="connsiteY42" fmla="*/ 940067 h 1253644"/>
              <a:gd name="connsiteX43" fmla="*/ 740934 w 2752924"/>
              <a:gd name="connsiteY43" fmla="*/ 940067 h 1253644"/>
              <a:gd name="connsiteX44" fmla="*/ 740934 w 2752924"/>
              <a:gd name="connsiteY44" fmla="*/ 928548 h 1253644"/>
              <a:gd name="connsiteX45" fmla="*/ 733130 w 2752924"/>
              <a:gd name="connsiteY45" fmla="*/ 928548 h 1253644"/>
              <a:gd name="connsiteX46" fmla="*/ 733130 w 2752924"/>
              <a:gd name="connsiteY46" fmla="*/ 919314 h 1253644"/>
              <a:gd name="connsiteX47" fmla="*/ 699533 w 2752924"/>
              <a:gd name="connsiteY47" fmla="*/ 919314 h 1253644"/>
              <a:gd name="connsiteX48" fmla="*/ 699533 w 2752924"/>
              <a:gd name="connsiteY48" fmla="*/ 911508 h 1253644"/>
              <a:gd name="connsiteX49" fmla="*/ 691729 w 2752924"/>
              <a:gd name="connsiteY49" fmla="*/ 911508 h 1253644"/>
              <a:gd name="connsiteX50" fmla="*/ 691729 w 2752924"/>
              <a:gd name="connsiteY50" fmla="*/ 902274 h 1253644"/>
              <a:gd name="connsiteX51" fmla="*/ 682497 w 2752924"/>
              <a:gd name="connsiteY51" fmla="*/ 902274 h 1253644"/>
              <a:gd name="connsiteX52" fmla="*/ 682497 w 2752924"/>
              <a:gd name="connsiteY52" fmla="*/ 894372 h 1253644"/>
              <a:gd name="connsiteX53" fmla="*/ 671171 w 2752924"/>
              <a:gd name="connsiteY53" fmla="*/ 894372 h 1253644"/>
              <a:gd name="connsiteX54" fmla="*/ 671171 w 2752924"/>
              <a:gd name="connsiteY54" fmla="*/ 885424 h 1253644"/>
              <a:gd name="connsiteX55" fmla="*/ 653850 w 2752924"/>
              <a:gd name="connsiteY55" fmla="*/ 885424 h 1253644"/>
              <a:gd name="connsiteX56" fmla="*/ 653850 w 2752924"/>
              <a:gd name="connsiteY56" fmla="*/ 874286 h 1253644"/>
              <a:gd name="connsiteX57" fmla="*/ 648901 w 2752924"/>
              <a:gd name="connsiteY57" fmla="*/ 874286 h 1253644"/>
              <a:gd name="connsiteX58" fmla="*/ 648901 w 2752924"/>
              <a:gd name="connsiteY58" fmla="*/ 867337 h 1253644"/>
              <a:gd name="connsiteX59" fmla="*/ 638526 w 2752924"/>
              <a:gd name="connsiteY59" fmla="*/ 867337 h 1253644"/>
              <a:gd name="connsiteX60" fmla="*/ 638526 w 2752924"/>
              <a:gd name="connsiteY60" fmla="*/ 860863 h 1253644"/>
              <a:gd name="connsiteX61" fmla="*/ 626629 w 2752924"/>
              <a:gd name="connsiteY61" fmla="*/ 860863 h 1253644"/>
              <a:gd name="connsiteX62" fmla="*/ 626629 w 2752924"/>
              <a:gd name="connsiteY62" fmla="*/ 850201 h 1253644"/>
              <a:gd name="connsiteX63" fmla="*/ 621680 w 2752924"/>
              <a:gd name="connsiteY63" fmla="*/ 850201 h 1253644"/>
              <a:gd name="connsiteX64" fmla="*/ 621680 w 2752924"/>
              <a:gd name="connsiteY64" fmla="*/ 841253 h 1253644"/>
              <a:gd name="connsiteX65" fmla="*/ 615209 w 2752924"/>
              <a:gd name="connsiteY65" fmla="*/ 841253 h 1253644"/>
              <a:gd name="connsiteX66" fmla="*/ 615209 w 2752924"/>
              <a:gd name="connsiteY66" fmla="*/ 822975 h 1253644"/>
              <a:gd name="connsiteX67" fmla="*/ 607500 w 2752924"/>
              <a:gd name="connsiteY67" fmla="*/ 822975 h 1253644"/>
              <a:gd name="connsiteX68" fmla="*/ 607500 w 2752924"/>
              <a:gd name="connsiteY68" fmla="*/ 813360 h 1253644"/>
              <a:gd name="connsiteX69" fmla="*/ 603502 w 2752924"/>
              <a:gd name="connsiteY69" fmla="*/ 813360 h 1253644"/>
              <a:gd name="connsiteX70" fmla="*/ 603502 w 2752924"/>
              <a:gd name="connsiteY70" fmla="*/ 790323 h 1253644"/>
              <a:gd name="connsiteX71" fmla="*/ 598077 w 2752924"/>
              <a:gd name="connsiteY71" fmla="*/ 790323 h 1253644"/>
              <a:gd name="connsiteX72" fmla="*/ 598077 w 2752924"/>
              <a:gd name="connsiteY72" fmla="*/ 782136 h 1253644"/>
              <a:gd name="connsiteX73" fmla="*/ 572380 w 2752924"/>
              <a:gd name="connsiteY73" fmla="*/ 782136 h 1253644"/>
              <a:gd name="connsiteX74" fmla="*/ 572380 w 2752924"/>
              <a:gd name="connsiteY74" fmla="*/ 761859 h 1253644"/>
              <a:gd name="connsiteX75" fmla="*/ 566194 w 2752924"/>
              <a:gd name="connsiteY75" fmla="*/ 761859 h 1253644"/>
              <a:gd name="connsiteX76" fmla="*/ 566194 w 2752924"/>
              <a:gd name="connsiteY76" fmla="*/ 753672 h 1253644"/>
              <a:gd name="connsiteX77" fmla="*/ 560769 w 2752924"/>
              <a:gd name="connsiteY77" fmla="*/ 753672 h 1253644"/>
              <a:gd name="connsiteX78" fmla="*/ 560769 w 2752924"/>
              <a:gd name="connsiteY78" fmla="*/ 745961 h 1253644"/>
              <a:gd name="connsiteX79" fmla="*/ 557057 w 2752924"/>
              <a:gd name="connsiteY79" fmla="*/ 745961 h 1253644"/>
              <a:gd name="connsiteX80" fmla="*/ 557057 w 2752924"/>
              <a:gd name="connsiteY80" fmla="*/ 736537 h 1253644"/>
              <a:gd name="connsiteX81" fmla="*/ 538307 w 2752924"/>
              <a:gd name="connsiteY81" fmla="*/ 736537 h 1253644"/>
              <a:gd name="connsiteX82" fmla="*/ 538307 w 2752924"/>
              <a:gd name="connsiteY82" fmla="*/ 729111 h 1253644"/>
              <a:gd name="connsiteX83" fmla="*/ 530884 w 2752924"/>
              <a:gd name="connsiteY83" fmla="*/ 729111 h 1253644"/>
              <a:gd name="connsiteX84" fmla="*/ 530884 w 2752924"/>
              <a:gd name="connsiteY84" fmla="*/ 712261 h 1253644"/>
              <a:gd name="connsiteX85" fmla="*/ 509660 w 2752924"/>
              <a:gd name="connsiteY85" fmla="*/ 712261 h 1253644"/>
              <a:gd name="connsiteX86" fmla="*/ 509660 w 2752924"/>
              <a:gd name="connsiteY86" fmla="*/ 704836 h 1253644"/>
              <a:gd name="connsiteX87" fmla="*/ 503759 w 2752924"/>
              <a:gd name="connsiteY87" fmla="*/ 704836 h 1253644"/>
              <a:gd name="connsiteX88" fmla="*/ 503759 w 2752924"/>
              <a:gd name="connsiteY88" fmla="*/ 684083 h 1253644"/>
              <a:gd name="connsiteX89" fmla="*/ 499572 w 2752924"/>
              <a:gd name="connsiteY89" fmla="*/ 684083 h 1253644"/>
              <a:gd name="connsiteX90" fmla="*/ 499572 w 2752924"/>
              <a:gd name="connsiteY90" fmla="*/ 660570 h 1253644"/>
              <a:gd name="connsiteX91" fmla="*/ 491672 w 2752924"/>
              <a:gd name="connsiteY91" fmla="*/ 660570 h 1253644"/>
              <a:gd name="connsiteX92" fmla="*/ 491672 w 2752924"/>
              <a:gd name="connsiteY92" fmla="*/ 652383 h 1253644"/>
              <a:gd name="connsiteX93" fmla="*/ 467688 w 2752924"/>
              <a:gd name="connsiteY93" fmla="*/ 652383 h 1253644"/>
              <a:gd name="connsiteX94" fmla="*/ 467688 w 2752924"/>
              <a:gd name="connsiteY94" fmla="*/ 637056 h 1253644"/>
              <a:gd name="connsiteX95" fmla="*/ 459503 w 2752924"/>
              <a:gd name="connsiteY95" fmla="*/ 637056 h 1253644"/>
              <a:gd name="connsiteX96" fmla="*/ 459503 w 2752924"/>
              <a:gd name="connsiteY96" fmla="*/ 625632 h 1253644"/>
              <a:gd name="connsiteX97" fmla="*/ 452555 w 2752924"/>
              <a:gd name="connsiteY97" fmla="*/ 625632 h 1253644"/>
              <a:gd name="connsiteX98" fmla="*/ 452555 w 2752924"/>
              <a:gd name="connsiteY98" fmla="*/ 618683 h 1253644"/>
              <a:gd name="connsiteX99" fmla="*/ 447606 w 2752924"/>
              <a:gd name="connsiteY99" fmla="*/ 618683 h 1253644"/>
              <a:gd name="connsiteX100" fmla="*/ 447606 w 2752924"/>
              <a:gd name="connsiteY100" fmla="*/ 599168 h 1253644"/>
              <a:gd name="connsiteX101" fmla="*/ 433996 w 2752924"/>
              <a:gd name="connsiteY101" fmla="*/ 599168 h 1253644"/>
              <a:gd name="connsiteX102" fmla="*/ 433996 w 2752924"/>
              <a:gd name="connsiteY102" fmla="*/ 589267 h 1253644"/>
              <a:gd name="connsiteX103" fmla="*/ 425621 w 2752924"/>
              <a:gd name="connsiteY103" fmla="*/ 589267 h 1253644"/>
              <a:gd name="connsiteX104" fmla="*/ 425621 w 2752924"/>
              <a:gd name="connsiteY104" fmla="*/ 583365 h 1253644"/>
              <a:gd name="connsiteX105" fmla="*/ 417245 w 2752924"/>
              <a:gd name="connsiteY105" fmla="*/ 583365 h 1253644"/>
              <a:gd name="connsiteX106" fmla="*/ 417245 w 2752924"/>
              <a:gd name="connsiteY106" fmla="*/ 573941 h 1253644"/>
              <a:gd name="connsiteX107" fmla="*/ 401637 w 2752924"/>
              <a:gd name="connsiteY107" fmla="*/ 573941 h 1253644"/>
              <a:gd name="connsiteX108" fmla="*/ 401637 w 2752924"/>
              <a:gd name="connsiteY108" fmla="*/ 555377 h 1253644"/>
              <a:gd name="connsiteX109" fmla="*/ 388503 w 2752924"/>
              <a:gd name="connsiteY109" fmla="*/ 555377 h 1253644"/>
              <a:gd name="connsiteX110" fmla="*/ 388503 w 2752924"/>
              <a:gd name="connsiteY110" fmla="*/ 532625 h 1253644"/>
              <a:gd name="connsiteX111" fmla="*/ 376130 w 2752924"/>
              <a:gd name="connsiteY111" fmla="*/ 532625 h 1253644"/>
              <a:gd name="connsiteX112" fmla="*/ 376130 w 2752924"/>
              <a:gd name="connsiteY112" fmla="*/ 505875 h 1253644"/>
              <a:gd name="connsiteX113" fmla="*/ 369468 w 2752924"/>
              <a:gd name="connsiteY113" fmla="*/ 505875 h 1253644"/>
              <a:gd name="connsiteX114" fmla="*/ 369468 w 2752924"/>
              <a:gd name="connsiteY114" fmla="*/ 488835 h 1253644"/>
              <a:gd name="connsiteX115" fmla="*/ 356619 w 2752924"/>
              <a:gd name="connsiteY115" fmla="*/ 488835 h 1253644"/>
              <a:gd name="connsiteX116" fmla="*/ 356619 w 2752924"/>
              <a:gd name="connsiteY116" fmla="*/ 480648 h 1253644"/>
              <a:gd name="connsiteX117" fmla="*/ 349196 w 2752924"/>
              <a:gd name="connsiteY117" fmla="*/ 480648 h 1253644"/>
              <a:gd name="connsiteX118" fmla="*/ 349196 w 2752924"/>
              <a:gd name="connsiteY118" fmla="*/ 453707 h 1253644"/>
              <a:gd name="connsiteX119" fmla="*/ 338822 w 2752924"/>
              <a:gd name="connsiteY119" fmla="*/ 453707 h 1253644"/>
              <a:gd name="connsiteX120" fmla="*/ 338822 w 2752924"/>
              <a:gd name="connsiteY120" fmla="*/ 435620 h 1253644"/>
              <a:gd name="connsiteX121" fmla="*/ 329875 w 2752924"/>
              <a:gd name="connsiteY121" fmla="*/ 435620 h 1253644"/>
              <a:gd name="connsiteX122" fmla="*/ 329875 w 2752924"/>
              <a:gd name="connsiteY122" fmla="*/ 427719 h 1253644"/>
              <a:gd name="connsiteX123" fmla="*/ 313600 w 2752924"/>
              <a:gd name="connsiteY123" fmla="*/ 427719 h 1253644"/>
              <a:gd name="connsiteX124" fmla="*/ 313600 w 2752924"/>
              <a:gd name="connsiteY124" fmla="*/ 393543 h 1253644"/>
              <a:gd name="connsiteX125" fmla="*/ 303702 w 2752924"/>
              <a:gd name="connsiteY125" fmla="*/ 393543 h 1253644"/>
              <a:gd name="connsiteX126" fmla="*/ 303702 w 2752924"/>
              <a:gd name="connsiteY126" fmla="*/ 361652 h 1253644"/>
              <a:gd name="connsiteX127" fmla="*/ 296755 w 2752924"/>
              <a:gd name="connsiteY127" fmla="*/ 361652 h 1253644"/>
              <a:gd name="connsiteX128" fmla="*/ 296755 w 2752924"/>
              <a:gd name="connsiteY128" fmla="*/ 343374 h 1253644"/>
              <a:gd name="connsiteX129" fmla="*/ 292567 w 2752924"/>
              <a:gd name="connsiteY129" fmla="*/ 343374 h 1253644"/>
              <a:gd name="connsiteX130" fmla="*/ 292567 w 2752924"/>
              <a:gd name="connsiteY130" fmla="*/ 333759 h 1253644"/>
              <a:gd name="connsiteX131" fmla="*/ 287142 w 2752924"/>
              <a:gd name="connsiteY131" fmla="*/ 333759 h 1253644"/>
              <a:gd name="connsiteX132" fmla="*/ 287142 w 2752924"/>
              <a:gd name="connsiteY132" fmla="*/ 319670 h 1253644"/>
              <a:gd name="connsiteX133" fmla="*/ 280956 w 2752924"/>
              <a:gd name="connsiteY133" fmla="*/ 319670 h 1253644"/>
              <a:gd name="connsiteX134" fmla="*/ 280956 w 2752924"/>
              <a:gd name="connsiteY134" fmla="*/ 309484 h 1253644"/>
              <a:gd name="connsiteX135" fmla="*/ 259161 w 2752924"/>
              <a:gd name="connsiteY135" fmla="*/ 309484 h 1253644"/>
              <a:gd name="connsiteX136" fmla="*/ 259161 w 2752924"/>
              <a:gd name="connsiteY136" fmla="*/ 280545 h 1253644"/>
              <a:gd name="connsiteX137" fmla="*/ 250500 w 2752924"/>
              <a:gd name="connsiteY137" fmla="*/ 280545 h 1253644"/>
              <a:gd name="connsiteX138" fmla="*/ 250500 w 2752924"/>
              <a:gd name="connsiteY138" fmla="*/ 265218 h 1253644"/>
              <a:gd name="connsiteX139" fmla="*/ 244313 w 2752924"/>
              <a:gd name="connsiteY139" fmla="*/ 265218 h 1253644"/>
              <a:gd name="connsiteX140" fmla="*/ 244313 w 2752924"/>
              <a:gd name="connsiteY140" fmla="*/ 258078 h 1253644"/>
              <a:gd name="connsiteX141" fmla="*/ 233939 w 2752924"/>
              <a:gd name="connsiteY141" fmla="*/ 258078 h 1253644"/>
              <a:gd name="connsiteX142" fmla="*/ 233939 w 2752924"/>
              <a:gd name="connsiteY142" fmla="*/ 248463 h 1253644"/>
              <a:gd name="connsiteX143" fmla="*/ 225278 w 2752924"/>
              <a:gd name="connsiteY143" fmla="*/ 248463 h 1253644"/>
              <a:gd name="connsiteX144" fmla="*/ 225278 w 2752924"/>
              <a:gd name="connsiteY144" fmla="*/ 232185 h 1253644"/>
              <a:gd name="connsiteX145" fmla="*/ 218807 w 2752924"/>
              <a:gd name="connsiteY145" fmla="*/ 232185 h 1253644"/>
              <a:gd name="connsiteX146" fmla="*/ 218807 w 2752924"/>
              <a:gd name="connsiteY146" fmla="*/ 223807 h 1253644"/>
              <a:gd name="connsiteX147" fmla="*/ 214333 w 2752924"/>
              <a:gd name="connsiteY147" fmla="*/ 223807 h 1253644"/>
              <a:gd name="connsiteX148" fmla="*/ 214333 w 2752924"/>
              <a:gd name="connsiteY148" fmla="*/ 192107 h 1253644"/>
              <a:gd name="connsiteX149" fmla="*/ 199962 w 2752924"/>
              <a:gd name="connsiteY149" fmla="*/ 192107 h 1253644"/>
              <a:gd name="connsiteX150" fmla="*/ 199962 w 2752924"/>
              <a:gd name="connsiteY150" fmla="*/ 167165 h 1253644"/>
              <a:gd name="connsiteX151" fmla="*/ 189112 w 2752924"/>
              <a:gd name="connsiteY151" fmla="*/ 167165 h 1253644"/>
              <a:gd name="connsiteX152" fmla="*/ 189112 w 2752924"/>
              <a:gd name="connsiteY152" fmla="*/ 158026 h 1253644"/>
              <a:gd name="connsiteX153" fmla="*/ 182926 w 2752924"/>
              <a:gd name="connsiteY153" fmla="*/ 158026 h 1253644"/>
              <a:gd name="connsiteX154" fmla="*/ 182926 w 2752924"/>
              <a:gd name="connsiteY154" fmla="*/ 151363 h 1253644"/>
              <a:gd name="connsiteX155" fmla="*/ 177977 w 2752924"/>
              <a:gd name="connsiteY155" fmla="*/ 151363 h 1253644"/>
              <a:gd name="connsiteX156" fmla="*/ 177977 w 2752924"/>
              <a:gd name="connsiteY156" fmla="*/ 141748 h 1253644"/>
              <a:gd name="connsiteX157" fmla="*/ 164842 w 2752924"/>
              <a:gd name="connsiteY157" fmla="*/ 141748 h 1253644"/>
              <a:gd name="connsiteX158" fmla="*/ 164842 w 2752924"/>
              <a:gd name="connsiteY158" fmla="*/ 125945 h 1253644"/>
              <a:gd name="connsiteX159" fmla="*/ 156182 w 2752924"/>
              <a:gd name="connsiteY159" fmla="*/ 125945 h 1253644"/>
              <a:gd name="connsiteX160" fmla="*/ 156182 w 2752924"/>
              <a:gd name="connsiteY160" fmla="*/ 116806 h 1253644"/>
              <a:gd name="connsiteX161" fmla="*/ 132483 w 2752924"/>
              <a:gd name="connsiteY161" fmla="*/ 116806 h 1253644"/>
              <a:gd name="connsiteX162" fmla="*/ 132483 w 2752924"/>
              <a:gd name="connsiteY162" fmla="*/ 107382 h 1253644"/>
              <a:gd name="connsiteX163" fmla="*/ 121062 w 2752924"/>
              <a:gd name="connsiteY163" fmla="*/ 107382 h 1253644"/>
              <a:gd name="connsiteX164" fmla="*/ 121062 w 2752924"/>
              <a:gd name="connsiteY164" fmla="*/ 98243 h 1253644"/>
              <a:gd name="connsiteX165" fmla="*/ 109927 w 2752924"/>
              <a:gd name="connsiteY165" fmla="*/ 98243 h 1253644"/>
              <a:gd name="connsiteX166" fmla="*/ 109927 w 2752924"/>
              <a:gd name="connsiteY166" fmla="*/ 91579 h 1253644"/>
              <a:gd name="connsiteX167" fmla="*/ 97078 w 2752924"/>
              <a:gd name="connsiteY167" fmla="*/ 91579 h 1253644"/>
              <a:gd name="connsiteX168" fmla="*/ 97078 w 2752924"/>
              <a:gd name="connsiteY168" fmla="*/ 81679 h 1253644"/>
              <a:gd name="connsiteX169" fmla="*/ 92129 w 2752924"/>
              <a:gd name="connsiteY169" fmla="*/ 81679 h 1253644"/>
              <a:gd name="connsiteX170" fmla="*/ 92129 w 2752924"/>
              <a:gd name="connsiteY170" fmla="*/ 72254 h 1253644"/>
              <a:gd name="connsiteX171" fmla="*/ 69382 w 2752924"/>
              <a:gd name="connsiteY171" fmla="*/ 72254 h 1253644"/>
              <a:gd name="connsiteX172" fmla="*/ 69382 w 2752924"/>
              <a:gd name="connsiteY172" fmla="*/ 65781 h 1253644"/>
              <a:gd name="connsiteX173" fmla="*/ 65195 w 2752924"/>
              <a:gd name="connsiteY173" fmla="*/ 65781 h 1253644"/>
              <a:gd name="connsiteX174" fmla="*/ 65195 w 2752924"/>
              <a:gd name="connsiteY174" fmla="*/ 40554 h 1253644"/>
              <a:gd name="connsiteX175" fmla="*/ 40259 w 2752924"/>
              <a:gd name="connsiteY175" fmla="*/ 40554 h 1253644"/>
              <a:gd name="connsiteX176" fmla="*/ 40259 w 2752924"/>
              <a:gd name="connsiteY176" fmla="*/ 23228 h 1253644"/>
              <a:gd name="connsiteX177" fmla="*/ 21510 w 2752924"/>
              <a:gd name="connsiteY177" fmla="*/ 23228 h 1253644"/>
              <a:gd name="connsiteX178" fmla="*/ 21510 w 2752924"/>
              <a:gd name="connsiteY178" fmla="*/ 7901 h 1253644"/>
              <a:gd name="connsiteX179" fmla="*/ 0 w 2752924"/>
              <a:gd name="connsiteY179" fmla="*/ 7901 h 1253644"/>
              <a:gd name="connsiteX180" fmla="*/ 0 w 2752924"/>
              <a:gd name="connsiteY180" fmla="*/ 0 h 125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2752924" h="1253644">
                <a:moveTo>
                  <a:pt x="2752925" y="1253644"/>
                </a:moveTo>
                <a:lnTo>
                  <a:pt x="2055391" y="1253644"/>
                </a:lnTo>
                <a:lnTo>
                  <a:pt x="2055391" y="1225085"/>
                </a:lnTo>
                <a:lnTo>
                  <a:pt x="1809840" y="1225085"/>
                </a:lnTo>
                <a:lnTo>
                  <a:pt x="1809840" y="1203952"/>
                </a:lnTo>
                <a:lnTo>
                  <a:pt x="1757399" y="1203952"/>
                </a:lnTo>
                <a:lnTo>
                  <a:pt x="1757399" y="1172251"/>
                </a:lnTo>
                <a:lnTo>
                  <a:pt x="1572570" y="1172251"/>
                </a:lnTo>
                <a:lnTo>
                  <a:pt x="1572570" y="1159876"/>
                </a:lnTo>
                <a:lnTo>
                  <a:pt x="1530312" y="1159876"/>
                </a:lnTo>
                <a:lnTo>
                  <a:pt x="1530312" y="1144264"/>
                </a:lnTo>
                <a:lnTo>
                  <a:pt x="1438374" y="1144264"/>
                </a:lnTo>
                <a:lnTo>
                  <a:pt x="1438374" y="1134649"/>
                </a:lnTo>
                <a:lnTo>
                  <a:pt x="1411725" y="1134649"/>
                </a:lnTo>
                <a:lnTo>
                  <a:pt x="1411725" y="1121797"/>
                </a:lnTo>
                <a:lnTo>
                  <a:pt x="1388312" y="1121797"/>
                </a:lnTo>
                <a:lnTo>
                  <a:pt x="1388312" y="1107042"/>
                </a:lnTo>
                <a:lnTo>
                  <a:pt x="1238412" y="1107042"/>
                </a:lnTo>
                <a:lnTo>
                  <a:pt x="1238412" y="1095523"/>
                </a:lnTo>
                <a:lnTo>
                  <a:pt x="1179594" y="1095523"/>
                </a:lnTo>
                <a:lnTo>
                  <a:pt x="1179594" y="1084480"/>
                </a:lnTo>
                <a:lnTo>
                  <a:pt x="1139145" y="1084480"/>
                </a:lnTo>
                <a:lnTo>
                  <a:pt x="1139145" y="1071629"/>
                </a:lnTo>
                <a:lnTo>
                  <a:pt x="1083467" y="1071629"/>
                </a:lnTo>
                <a:lnTo>
                  <a:pt x="1083467" y="1051828"/>
                </a:lnTo>
                <a:lnTo>
                  <a:pt x="1051299" y="1051828"/>
                </a:lnTo>
                <a:lnTo>
                  <a:pt x="1051299" y="1038024"/>
                </a:lnTo>
                <a:lnTo>
                  <a:pt x="1033406" y="1038024"/>
                </a:lnTo>
                <a:lnTo>
                  <a:pt x="1033406" y="1031551"/>
                </a:lnTo>
                <a:lnTo>
                  <a:pt x="1015513" y="1031551"/>
                </a:lnTo>
                <a:lnTo>
                  <a:pt x="1015513" y="1000707"/>
                </a:lnTo>
                <a:lnTo>
                  <a:pt x="952983" y="1000707"/>
                </a:lnTo>
                <a:lnTo>
                  <a:pt x="952983" y="991092"/>
                </a:lnTo>
                <a:lnTo>
                  <a:pt x="926810" y="991092"/>
                </a:lnTo>
                <a:lnTo>
                  <a:pt x="926810" y="984238"/>
                </a:lnTo>
                <a:lnTo>
                  <a:pt x="887694" y="984238"/>
                </a:lnTo>
                <a:lnTo>
                  <a:pt x="887694" y="974147"/>
                </a:lnTo>
                <a:lnTo>
                  <a:pt x="843057" y="974147"/>
                </a:lnTo>
                <a:lnTo>
                  <a:pt x="843057" y="964913"/>
                </a:lnTo>
                <a:lnTo>
                  <a:pt x="814980" y="964913"/>
                </a:lnTo>
                <a:lnTo>
                  <a:pt x="814980" y="952918"/>
                </a:lnTo>
                <a:lnTo>
                  <a:pt x="800228" y="952918"/>
                </a:lnTo>
                <a:lnTo>
                  <a:pt x="800228" y="940067"/>
                </a:lnTo>
                <a:lnTo>
                  <a:pt x="740934" y="940067"/>
                </a:lnTo>
                <a:lnTo>
                  <a:pt x="740934" y="928548"/>
                </a:lnTo>
                <a:lnTo>
                  <a:pt x="733130" y="928548"/>
                </a:lnTo>
                <a:lnTo>
                  <a:pt x="733130" y="919314"/>
                </a:lnTo>
                <a:lnTo>
                  <a:pt x="699533" y="919314"/>
                </a:lnTo>
                <a:lnTo>
                  <a:pt x="699533" y="911508"/>
                </a:lnTo>
                <a:lnTo>
                  <a:pt x="691729" y="911508"/>
                </a:lnTo>
                <a:lnTo>
                  <a:pt x="691729" y="902274"/>
                </a:lnTo>
                <a:lnTo>
                  <a:pt x="682497" y="902274"/>
                </a:lnTo>
                <a:lnTo>
                  <a:pt x="682497" y="894372"/>
                </a:lnTo>
                <a:lnTo>
                  <a:pt x="671171" y="894372"/>
                </a:lnTo>
                <a:lnTo>
                  <a:pt x="671171" y="885424"/>
                </a:lnTo>
                <a:lnTo>
                  <a:pt x="653850" y="885424"/>
                </a:lnTo>
                <a:lnTo>
                  <a:pt x="653850" y="874286"/>
                </a:lnTo>
                <a:lnTo>
                  <a:pt x="648901" y="874286"/>
                </a:lnTo>
                <a:lnTo>
                  <a:pt x="648901" y="867337"/>
                </a:lnTo>
                <a:lnTo>
                  <a:pt x="638526" y="867337"/>
                </a:lnTo>
                <a:lnTo>
                  <a:pt x="638526" y="860863"/>
                </a:lnTo>
                <a:lnTo>
                  <a:pt x="626629" y="860863"/>
                </a:lnTo>
                <a:lnTo>
                  <a:pt x="626629" y="850201"/>
                </a:lnTo>
                <a:lnTo>
                  <a:pt x="621680" y="850201"/>
                </a:lnTo>
                <a:lnTo>
                  <a:pt x="621680" y="841253"/>
                </a:lnTo>
                <a:lnTo>
                  <a:pt x="615209" y="841253"/>
                </a:lnTo>
                <a:lnTo>
                  <a:pt x="615209" y="822975"/>
                </a:lnTo>
                <a:lnTo>
                  <a:pt x="607500" y="822975"/>
                </a:lnTo>
                <a:lnTo>
                  <a:pt x="607500" y="813360"/>
                </a:lnTo>
                <a:lnTo>
                  <a:pt x="603502" y="813360"/>
                </a:lnTo>
                <a:lnTo>
                  <a:pt x="603502" y="790323"/>
                </a:lnTo>
                <a:lnTo>
                  <a:pt x="598077" y="790323"/>
                </a:lnTo>
                <a:lnTo>
                  <a:pt x="598077" y="782136"/>
                </a:lnTo>
                <a:lnTo>
                  <a:pt x="572380" y="782136"/>
                </a:lnTo>
                <a:cubicBezTo>
                  <a:pt x="572380" y="782136"/>
                  <a:pt x="572666" y="761573"/>
                  <a:pt x="572380" y="761859"/>
                </a:cubicBezTo>
                <a:cubicBezTo>
                  <a:pt x="572095" y="762144"/>
                  <a:pt x="566194" y="761859"/>
                  <a:pt x="566194" y="761859"/>
                </a:cubicBezTo>
                <a:lnTo>
                  <a:pt x="566194" y="753672"/>
                </a:lnTo>
                <a:lnTo>
                  <a:pt x="560769" y="753672"/>
                </a:lnTo>
                <a:lnTo>
                  <a:pt x="560769" y="745961"/>
                </a:lnTo>
                <a:lnTo>
                  <a:pt x="557057" y="745961"/>
                </a:lnTo>
                <a:lnTo>
                  <a:pt x="557057" y="736537"/>
                </a:lnTo>
                <a:lnTo>
                  <a:pt x="538307" y="736537"/>
                </a:lnTo>
                <a:lnTo>
                  <a:pt x="538307" y="729111"/>
                </a:lnTo>
                <a:lnTo>
                  <a:pt x="530884" y="729111"/>
                </a:lnTo>
                <a:lnTo>
                  <a:pt x="530884" y="712261"/>
                </a:lnTo>
                <a:lnTo>
                  <a:pt x="509660" y="712261"/>
                </a:lnTo>
                <a:lnTo>
                  <a:pt x="509660" y="704836"/>
                </a:lnTo>
                <a:lnTo>
                  <a:pt x="503759" y="704836"/>
                </a:lnTo>
                <a:lnTo>
                  <a:pt x="503759" y="684083"/>
                </a:lnTo>
                <a:lnTo>
                  <a:pt x="499572" y="684083"/>
                </a:lnTo>
                <a:lnTo>
                  <a:pt x="499572" y="660570"/>
                </a:lnTo>
                <a:lnTo>
                  <a:pt x="491672" y="660570"/>
                </a:lnTo>
                <a:lnTo>
                  <a:pt x="491672" y="652383"/>
                </a:lnTo>
                <a:lnTo>
                  <a:pt x="467688" y="652383"/>
                </a:lnTo>
                <a:lnTo>
                  <a:pt x="467688" y="637056"/>
                </a:lnTo>
                <a:lnTo>
                  <a:pt x="459503" y="637056"/>
                </a:lnTo>
                <a:lnTo>
                  <a:pt x="459503" y="625632"/>
                </a:lnTo>
                <a:lnTo>
                  <a:pt x="452555" y="625632"/>
                </a:lnTo>
                <a:lnTo>
                  <a:pt x="452555" y="618683"/>
                </a:lnTo>
                <a:lnTo>
                  <a:pt x="447606" y="618683"/>
                </a:lnTo>
                <a:lnTo>
                  <a:pt x="447606" y="599168"/>
                </a:lnTo>
                <a:lnTo>
                  <a:pt x="433996" y="599168"/>
                </a:lnTo>
                <a:lnTo>
                  <a:pt x="433996" y="589267"/>
                </a:lnTo>
                <a:lnTo>
                  <a:pt x="425621" y="589267"/>
                </a:lnTo>
                <a:cubicBezTo>
                  <a:pt x="425621" y="589267"/>
                  <a:pt x="425335" y="583365"/>
                  <a:pt x="425621" y="583365"/>
                </a:cubicBezTo>
                <a:cubicBezTo>
                  <a:pt x="425906" y="583365"/>
                  <a:pt x="417245" y="583365"/>
                  <a:pt x="417245" y="583365"/>
                </a:cubicBezTo>
                <a:lnTo>
                  <a:pt x="417245" y="573941"/>
                </a:lnTo>
                <a:lnTo>
                  <a:pt x="401637" y="573941"/>
                </a:lnTo>
                <a:lnTo>
                  <a:pt x="401637" y="555377"/>
                </a:lnTo>
                <a:lnTo>
                  <a:pt x="388503" y="555377"/>
                </a:lnTo>
                <a:lnTo>
                  <a:pt x="388503" y="532625"/>
                </a:lnTo>
                <a:lnTo>
                  <a:pt x="376130" y="532625"/>
                </a:lnTo>
                <a:lnTo>
                  <a:pt x="376130" y="505875"/>
                </a:lnTo>
                <a:lnTo>
                  <a:pt x="369468" y="505875"/>
                </a:lnTo>
                <a:lnTo>
                  <a:pt x="369468" y="488835"/>
                </a:lnTo>
                <a:lnTo>
                  <a:pt x="356619" y="488835"/>
                </a:lnTo>
                <a:lnTo>
                  <a:pt x="356619" y="480648"/>
                </a:lnTo>
                <a:lnTo>
                  <a:pt x="349196" y="480648"/>
                </a:lnTo>
                <a:lnTo>
                  <a:pt x="349196" y="453707"/>
                </a:lnTo>
                <a:lnTo>
                  <a:pt x="338822" y="453707"/>
                </a:lnTo>
                <a:lnTo>
                  <a:pt x="338822" y="435620"/>
                </a:lnTo>
                <a:lnTo>
                  <a:pt x="329875" y="435620"/>
                </a:lnTo>
                <a:lnTo>
                  <a:pt x="329875" y="427719"/>
                </a:lnTo>
                <a:lnTo>
                  <a:pt x="313600" y="427719"/>
                </a:lnTo>
                <a:lnTo>
                  <a:pt x="313600" y="393543"/>
                </a:lnTo>
                <a:lnTo>
                  <a:pt x="303702" y="393543"/>
                </a:lnTo>
                <a:lnTo>
                  <a:pt x="303702" y="361652"/>
                </a:lnTo>
                <a:lnTo>
                  <a:pt x="296755" y="361652"/>
                </a:lnTo>
                <a:lnTo>
                  <a:pt x="296755" y="343374"/>
                </a:lnTo>
                <a:lnTo>
                  <a:pt x="292567" y="343374"/>
                </a:lnTo>
                <a:lnTo>
                  <a:pt x="292567" y="333759"/>
                </a:lnTo>
                <a:lnTo>
                  <a:pt x="287142" y="333759"/>
                </a:lnTo>
                <a:lnTo>
                  <a:pt x="287142" y="319670"/>
                </a:lnTo>
                <a:lnTo>
                  <a:pt x="280956" y="319670"/>
                </a:lnTo>
                <a:lnTo>
                  <a:pt x="280956" y="309484"/>
                </a:lnTo>
                <a:lnTo>
                  <a:pt x="259161" y="309484"/>
                </a:lnTo>
                <a:lnTo>
                  <a:pt x="259161" y="280545"/>
                </a:lnTo>
                <a:lnTo>
                  <a:pt x="250500" y="280545"/>
                </a:lnTo>
                <a:lnTo>
                  <a:pt x="250500" y="265218"/>
                </a:lnTo>
                <a:lnTo>
                  <a:pt x="244313" y="265218"/>
                </a:lnTo>
                <a:lnTo>
                  <a:pt x="244313" y="258078"/>
                </a:lnTo>
                <a:lnTo>
                  <a:pt x="233939" y="258078"/>
                </a:lnTo>
                <a:lnTo>
                  <a:pt x="233939" y="248463"/>
                </a:lnTo>
                <a:lnTo>
                  <a:pt x="225278" y="248463"/>
                </a:lnTo>
                <a:lnTo>
                  <a:pt x="225278" y="232185"/>
                </a:lnTo>
                <a:lnTo>
                  <a:pt x="218807" y="232185"/>
                </a:lnTo>
                <a:lnTo>
                  <a:pt x="218807" y="223807"/>
                </a:lnTo>
                <a:lnTo>
                  <a:pt x="214333" y="223807"/>
                </a:lnTo>
                <a:cubicBezTo>
                  <a:pt x="214333" y="223807"/>
                  <a:pt x="214619" y="192107"/>
                  <a:pt x="214333" y="192107"/>
                </a:cubicBezTo>
                <a:lnTo>
                  <a:pt x="199962" y="192107"/>
                </a:lnTo>
                <a:lnTo>
                  <a:pt x="199962" y="167165"/>
                </a:lnTo>
                <a:lnTo>
                  <a:pt x="189112" y="167165"/>
                </a:lnTo>
                <a:lnTo>
                  <a:pt x="189112" y="158026"/>
                </a:lnTo>
                <a:lnTo>
                  <a:pt x="182926" y="158026"/>
                </a:lnTo>
                <a:lnTo>
                  <a:pt x="182926" y="151363"/>
                </a:lnTo>
                <a:lnTo>
                  <a:pt x="177977" y="151363"/>
                </a:lnTo>
                <a:lnTo>
                  <a:pt x="177977" y="141748"/>
                </a:lnTo>
                <a:lnTo>
                  <a:pt x="164842" y="141748"/>
                </a:lnTo>
                <a:lnTo>
                  <a:pt x="164842" y="125945"/>
                </a:lnTo>
                <a:lnTo>
                  <a:pt x="156182" y="125945"/>
                </a:lnTo>
                <a:lnTo>
                  <a:pt x="156182" y="116806"/>
                </a:lnTo>
                <a:lnTo>
                  <a:pt x="132483" y="116806"/>
                </a:lnTo>
                <a:lnTo>
                  <a:pt x="132483" y="107382"/>
                </a:lnTo>
                <a:lnTo>
                  <a:pt x="121062" y="107382"/>
                </a:lnTo>
                <a:lnTo>
                  <a:pt x="121062" y="98243"/>
                </a:lnTo>
                <a:lnTo>
                  <a:pt x="109927" y="98243"/>
                </a:lnTo>
                <a:lnTo>
                  <a:pt x="109927" y="91579"/>
                </a:lnTo>
                <a:lnTo>
                  <a:pt x="97078" y="91579"/>
                </a:lnTo>
                <a:lnTo>
                  <a:pt x="97078" y="81679"/>
                </a:lnTo>
                <a:lnTo>
                  <a:pt x="92129" y="81679"/>
                </a:lnTo>
                <a:lnTo>
                  <a:pt x="92129" y="72254"/>
                </a:lnTo>
                <a:lnTo>
                  <a:pt x="69382" y="72254"/>
                </a:lnTo>
                <a:lnTo>
                  <a:pt x="69382" y="65781"/>
                </a:lnTo>
                <a:lnTo>
                  <a:pt x="65195" y="65781"/>
                </a:lnTo>
                <a:lnTo>
                  <a:pt x="65195" y="40554"/>
                </a:lnTo>
                <a:lnTo>
                  <a:pt x="40259" y="40554"/>
                </a:lnTo>
                <a:lnTo>
                  <a:pt x="40259" y="23228"/>
                </a:lnTo>
                <a:lnTo>
                  <a:pt x="21510" y="23228"/>
                </a:lnTo>
                <a:lnTo>
                  <a:pt x="21510" y="7901"/>
                </a:lnTo>
                <a:lnTo>
                  <a:pt x="0" y="7901"/>
                </a:lnTo>
                <a:lnTo>
                  <a:pt x="0" y="0"/>
                </a:lnTo>
              </a:path>
            </a:pathLst>
          </a:custGeom>
          <a:noFill/>
          <a:ln w="28575" cap="flat" cmpd="sng" algn="ctr">
            <a:solidFill>
              <a:srgbClr val="003479"/>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333333"/>
              </a:solidFill>
              <a:effectLst/>
              <a:uLnTx/>
              <a:uFillTx/>
              <a:latin typeface="Open Sans"/>
              <a:ea typeface="MS PGothic" charset="0"/>
              <a:cs typeface="+mn-cs"/>
            </a:endParaRPr>
          </a:p>
        </p:txBody>
      </p:sp>
      <p:grpSp>
        <p:nvGrpSpPr>
          <p:cNvPr id="428" name="Group 427">
            <a:extLst>
              <a:ext uri="{FF2B5EF4-FFF2-40B4-BE49-F238E27FC236}">
                <a16:creationId xmlns:a16="http://schemas.microsoft.com/office/drawing/2014/main" id="{B815C890-B9A4-D192-2EE3-8DF2F0254F19}"/>
              </a:ext>
            </a:extLst>
          </p:cNvPr>
          <p:cNvGrpSpPr/>
          <p:nvPr/>
        </p:nvGrpSpPr>
        <p:grpSpPr>
          <a:xfrm>
            <a:off x="1684270" y="1995092"/>
            <a:ext cx="4823311" cy="2350761"/>
            <a:chOff x="4959425" y="2428959"/>
            <a:chExt cx="2786425" cy="1282583"/>
          </a:xfrm>
        </p:grpSpPr>
        <p:sp>
          <p:nvSpPr>
            <p:cNvPr id="429" name="Freeform 495">
              <a:extLst>
                <a:ext uri="{FF2B5EF4-FFF2-40B4-BE49-F238E27FC236}">
                  <a16:creationId xmlns:a16="http://schemas.microsoft.com/office/drawing/2014/main" id="{8297C11A-2306-8076-8525-4661A2A0C0ED}"/>
                </a:ext>
              </a:extLst>
            </p:cNvPr>
            <p:cNvSpPr/>
            <p:nvPr/>
          </p:nvSpPr>
          <p:spPr>
            <a:xfrm>
              <a:off x="4959425" y="2428959"/>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30" name="Freeform 496">
              <a:extLst>
                <a:ext uri="{FF2B5EF4-FFF2-40B4-BE49-F238E27FC236}">
                  <a16:creationId xmlns:a16="http://schemas.microsoft.com/office/drawing/2014/main" id="{0C4E263C-CE17-4858-CD65-941C3E8F0F6F}"/>
                </a:ext>
              </a:extLst>
            </p:cNvPr>
            <p:cNvSpPr/>
            <p:nvPr/>
          </p:nvSpPr>
          <p:spPr>
            <a:xfrm>
              <a:off x="5156246" y="261059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31" name="Freeform 497">
              <a:extLst>
                <a:ext uri="{FF2B5EF4-FFF2-40B4-BE49-F238E27FC236}">
                  <a16:creationId xmlns:a16="http://schemas.microsoft.com/office/drawing/2014/main" id="{2A043543-8359-F08F-8F12-3AF0FC307C79}"/>
                </a:ext>
              </a:extLst>
            </p:cNvPr>
            <p:cNvSpPr/>
            <p:nvPr/>
          </p:nvSpPr>
          <p:spPr>
            <a:xfrm>
              <a:off x="5218299" y="2727400"/>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32" name="Freeform 498">
              <a:extLst>
                <a:ext uri="{FF2B5EF4-FFF2-40B4-BE49-F238E27FC236}">
                  <a16:creationId xmlns:a16="http://schemas.microsoft.com/office/drawing/2014/main" id="{A24F7155-D8CD-B630-4E0E-F0E5E96AC1C9}"/>
                </a:ext>
              </a:extLst>
            </p:cNvPr>
            <p:cNvSpPr/>
            <p:nvPr/>
          </p:nvSpPr>
          <p:spPr>
            <a:xfrm>
              <a:off x="5421973" y="307191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33" name="Freeform 499">
              <a:extLst>
                <a:ext uri="{FF2B5EF4-FFF2-40B4-BE49-F238E27FC236}">
                  <a16:creationId xmlns:a16="http://schemas.microsoft.com/office/drawing/2014/main" id="{8EE6CB02-E0E3-003C-B495-01B35624130A}"/>
                </a:ext>
              </a:extLst>
            </p:cNvPr>
            <p:cNvSpPr/>
            <p:nvPr/>
          </p:nvSpPr>
          <p:spPr>
            <a:xfrm>
              <a:off x="5616510" y="330781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34" name="Freeform 500">
              <a:extLst>
                <a:ext uri="{FF2B5EF4-FFF2-40B4-BE49-F238E27FC236}">
                  <a16:creationId xmlns:a16="http://schemas.microsoft.com/office/drawing/2014/main" id="{D168636B-1D15-D3A9-945A-59BC7DA3E81A}"/>
                </a:ext>
              </a:extLst>
            </p:cNvPr>
            <p:cNvSpPr/>
            <p:nvPr/>
          </p:nvSpPr>
          <p:spPr>
            <a:xfrm>
              <a:off x="5749850" y="3362552"/>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35" name="Freeform 501">
              <a:extLst>
                <a:ext uri="{FF2B5EF4-FFF2-40B4-BE49-F238E27FC236}">
                  <a16:creationId xmlns:a16="http://schemas.microsoft.com/office/drawing/2014/main" id="{B0E7F17C-6880-BC52-A6A9-ED8A453BCEA2}"/>
                </a:ext>
              </a:extLst>
            </p:cNvPr>
            <p:cNvSpPr/>
            <p:nvPr/>
          </p:nvSpPr>
          <p:spPr>
            <a:xfrm>
              <a:off x="5762222" y="337045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36" name="Freeform 502">
              <a:extLst>
                <a:ext uri="{FF2B5EF4-FFF2-40B4-BE49-F238E27FC236}">
                  <a16:creationId xmlns:a16="http://schemas.microsoft.com/office/drawing/2014/main" id="{BE707D7E-3B36-E2C5-ADA7-9D1A9024390F}"/>
                </a:ext>
              </a:extLst>
            </p:cNvPr>
            <p:cNvSpPr/>
            <p:nvPr/>
          </p:nvSpPr>
          <p:spPr>
            <a:xfrm>
              <a:off x="5799055" y="339111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37" name="Freeform 503">
              <a:extLst>
                <a:ext uri="{FF2B5EF4-FFF2-40B4-BE49-F238E27FC236}">
                  <a16:creationId xmlns:a16="http://schemas.microsoft.com/office/drawing/2014/main" id="{D649EBAC-B724-D3F6-7711-7505D037B83F}"/>
                </a:ext>
              </a:extLst>
            </p:cNvPr>
            <p:cNvSpPr/>
            <p:nvPr/>
          </p:nvSpPr>
          <p:spPr>
            <a:xfrm>
              <a:off x="5881381" y="3407199"/>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38" name="Freeform 504">
              <a:extLst>
                <a:ext uri="{FF2B5EF4-FFF2-40B4-BE49-F238E27FC236}">
                  <a16:creationId xmlns:a16="http://schemas.microsoft.com/office/drawing/2014/main" id="{0FC92ABC-1959-D456-8125-4185E0D3E075}"/>
                </a:ext>
              </a:extLst>
            </p:cNvPr>
            <p:cNvSpPr/>
            <p:nvPr/>
          </p:nvSpPr>
          <p:spPr>
            <a:xfrm>
              <a:off x="5932394" y="3418718"/>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39" name="Freeform 505">
              <a:extLst>
                <a:ext uri="{FF2B5EF4-FFF2-40B4-BE49-F238E27FC236}">
                  <a16:creationId xmlns:a16="http://schemas.microsoft.com/office/drawing/2014/main" id="{3C17D5DF-D9ED-1668-054D-1C3F2C962FA3}"/>
                </a:ext>
              </a:extLst>
            </p:cNvPr>
            <p:cNvSpPr/>
            <p:nvPr/>
          </p:nvSpPr>
          <p:spPr>
            <a:xfrm>
              <a:off x="5968275" y="344442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40" name="Freeform 506">
              <a:extLst>
                <a:ext uri="{FF2B5EF4-FFF2-40B4-BE49-F238E27FC236}">
                  <a16:creationId xmlns:a16="http://schemas.microsoft.com/office/drawing/2014/main" id="{20CBE2C3-6FA3-83C9-61B2-96DF5D5AA808}"/>
                </a:ext>
              </a:extLst>
            </p:cNvPr>
            <p:cNvSpPr/>
            <p:nvPr/>
          </p:nvSpPr>
          <p:spPr>
            <a:xfrm>
              <a:off x="6033565" y="3480786"/>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41" name="Freeform 507">
              <a:extLst>
                <a:ext uri="{FF2B5EF4-FFF2-40B4-BE49-F238E27FC236}">
                  <a16:creationId xmlns:a16="http://schemas.microsoft.com/office/drawing/2014/main" id="{ECA3E579-3632-8F2B-36CF-832F78F08BB8}"/>
                </a:ext>
              </a:extLst>
            </p:cNvPr>
            <p:cNvSpPr/>
            <p:nvPr/>
          </p:nvSpPr>
          <p:spPr>
            <a:xfrm>
              <a:off x="6044605" y="3488593"/>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42" name="Freeform 508">
              <a:extLst>
                <a:ext uri="{FF2B5EF4-FFF2-40B4-BE49-F238E27FC236}">
                  <a16:creationId xmlns:a16="http://schemas.microsoft.com/office/drawing/2014/main" id="{E6A50568-2F95-C3C2-8759-9C51D934FE7E}"/>
                </a:ext>
              </a:extLst>
            </p:cNvPr>
            <p:cNvSpPr/>
            <p:nvPr/>
          </p:nvSpPr>
          <p:spPr>
            <a:xfrm>
              <a:off x="6074966" y="3488593"/>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43" name="Freeform 509">
              <a:extLst>
                <a:ext uri="{FF2B5EF4-FFF2-40B4-BE49-F238E27FC236}">
                  <a16:creationId xmlns:a16="http://schemas.microsoft.com/office/drawing/2014/main" id="{A2849B29-9662-AAE3-3325-6D3D7D54F15A}"/>
                </a:ext>
              </a:extLst>
            </p:cNvPr>
            <p:cNvSpPr/>
            <p:nvPr/>
          </p:nvSpPr>
          <p:spPr>
            <a:xfrm>
              <a:off x="6267123" y="3525910"/>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44" name="Freeform 510">
              <a:extLst>
                <a:ext uri="{FF2B5EF4-FFF2-40B4-BE49-F238E27FC236}">
                  <a16:creationId xmlns:a16="http://schemas.microsoft.com/office/drawing/2014/main" id="{5CFCAC53-C899-7DC3-E356-D94F9F25C2FE}"/>
                </a:ext>
              </a:extLst>
            </p:cNvPr>
            <p:cNvSpPr/>
            <p:nvPr/>
          </p:nvSpPr>
          <p:spPr>
            <a:xfrm>
              <a:off x="6368294" y="3552089"/>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45" name="Freeform 511">
              <a:extLst>
                <a:ext uri="{FF2B5EF4-FFF2-40B4-BE49-F238E27FC236}">
                  <a16:creationId xmlns:a16="http://schemas.microsoft.com/office/drawing/2014/main" id="{F2E158A5-2636-7947-628A-C7C795553635}"/>
                </a:ext>
              </a:extLst>
            </p:cNvPr>
            <p:cNvSpPr/>
            <p:nvPr/>
          </p:nvSpPr>
          <p:spPr>
            <a:xfrm>
              <a:off x="6413787" y="3565892"/>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46" name="Freeform 512">
              <a:extLst>
                <a:ext uri="{FF2B5EF4-FFF2-40B4-BE49-F238E27FC236}">
                  <a16:creationId xmlns:a16="http://schemas.microsoft.com/office/drawing/2014/main" id="{B7FA6B73-CBD4-671C-887F-9245F1E2BA0D}"/>
                </a:ext>
              </a:extLst>
            </p:cNvPr>
            <p:cNvSpPr/>
            <p:nvPr/>
          </p:nvSpPr>
          <p:spPr>
            <a:xfrm>
              <a:off x="6591764" y="358978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47" name="Freeform 513">
              <a:extLst>
                <a:ext uri="{FF2B5EF4-FFF2-40B4-BE49-F238E27FC236}">
                  <a16:creationId xmlns:a16="http://schemas.microsoft.com/office/drawing/2014/main" id="{588F0A9B-C8C5-FA12-4ACA-58EDB8A139E7}"/>
                </a:ext>
              </a:extLst>
            </p:cNvPr>
            <p:cNvSpPr/>
            <p:nvPr/>
          </p:nvSpPr>
          <p:spPr>
            <a:xfrm>
              <a:off x="6637257"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48" name="Freeform 514">
              <a:extLst>
                <a:ext uri="{FF2B5EF4-FFF2-40B4-BE49-F238E27FC236}">
                  <a16:creationId xmlns:a16="http://schemas.microsoft.com/office/drawing/2014/main" id="{8F1656B6-84CA-1761-3A6E-58EC881E3B7E}"/>
                </a:ext>
              </a:extLst>
            </p:cNvPr>
            <p:cNvSpPr/>
            <p:nvPr/>
          </p:nvSpPr>
          <p:spPr>
            <a:xfrm>
              <a:off x="6664858"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49" name="Freeform 515">
              <a:extLst>
                <a:ext uri="{FF2B5EF4-FFF2-40B4-BE49-F238E27FC236}">
                  <a16:creationId xmlns:a16="http://schemas.microsoft.com/office/drawing/2014/main" id="{0F1CEDD8-A389-FE54-78C6-1BD6476DF1B0}"/>
                </a:ext>
              </a:extLst>
            </p:cNvPr>
            <p:cNvSpPr/>
            <p:nvPr/>
          </p:nvSpPr>
          <p:spPr>
            <a:xfrm>
              <a:off x="6679134"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50" name="Freeform 516">
              <a:extLst>
                <a:ext uri="{FF2B5EF4-FFF2-40B4-BE49-F238E27FC236}">
                  <a16:creationId xmlns:a16="http://schemas.microsoft.com/office/drawing/2014/main" id="{68259757-CA58-3A47-BF94-8A8B14A0D6D6}"/>
                </a:ext>
              </a:extLst>
            </p:cNvPr>
            <p:cNvSpPr/>
            <p:nvPr/>
          </p:nvSpPr>
          <p:spPr>
            <a:xfrm>
              <a:off x="6695219"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51" name="Freeform 517">
              <a:extLst>
                <a:ext uri="{FF2B5EF4-FFF2-40B4-BE49-F238E27FC236}">
                  <a16:creationId xmlns:a16="http://schemas.microsoft.com/office/drawing/2014/main" id="{1D5E6DE1-EB46-924F-F0C2-0E65994A5209}"/>
                </a:ext>
              </a:extLst>
            </p:cNvPr>
            <p:cNvSpPr/>
            <p:nvPr/>
          </p:nvSpPr>
          <p:spPr>
            <a:xfrm>
              <a:off x="6767456"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52" name="Freeform 518">
              <a:extLst>
                <a:ext uri="{FF2B5EF4-FFF2-40B4-BE49-F238E27FC236}">
                  <a16:creationId xmlns:a16="http://schemas.microsoft.com/office/drawing/2014/main" id="{7F87CDF1-768C-AAED-CE17-8A36407571B3}"/>
                </a:ext>
              </a:extLst>
            </p:cNvPr>
            <p:cNvSpPr/>
            <p:nvPr/>
          </p:nvSpPr>
          <p:spPr>
            <a:xfrm>
              <a:off x="6830462"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53" name="Freeform 519">
              <a:extLst>
                <a:ext uri="{FF2B5EF4-FFF2-40B4-BE49-F238E27FC236}">
                  <a16:creationId xmlns:a16="http://schemas.microsoft.com/office/drawing/2014/main" id="{19FB446A-EBE9-B8D6-8C6E-B8EBDA6C86A1}"/>
                </a:ext>
              </a:extLst>
            </p:cNvPr>
            <p:cNvSpPr/>
            <p:nvPr/>
          </p:nvSpPr>
          <p:spPr>
            <a:xfrm>
              <a:off x="6880048"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54" name="Freeform 520">
              <a:extLst>
                <a:ext uri="{FF2B5EF4-FFF2-40B4-BE49-F238E27FC236}">
                  <a16:creationId xmlns:a16="http://schemas.microsoft.com/office/drawing/2014/main" id="{03AC5693-34B6-75CB-55B7-D9D7B7EB549D}"/>
                </a:ext>
              </a:extLst>
            </p:cNvPr>
            <p:cNvSpPr/>
            <p:nvPr/>
          </p:nvSpPr>
          <p:spPr>
            <a:xfrm>
              <a:off x="6976650"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3" y="38079"/>
                    <a:pt x="0" y="29555"/>
                    <a:pt x="0" y="19039"/>
                  </a:cubicBezTo>
                  <a:cubicBezTo>
                    <a:pt x="0" y="8524"/>
                    <a:pt x="8523"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55" name="Freeform 521">
              <a:extLst>
                <a:ext uri="{FF2B5EF4-FFF2-40B4-BE49-F238E27FC236}">
                  <a16:creationId xmlns:a16="http://schemas.microsoft.com/office/drawing/2014/main" id="{F545805C-1829-32BE-29F0-610375BE3556}"/>
                </a:ext>
              </a:extLst>
            </p:cNvPr>
            <p:cNvSpPr/>
            <p:nvPr/>
          </p:nvSpPr>
          <p:spPr>
            <a:xfrm>
              <a:off x="7105421"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56" name="Freeform 522">
              <a:extLst>
                <a:ext uri="{FF2B5EF4-FFF2-40B4-BE49-F238E27FC236}">
                  <a16:creationId xmlns:a16="http://schemas.microsoft.com/office/drawing/2014/main" id="{1F1FC382-ACE9-0251-EF74-BE19596C653D}"/>
                </a:ext>
              </a:extLst>
            </p:cNvPr>
            <p:cNvSpPr/>
            <p:nvPr/>
          </p:nvSpPr>
          <p:spPr>
            <a:xfrm>
              <a:off x="7131118"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57" name="Freeform 523">
              <a:extLst>
                <a:ext uri="{FF2B5EF4-FFF2-40B4-BE49-F238E27FC236}">
                  <a16:creationId xmlns:a16="http://schemas.microsoft.com/office/drawing/2014/main" id="{E8B49F59-6262-F9AF-C344-716C728C4413}"/>
                </a:ext>
              </a:extLst>
            </p:cNvPr>
            <p:cNvSpPr/>
            <p:nvPr/>
          </p:nvSpPr>
          <p:spPr>
            <a:xfrm>
              <a:off x="7163763"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58" name="Freeform 524">
              <a:extLst>
                <a:ext uri="{FF2B5EF4-FFF2-40B4-BE49-F238E27FC236}">
                  <a16:creationId xmlns:a16="http://schemas.microsoft.com/office/drawing/2014/main" id="{3F55B146-8A19-8141-430F-9B5BED8D4C7F}"/>
                </a:ext>
              </a:extLst>
            </p:cNvPr>
            <p:cNvSpPr/>
            <p:nvPr/>
          </p:nvSpPr>
          <p:spPr>
            <a:xfrm>
              <a:off x="7321087"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sp>
          <p:nvSpPr>
            <p:cNvPr id="459" name="Freeform 525">
              <a:extLst>
                <a:ext uri="{FF2B5EF4-FFF2-40B4-BE49-F238E27FC236}">
                  <a16:creationId xmlns:a16="http://schemas.microsoft.com/office/drawing/2014/main" id="{98C6623C-0FBD-A86A-4473-08724FC90450}"/>
                </a:ext>
              </a:extLst>
            </p:cNvPr>
            <p:cNvSpPr/>
            <p:nvPr/>
          </p:nvSpPr>
          <p:spPr>
            <a:xfrm>
              <a:off x="7707781"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panose="020F0502020204030204"/>
                <a:ea typeface="MS PGothic" charset="0"/>
                <a:cs typeface="+mn-cs"/>
              </a:endParaRPr>
            </a:p>
          </p:txBody>
        </p:sp>
      </p:grpSp>
      <p:sp>
        <p:nvSpPr>
          <p:cNvPr id="460" name="TextBox 459">
            <a:extLst>
              <a:ext uri="{FF2B5EF4-FFF2-40B4-BE49-F238E27FC236}">
                <a16:creationId xmlns:a16="http://schemas.microsoft.com/office/drawing/2014/main" id="{A69E2980-49E8-3D99-C9C1-FD269DF958E5}"/>
              </a:ext>
            </a:extLst>
          </p:cNvPr>
          <p:cNvSpPr txBox="1"/>
          <p:nvPr/>
        </p:nvSpPr>
        <p:spPr>
          <a:xfrm>
            <a:off x="2297641" y="2290279"/>
            <a:ext cx="9973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479"/>
                </a:solidFill>
                <a:effectLst/>
                <a:uLnTx/>
                <a:uFillTx/>
                <a:latin typeface="Open Sans"/>
                <a:ea typeface="MS PGothic" charset="0"/>
                <a:cs typeface="+mn-cs"/>
              </a:rPr>
              <a:t>Erdafitinib</a:t>
            </a:r>
          </a:p>
        </p:txBody>
      </p:sp>
      <p:sp>
        <p:nvSpPr>
          <p:cNvPr id="461" name="TextBox 460">
            <a:extLst>
              <a:ext uri="{FF2B5EF4-FFF2-40B4-BE49-F238E27FC236}">
                <a16:creationId xmlns:a16="http://schemas.microsoft.com/office/drawing/2014/main" id="{38336DB3-9075-D477-2C63-C2B97F0C758C}"/>
              </a:ext>
            </a:extLst>
          </p:cNvPr>
          <p:cNvSpPr txBox="1"/>
          <p:nvPr/>
        </p:nvSpPr>
        <p:spPr>
          <a:xfrm>
            <a:off x="3388332" y="3363449"/>
            <a:ext cx="13965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59942"/>
                </a:solidFill>
                <a:effectLst/>
                <a:uLnTx/>
                <a:uFillTx/>
                <a:latin typeface="Open Sans"/>
                <a:ea typeface="MS PGothic" charset="0"/>
                <a:cs typeface="+mn-cs"/>
              </a:rPr>
              <a:t>Pembrolizumab</a:t>
            </a:r>
          </a:p>
        </p:txBody>
      </p:sp>
      <p:sp>
        <p:nvSpPr>
          <p:cNvPr id="463" name="TextBox 462">
            <a:extLst>
              <a:ext uri="{FF2B5EF4-FFF2-40B4-BE49-F238E27FC236}">
                <a16:creationId xmlns:a16="http://schemas.microsoft.com/office/drawing/2014/main" id="{7863C808-DA02-CF96-3823-DA27CD06F52B}"/>
              </a:ext>
            </a:extLst>
          </p:cNvPr>
          <p:cNvSpPr txBox="1"/>
          <p:nvPr/>
        </p:nvSpPr>
        <p:spPr>
          <a:xfrm>
            <a:off x="4365182" y="2224795"/>
            <a:ext cx="235032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33"/>
                </a:solidFill>
                <a:effectLst/>
                <a:uLnTx/>
                <a:uFillTx/>
                <a:latin typeface="Open Sans"/>
                <a:ea typeface="MS PGothic" charset="0"/>
                <a:cs typeface="+mn-cs"/>
              </a:rPr>
              <a:t>Median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3479"/>
                </a:solidFill>
                <a:effectLst/>
                <a:uLnTx/>
                <a:uFillTx/>
                <a:latin typeface="Open Sans"/>
                <a:ea typeface="MS PGothic" charset="0"/>
                <a:cs typeface="+mn-cs"/>
              </a:rPr>
              <a:t>10.9 months (95% CI, 9.2-12.6)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59942"/>
                </a:solidFill>
                <a:effectLst/>
                <a:uLnTx/>
                <a:uFillTx/>
                <a:latin typeface="Open Sans"/>
                <a:ea typeface="MS PGothic" charset="0"/>
                <a:cs typeface="+mn-cs"/>
              </a:rPr>
              <a:t>11.1 months (95% CI, 9.7-13.6)</a:t>
            </a:r>
            <a:endParaRPr kumimoji="0" lang="en-US" sz="1200" b="1" i="0" u="none" strike="noStrike" kern="0" cap="none" spc="0" normalizeH="0" baseline="0" noProof="0" dirty="0">
              <a:ln>
                <a:noFill/>
              </a:ln>
              <a:solidFill>
                <a:srgbClr val="359942"/>
              </a:solidFill>
              <a:effectLst/>
              <a:uLnTx/>
              <a:uFillTx/>
              <a:latin typeface="Open Sans"/>
              <a:ea typeface="MS PGothic" charset="0"/>
              <a:cs typeface="+mn-cs"/>
            </a:endParaRPr>
          </a:p>
        </p:txBody>
      </p:sp>
      <p:grpSp>
        <p:nvGrpSpPr>
          <p:cNvPr id="470" name="Group 469">
            <a:extLst>
              <a:ext uri="{FF2B5EF4-FFF2-40B4-BE49-F238E27FC236}">
                <a16:creationId xmlns:a16="http://schemas.microsoft.com/office/drawing/2014/main" id="{067CB9D2-D9FD-80B5-8E78-B408A982A046}"/>
              </a:ext>
            </a:extLst>
          </p:cNvPr>
          <p:cNvGrpSpPr/>
          <p:nvPr/>
        </p:nvGrpSpPr>
        <p:grpSpPr>
          <a:xfrm>
            <a:off x="0" y="5200042"/>
            <a:ext cx="6727886" cy="647944"/>
            <a:chOff x="3009041" y="4186345"/>
            <a:chExt cx="5196578" cy="472663"/>
          </a:xfrm>
        </p:grpSpPr>
        <p:sp>
          <p:nvSpPr>
            <p:cNvPr id="471" name="TextBox 470">
              <a:extLst>
                <a:ext uri="{FF2B5EF4-FFF2-40B4-BE49-F238E27FC236}">
                  <a16:creationId xmlns:a16="http://schemas.microsoft.com/office/drawing/2014/main" id="{45306C2C-8FF0-DF71-B9F0-CABEA844A2E0}"/>
                </a:ext>
              </a:extLst>
            </p:cNvPr>
            <p:cNvSpPr txBox="1"/>
            <p:nvPr/>
          </p:nvSpPr>
          <p:spPr>
            <a:xfrm>
              <a:off x="3269567" y="4186345"/>
              <a:ext cx="871395"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333333"/>
                  </a:solidFill>
                  <a:effectLst/>
                  <a:uLnTx/>
                  <a:uFillTx/>
                  <a:latin typeface="Open Sans"/>
                  <a:ea typeface="MS PGothic" charset="0"/>
                  <a:cs typeface="+mn-cs"/>
                </a:rPr>
                <a:t>No. at risk</a:t>
              </a:r>
              <a:endParaRPr kumimoji="0" lang="en-US" sz="900" b="1" i="0" u="none" strike="noStrike" kern="0" cap="none" spc="0" normalizeH="0" baseline="0" noProof="0" dirty="0">
                <a:ln>
                  <a:noFill/>
                </a:ln>
                <a:solidFill>
                  <a:srgbClr val="333333"/>
                </a:solidFill>
                <a:effectLst/>
                <a:uLnTx/>
                <a:uFillTx/>
                <a:latin typeface="Open Sans"/>
                <a:ea typeface="MS PGothic" charset="0"/>
                <a:cs typeface="+mn-cs"/>
              </a:endParaRPr>
            </a:p>
          </p:txBody>
        </p:sp>
        <p:grpSp>
          <p:nvGrpSpPr>
            <p:cNvPr id="472" name="Group 471">
              <a:extLst>
                <a:ext uri="{FF2B5EF4-FFF2-40B4-BE49-F238E27FC236}">
                  <a16:creationId xmlns:a16="http://schemas.microsoft.com/office/drawing/2014/main" id="{C2232A21-EBD9-0445-DEC1-5015D33F0782}"/>
                </a:ext>
              </a:extLst>
            </p:cNvPr>
            <p:cNvGrpSpPr/>
            <p:nvPr/>
          </p:nvGrpSpPr>
          <p:grpSpPr>
            <a:xfrm>
              <a:off x="3269567" y="4343980"/>
              <a:ext cx="4936052" cy="315028"/>
              <a:chOff x="463470" y="5567843"/>
              <a:chExt cx="7645965" cy="487980"/>
            </a:xfrm>
          </p:grpSpPr>
          <p:sp>
            <p:nvSpPr>
              <p:cNvPr id="474" name="TextBox 473">
                <a:extLst>
                  <a:ext uri="{FF2B5EF4-FFF2-40B4-BE49-F238E27FC236}">
                    <a16:creationId xmlns:a16="http://schemas.microsoft.com/office/drawing/2014/main" id="{39ABE855-321E-F8E1-CF81-FD702BB7608D}"/>
                  </a:ext>
                </a:extLst>
              </p:cNvPr>
              <p:cNvSpPr txBox="1"/>
              <p:nvPr/>
            </p:nvSpPr>
            <p:spPr>
              <a:xfrm>
                <a:off x="1922586"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175</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75" name="TextBox 474">
                <a:extLst>
                  <a:ext uri="{FF2B5EF4-FFF2-40B4-BE49-F238E27FC236}">
                    <a16:creationId xmlns:a16="http://schemas.microsoft.com/office/drawing/2014/main" id="{5AB94A5E-079F-5716-22A7-0A500DC44D8A}"/>
                  </a:ext>
                </a:extLst>
              </p:cNvPr>
              <p:cNvSpPr txBox="1"/>
              <p:nvPr/>
            </p:nvSpPr>
            <p:spPr>
              <a:xfrm>
                <a:off x="2232513"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160</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76" name="TextBox 475">
                <a:extLst>
                  <a:ext uri="{FF2B5EF4-FFF2-40B4-BE49-F238E27FC236}">
                    <a16:creationId xmlns:a16="http://schemas.microsoft.com/office/drawing/2014/main" id="{4F82EDE7-CFDB-D763-2BB6-1B7AAB713C06}"/>
                  </a:ext>
                </a:extLst>
              </p:cNvPr>
              <p:cNvSpPr txBox="1"/>
              <p:nvPr/>
            </p:nvSpPr>
            <p:spPr>
              <a:xfrm>
                <a:off x="2542440"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131</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77" name="TextBox 476">
                <a:extLst>
                  <a:ext uri="{FF2B5EF4-FFF2-40B4-BE49-F238E27FC236}">
                    <a16:creationId xmlns:a16="http://schemas.microsoft.com/office/drawing/2014/main" id="{EA85AE64-8DAB-F000-4D6A-CFC3767A82D5}"/>
                  </a:ext>
                </a:extLst>
              </p:cNvPr>
              <p:cNvSpPr txBox="1"/>
              <p:nvPr/>
            </p:nvSpPr>
            <p:spPr>
              <a:xfrm>
                <a:off x="2852367"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100</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78" name="TextBox 477">
                <a:extLst>
                  <a:ext uri="{FF2B5EF4-FFF2-40B4-BE49-F238E27FC236}">
                    <a16:creationId xmlns:a16="http://schemas.microsoft.com/office/drawing/2014/main" id="{628C7599-31F2-A4B5-2710-33D539EFF6B0}"/>
                  </a:ext>
                </a:extLst>
              </p:cNvPr>
              <p:cNvSpPr txBox="1"/>
              <p:nvPr/>
            </p:nvSpPr>
            <p:spPr>
              <a:xfrm>
                <a:off x="3162293"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78</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79" name="TextBox 478">
                <a:extLst>
                  <a:ext uri="{FF2B5EF4-FFF2-40B4-BE49-F238E27FC236}">
                    <a16:creationId xmlns:a16="http://schemas.microsoft.com/office/drawing/2014/main" id="{2D842140-C02C-FB59-8D1D-DF182CC2F26B}"/>
                  </a:ext>
                </a:extLst>
              </p:cNvPr>
              <p:cNvSpPr txBox="1"/>
              <p:nvPr/>
            </p:nvSpPr>
            <p:spPr>
              <a:xfrm>
                <a:off x="3472221"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60</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80" name="TextBox 479">
                <a:extLst>
                  <a:ext uri="{FF2B5EF4-FFF2-40B4-BE49-F238E27FC236}">
                    <a16:creationId xmlns:a16="http://schemas.microsoft.com/office/drawing/2014/main" id="{62F97AC6-8613-7C00-1227-C5703AE9A8AE}"/>
                  </a:ext>
                </a:extLst>
              </p:cNvPr>
              <p:cNvSpPr txBox="1"/>
              <p:nvPr/>
            </p:nvSpPr>
            <p:spPr>
              <a:xfrm>
                <a:off x="3782148"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52</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81" name="TextBox 480">
                <a:extLst>
                  <a:ext uri="{FF2B5EF4-FFF2-40B4-BE49-F238E27FC236}">
                    <a16:creationId xmlns:a16="http://schemas.microsoft.com/office/drawing/2014/main" id="{8AC402C9-9C3E-F42D-D335-A7AD1A5E886A}"/>
                  </a:ext>
                </a:extLst>
              </p:cNvPr>
              <p:cNvSpPr txBox="1"/>
              <p:nvPr/>
            </p:nvSpPr>
            <p:spPr>
              <a:xfrm>
                <a:off x="4092076"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41</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82" name="TextBox 481">
                <a:extLst>
                  <a:ext uri="{FF2B5EF4-FFF2-40B4-BE49-F238E27FC236}">
                    <a16:creationId xmlns:a16="http://schemas.microsoft.com/office/drawing/2014/main" id="{3B1E14FF-E357-2D67-BF23-390C28F54AE5}"/>
                  </a:ext>
                </a:extLst>
              </p:cNvPr>
              <p:cNvSpPr txBox="1"/>
              <p:nvPr/>
            </p:nvSpPr>
            <p:spPr>
              <a:xfrm>
                <a:off x="4402002"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30</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83" name="TextBox 482">
                <a:extLst>
                  <a:ext uri="{FF2B5EF4-FFF2-40B4-BE49-F238E27FC236}">
                    <a16:creationId xmlns:a16="http://schemas.microsoft.com/office/drawing/2014/main" id="{B645367B-9E0C-AE40-CB62-EFE3F023D394}"/>
                  </a:ext>
                </a:extLst>
              </p:cNvPr>
              <p:cNvSpPr txBox="1"/>
              <p:nvPr/>
            </p:nvSpPr>
            <p:spPr>
              <a:xfrm>
                <a:off x="4711929"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28</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84" name="TextBox 483">
                <a:extLst>
                  <a:ext uri="{FF2B5EF4-FFF2-40B4-BE49-F238E27FC236}">
                    <a16:creationId xmlns:a16="http://schemas.microsoft.com/office/drawing/2014/main" id="{8FC96A9E-036D-D698-3FFF-2CDADF03BEE8}"/>
                  </a:ext>
                </a:extLst>
              </p:cNvPr>
              <p:cNvSpPr txBox="1"/>
              <p:nvPr/>
            </p:nvSpPr>
            <p:spPr>
              <a:xfrm>
                <a:off x="5021857"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23</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85" name="TextBox 484">
                <a:extLst>
                  <a:ext uri="{FF2B5EF4-FFF2-40B4-BE49-F238E27FC236}">
                    <a16:creationId xmlns:a16="http://schemas.microsoft.com/office/drawing/2014/main" id="{C99AF3C0-240D-6F42-A3BD-988CB1AE39D5}"/>
                  </a:ext>
                </a:extLst>
              </p:cNvPr>
              <p:cNvSpPr txBox="1"/>
              <p:nvPr/>
            </p:nvSpPr>
            <p:spPr>
              <a:xfrm>
                <a:off x="5331783"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21</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86" name="TextBox 485">
                <a:extLst>
                  <a:ext uri="{FF2B5EF4-FFF2-40B4-BE49-F238E27FC236}">
                    <a16:creationId xmlns:a16="http://schemas.microsoft.com/office/drawing/2014/main" id="{03AEFA3B-BFBE-B96F-EFDF-D4FA37163A06}"/>
                  </a:ext>
                </a:extLst>
              </p:cNvPr>
              <p:cNvSpPr txBox="1"/>
              <p:nvPr/>
            </p:nvSpPr>
            <p:spPr>
              <a:xfrm>
                <a:off x="5641709"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13</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87" name="TextBox 486">
                <a:extLst>
                  <a:ext uri="{FF2B5EF4-FFF2-40B4-BE49-F238E27FC236}">
                    <a16:creationId xmlns:a16="http://schemas.microsoft.com/office/drawing/2014/main" id="{8FA86693-1EE3-FAC7-82D1-FC143D4A46F3}"/>
                  </a:ext>
                </a:extLst>
              </p:cNvPr>
              <p:cNvSpPr txBox="1"/>
              <p:nvPr/>
            </p:nvSpPr>
            <p:spPr>
              <a:xfrm>
                <a:off x="5951637"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9</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88" name="TextBox 487">
                <a:extLst>
                  <a:ext uri="{FF2B5EF4-FFF2-40B4-BE49-F238E27FC236}">
                    <a16:creationId xmlns:a16="http://schemas.microsoft.com/office/drawing/2014/main" id="{D2F140D8-23D7-A1A8-942C-0324051DC5EB}"/>
                  </a:ext>
                </a:extLst>
              </p:cNvPr>
              <p:cNvSpPr txBox="1"/>
              <p:nvPr/>
            </p:nvSpPr>
            <p:spPr>
              <a:xfrm>
                <a:off x="6261564"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7</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89" name="TextBox 488">
                <a:extLst>
                  <a:ext uri="{FF2B5EF4-FFF2-40B4-BE49-F238E27FC236}">
                    <a16:creationId xmlns:a16="http://schemas.microsoft.com/office/drawing/2014/main" id="{C8A6A96A-0AF4-50C5-1495-9861A626C6FF}"/>
                  </a:ext>
                </a:extLst>
              </p:cNvPr>
              <p:cNvSpPr txBox="1"/>
              <p:nvPr/>
            </p:nvSpPr>
            <p:spPr>
              <a:xfrm>
                <a:off x="6571490"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2</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90" name="TextBox 489">
                <a:extLst>
                  <a:ext uri="{FF2B5EF4-FFF2-40B4-BE49-F238E27FC236}">
                    <a16:creationId xmlns:a16="http://schemas.microsoft.com/office/drawing/2014/main" id="{CD27E394-E54F-570A-D278-4559EE7860E0}"/>
                  </a:ext>
                </a:extLst>
              </p:cNvPr>
              <p:cNvSpPr txBox="1"/>
              <p:nvPr/>
            </p:nvSpPr>
            <p:spPr>
              <a:xfrm>
                <a:off x="6881418"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91" name="TextBox 490">
                <a:extLst>
                  <a:ext uri="{FF2B5EF4-FFF2-40B4-BE49-F238E27FC236}">
                    <a16:creationId xmlns:a16="http://schemas.microsoft.com/office/drawing/2014/main" id="{7448F8C8-5111-4424-850C-D9D486851C57}"/>
                  </a:ext>
                </a:extLst>
              </p:cNvPr>
              <p:cNvSpPr txBox="1"/>
              <p:nvPr/>
            </p:nvSpPr>
            <p:spPr>
              <a:xfrm>
                <a:off x="7191351"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92" name="TextBox 491">
                <a:extLst>
                  <a:ext uri="{FF2B5EF4-FFF2-40B4-BE49-F238E27FC236}">
                    <a16:creationId xmlns:a16="http://schemas.microsoft.com/office/drawing/2014/main" id="{42D0BB60-F266-9FB4-12E2-37DA16A0372B}"/>
                  </a:ext>
                </a:extLst>
              </p:cNvPr>
              <p:cNvSpPr txBox="1"/>
              <p:nvPr/>
            </p:nvSpPr>
            <p:spPr>
              <a:xfrm>
                <a:off x="1922586"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176</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93" name="TextBox 492">
                <a:extLst>
                  <a:ext uri="{FF2B5EF4-FFF2-40B4-BE49-F238E27FC236}">
                    <a16:creationId xmlns:a16="http://schemas.microsoft.com/office/drawing/2014/main" id="{B61CDD48-AD15-6CB9-050D-230EE0213C3B}"/>
                  </a:ext>
                </a:extLst>
              </p:cNvPr>
              <p:cNvSpPr txBox="1"/>
              <p:nvPr/>
            </p:nvSpPr>
            <p:spPr>
              <a:xfrm>
                <a:off x="2232513"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148</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94" name="TextBox 493">
                <a:extLst>
                  <a:ext uri="{FF2B5EF4-FFF2-40B4-BE49-F238E27FC236}">
                    <a16:creationId xmlns:a16="http://schemas.microsoft.com/office/drawing/2014/main" id="{3D5EB9C9-AF44-DC90-4CF8-D3E461529AFE}"/>
                  </a:ext>
                </a:extLst>
              </p:cNvPr>
              <p:cNvSpPr txBox="1"/>
              <p:nvPr/>
            </p:nvSpPr>
            <p:spPr>
              <a:xfrm>
                <a:off x="2542440"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119</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95" name="TextBox 494">
                <a:extLst>
                  <a:ext uri="{FF2B5EF4-FFF2-40B4-BE49-F238E27FC236}">
                    <a16:creationId xmlns:a16="http://schemas.microsoft.com/office/drawing/2014/main" id="{7892B10F-50F8-C530-3414-C74B4BB8DDC3}"/>
                  </a:ext>
                </a:extLst>
              </p:cNvPr>
              <p:cNvSpPr txBox="1"/>
              <p:nvPr/>
            </p:nvSpPr>
            <p:spPr>
              <a:xfrm>
                <a:off x="2852367"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103</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96" name="TextBox 495">
                <a:extLst>
                  <a:ext uri="{FF2B5EF4-FFF2-40B4-BE49-F238E27FC236}">
                    <a16:creationId xmlns:a16="http://schemas.microsoft.com/office/drawing/2014/main" id="{A27B1362-F748-2269-5AF0-4FA74C91289B}"/>
                  </a:ext>
                </a:extLst>
              </p:cNvPr>
              <p:cNvSpPr txBox="1"/>
              <p:nvPr/>
            </p:nvSpPr>
            <p:spPr>
              <a:xfrm>
                <a:off x="3162293"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84</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97" name="TextBox 496">
                <a:extLst>
                  <a:ext uri="{FF2B5EF4-FFF2-40B4-BE49-F238E27FC236}">
                    <a16:creationId xmlns:a16="http://schemas.microsoft.com/office/drawing/2014/main" id="{BE303A6E-C58E-162A-4A65-D35E9F814D4B}"/>
                  </a:ext>
                </a:extLst>
              </p:cNvPr>
              <p:cNvSpPr txBox="1"/>
              <p:nvPr/>
            </p:nvSpPr>
            <p:spPr>
              <a:xfrm>
                <a:off x="3472221"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72</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98" name="TextBox 497">
                <a:extLst>
                  <a:ext uri="{FF2B5EF4-FFF2-40B4-BE49-F238E27FC236}">
                    <a16:creationId xmlns:a16="http://schemas.microsoft.com/office/drawing/2014/main" id="{963A33C5-02CE-9433-CA4B-2BA4300A68AD}"/>
                  </a:ext>
                </a:extLst>
              </p:cNvPr>
              <p:cNvSpPr txBox="1"/>
              <p:nvPr/>
            </p:nvSpPr>
            <p:spPr>
              <a:xfrm>
                <a:off x="3782148"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60</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499" name="TextBox 498">
                <a:extLst>
                  <a:ext uri="{FF2B5EF4-FFF2-40B4-BE49-F238E27FC236}">
                    <a16:creationId xmlns:a16="http://schemas.microsoft.com/office/drawing/2014/main" id="{B4907C5E-ACF3-AA29-6CFA-4F3AB7FC8BE2}"/>
                  </a:ext>
                </a:extLst>
              </p:cNvPr>
              <p:cNvSpPr txBox="1"/>
              <p:nvPr/>
            </p:nvSpPr>
            <p:spPr>
              <a:xfrm>
                <a:off x="4092076"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52</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00" name="TextBox 499">
                <a:extLst>
                  <a:ext uri="{FF2B5EF4-FFF2-40B4-BE49-F238E27FC236}">
                    <a16:creationId xmlns:a16="http://schemas.microsoft.com/office/drawing/2014/main" id="{4C3590DF-91A7-0D5B-04F1-343B8F9ADE34}"/>
                  </a:ext>
                </a:extLst>
              </p:cNvPr>
              <p:cNvSpPr txBox="1"/>
              <p:nvPr/>
            </p:nvSpPr>
            <p:spPr>
              <a:xfrm>
                <a:off x="4402002"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43</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01" name="TextBox 500">
                <a:extLst>
                  <a:ext uri="{FF2B5EF4-FFF2-40B4-BE49-F238E27FC236}">
                    <a16:creationId xmlns:a16="http://schemas.microsoft.com/office/drawing/2014/main" id="{748CAEB3-F3B6-B32C-13CF-60CADF3ABA52}"/>
                  </a:ext>
                </a:extLst>
              </p:cNvPr>
              <p:cNvSpPr txBox="1"/>
              <p:nvPr/>
            </p:nvSpPr>
            <p:spPr>
              <a:xfrm>
                <a:off x="4711929"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34</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02" name="TextBox 501">
                <a:extLst>
                  <a:ext uri="{FF2B5EF4-FFF2-40B4-BE49-F238E27FC236}">
                    <a16:creationId xmlns:a16="http://schemas.microsoft.com/office/drawing/2014/main" id="{192B3AF3-1234-6F95-BE55-D5F823533F7D}"/>
                  </a:ext>
                </a:extLst>
              </p:cNvPr>
              <p:cNvSpPr txBox="1"/>
              <p:nvPr/>
            </p:nvSpPr>
            <p:spPr>
              <a:xfrm>
                <a:off x="5021857"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29</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03" name="TextBox 502">
                <a:extLst>
                  <a:ext uri="{FF2B5EF4-FFF2-40B4-BE49-F238E27FC236}">
                    <a16:creationId xmlns:a16="http://schemas.microsoft.com/office/drawing/2014/main" id="{4283A42D-5B7B-F559-34D8-5D1C9ADA0FD2}"/>
                  </a:ext>
                </a:extLst>
              </p:cNvPr>
              <p:cNvSpPr txBox="1"/>
              <p:nvPr/>
            </p:nvSpPr>
            <p:spPr>
              <a:xfrm>
                <a:off x="5331783"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23</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04" name="TextBox 503">
                <a:extLst>
                  <a:ext uri="{FF2B5EF4-FFF2-40B4-BE49-F238E27FC236}">
                    <a16:creationId xmlns:a16="http://schemas.microsoft.com/office/drawing/2014/main" id="{C82A8367-5206-37F1-7678-2BD11FAF9C72}"/>
                  </a:ext>
                </a:extLst>
              </p:cNvPr>
              <p:cNvSpPr txBox="1"/>
              <p:nvPr/>
            </p:nvSpPr>
            <p:spPr>
              <a:xfrm>
                <a:off x="5641709"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19</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05" name="TextBox 504">
                <a:extLst>
                  <a:ext uri="{FF2B5EF4-FFF2-40B4-BE49-F238E27FC236}">
                    <a16:creationId xmlns:a16="http://schemas.microsoft.com/office/drawing/2014/main" id="{D1E4260D-E1A5-B1E0-2927-BA2C7FE2CC42}"/>
                  </a:ext>
                </a:extLst>
              </p:cNvPr>
              <p:cNvSpPr txBox="1"/>
              <p:nvPr/>
            </p:nvSpPr>
            <p:spPr>
              <a:xfrm>
                <a:off x="5951637"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11</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06" name="TextBox 505">
                <a:extLst>
                  <a:ext uri="{FF2B5EF4-FFF2-40B4-BE49-F238E27FC236}">
                    <a16:creationId xmlns:a16="http://schemas.microsoft.com/office/drawing/2014/main" id="{B4874464-6754-6AAF-0F32-9991EDC2B736}"/>
                  </a:ext>
                </a:extLst>
              </p:cNvPr>
              <p:cNvSpPr txBox="1"/>
              <p:nvPr/>
            </p:nvSpPr>
            <p:spPr>
              <a:xfrm>
                <a:off x="6261564"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8</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07" name="TextBox 506">
                <a:extLst>
                  <a:ext uri="{FF2B5EF4-FFF2-40B4-BE49-F238E27FC236}">
                    <a16:creationId xmlns:a16="http://schemas.microsoft.com/office/drawing/2014/main" id="{FA63CA60-FB8C-A662-1456-1E9C150659A0}"/>
                  </a:ext>
                </a:extLst>
              </p:cNvPr>
              <p:cNvSpPr txBox="1"/>
              <p:nvPr/>
            </p:nvSpPr>
            <p:spPr>
              <a:xfrm>
                <a:off x="6571490"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8</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08" name="TextBox 507">
                <a:extLst>
                  <a:ext uri="{FF2B5EF4-FFF2-40B4-BE49-F238E27FC236}">
                    <a16:creationId xmlns:a16="http://schemas.microsoft.com/office/drawing/2014/main" id="{8EF8DDA8-D310-03E5-4B77-5991CF624352}"/>
                  </a:ext>
                </a:extLst>
              </p:cNvPr>
              <p:cNvSpPr txBox="1"/>
              <p:nvPr/>
            </p:nvSpPr>
            <p:spPr>
              <a:xfrm>
                <a:off x="6881418"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09" name="TextBox 508">
                <a:extLst>
                  <a:ext uri="{FF2B5EF4-FFF2-40B4-BE49-F238E27FC236}">
                    <a16:creationId xmlns:a16="http://schemas.microsoft.com/office/drawing/2014/main" id="{8D72C43A-DA05-0C05-48A3-FB7D479518D2}"/>
                  </a:ext>
                </a:extLst>
              </p:cNvPr>
              <p:cNvSpPr txBox="1"/>
              <p:nvPr/>
            </p:nvSpPr>
            <p:spPr>
              <a:xfrm>
                <a:off x="7191351"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10" name="TextBox 509">
                <a:extLst>
                  <a:ext uri="{FF2B5EF4-FFF2-40B4-BE49-F238E27FC236}">
                    <a16:creationId xmlns:a16="http://schemas.microsoft.com/office/drawing/2014/main" id="{4E6654EE-1E1D-3961-26DB-0119928CDE2B}"/>
                  </a:ext>
                </a:extLst>
              </p:cNvPr>
              <p:cNvSpPr txBox="1"/>
              <p:nvPr/>
            </p:nvSpPr>
            <p:spPr>
              <a:xfrm>
                <a:off x="463470" y="5567843"/>
                <a:ext cx="1349794" cy="3575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003479"/>
                    </a:solidFill>
                    <a:effectLst/>
                    <a:uLnTx/>
                    <a:uFillTx/>
                    <a:latin typeface="Open Sans"/>
                    <a:ea typeface="MS PGothic" charset="0"/>
                    <a:cs typeface="+mn-cs"/>
                  </a:rPr>
                  <a:t>Erdafitinib</a:t>
                </a:r>
                <a:endParaRPr kumimoji="0" lang="en-US" sz="900" b="1" i="0" u="none" strike="noStrike" kern="0" cap="none" spc="0" normalizeH="0" baseline="0" noProof="0" dirty="0">
                  <a:ln>
                    <a:noFill/>
                  </a:ln>
                  <a:solidFill>
                    <a:srgbClr val="003479"/>
                  </a:solidFill>
                  <a:effectLst/>
                  <a:uLnTx/>
                  <a:uFillTx/>
                  <a:latin typeface="Open Sans"/>
                  <a:ea typeface="MS PGothic" charset="0"/>
                  <a:cs typeface="+mn-cs"/>
                </a:endParaRPr>
              </a:p>
            </p:txBody>
          </p:sp>
          <p:sp>
            <p:nvSpPr>
              <p:cNvPr id="511" name="TextBox 510">
                <a:extLst>
                  <a:ext uri="{FF2B5EF4-FFF2-40B4-BE49-F238E27FC236}">
                    <a16:creationId xmlns:a16="http://schemas.microsoft.com/office/drawing/2014/main" id="{1F907DF1-DD7B-893D-CF9B-757B9FDA21A8}"/>
                  </a:ext>
                </a:extLst>
              </p:cNvPr>
              <p:cNvSpPr txBox="1"/>
              <p:nvPr/>
            </p:nvSpPr>
            <p:spPr>
              <a:xfrm>
                <a:off x="7497933"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1</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12" name="TextBox 511">
                <a:extLst>
                  <a:ext uri="{FF2B5EF4-FFF2-40B4-BE49-F238E27FC236}">
                    <a16:creationId xmlns:a16="http://schemas.microsoft.com/office/drawing/2014/main" id="{637F15CD-AA97-D8FA-E9BE-79F4AE2E9E45}"/>
                  </a:ext>
                </a:extLst>
              </p:cNvPr>
              <p:cNvSpPr txBox="1"/>
              <p:nvPr/>
            </p:nvSpPr>
            <p:spPr>
              <a:xfrm>
                <a:off x="7497933"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0</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13" name="TextBox 512">
                <a:extLst>
                  <a:ext uri="{FF2B5EF4-FFF2-40B4-BE49-F238E27FC236}">
                    <a16:creationId xmlns:a16="http://schemas.microsoft.com/office/drawing/2014/main" id="{ABD6EAB5-9BD1-A1E8-2624-8C9E32E33B18}"/>
                  </a:ext>
                </a:extLst>
              </p:cNvPr>
              <p:cNvSpPr txBox="1"/>
              <p:nvPr/>
            </p:nvSpPr>
            <p:spPr>
              <a:xfrm>
                <a:off x="7804515" y="5614149"/>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0</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sp>
            <p:nvSpPr>
              <p:cNvPr id="514" name="TextBox 513">
                <a:extLst>
                  <a:ext uri="{FF2B5EF4-FFF2-40B4-BE49-F238E27FC236}">
                    <a16:creationId xmlns:a16="http://schemas.microsoft.com/office/drawing/2014/main" id="{BF9F8CD0-6C7F-5CEE-2489-9FC0830B6455}"/>
                  </a:ext>
                </a:extLst>
              </p:cNvPr>
              <p:cNvSpPr txBox="1"/>
              <p:nvPr/>
            </p:nvSpPr>
            <p:spPr>
              <a:xfrm>
                <a:off x="7804515" y="5841287"/>
                <a:ext cx="304920" cy="214536"/>
              </a:xfrm>
              <a:prstGeom prst="rect">
                <a:avLst/>
              </a:prstGeom>
              <a:solidFill>
                <a:srgbClr val="FFFFF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33333"/>
                    </a:solidFill>
                    <a:effectLst/>
                    <a:uLnTx/>
                    <a:uFillTx/>
                    <a:latin typeface="Open Sans"/>
                    <a:ea typeface="MS PGothic" charset="0"/>
                    <a:cs typeface="+mn-cs"/>
                  </a:rPr>
                  <a:t>0</a:t>
                </a:r>
                <a:endParaRPr kumimoji="0" lang="en-US" sz="900" b="0" i="0" u="none" strike="noStrike" kern="0" cap="none" spc="0" normalizeH="0" baseline="0" noProof="0" dirty="0">
                  <a:ln>
                    <a:noFill/>
                  </a:ln>
                  <a:solidFill>
                    <a:srgbClr val="333333"/>
                  </a:solidFill>
                  <a:effectLst/>
                  <a:uLnTx/>
                  <a:uFillTx/>
                  <a:latin typeface="Open Sans"/>
                  <a:ea typeface="MS PGothic" charset="0"/>
                  <a:cs typeface="+mn-cs"/>
                </a:endParaRPr>
              </a:p>
            </p:txBody>
          </p:sp>
        </p:grpSp>
        <p:sp>
          <p:nvSpPr>
            <p:cNvPr id="473" name="TextBox 472">
              <a:extLst>
                <a:ext uri="{FF2B5EF4-FFF2-40B4-BE49-F238E27FC236}">
                  <a16:creationId xmlns:a16="http://schemas.microsoft.com/office/drawing/2014/main" id="{E10605D0-A61E-34C2-980E-2CBAB370C8CF}"/>
                </a:ext>
              </a:extLst>
            </p:cNvPr>
            <p:cNvSpPr txBox="1"/>
            <p:nvPr/>
          </p:nvSpPr>
          <p:spPr>
            <a:xfrm>
              <a:off x="3009041" y="4490617"/>
              <a:ext cx="1131921" cy="168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359942"/>
                  </a:solidFill>
                  <a:effectLst/>
                  <a:uLnTx/>
                  <a:uFillTx/>
                  <a:latin typeface="Open Sans"/>
                  <a:ea typeface="MS PGothic" charset="0"/>
                  <a:cs typeface="+mn-cs"/>
                </a:rPr>
                <a:t>Pembrolizumab</a:t>
              </a:r>
              <a:endParaRPr kumimoji="0" lang="en-US" sz="900" b="1" i="0" u="none" strike="noStrike" kern="0" cap="none" spc="0" normalizeH="0" baseline="0" noProof="0" dirty="0">
                <a:ln>
                  <a:noFill/>
                </a:ln>
                <a:solidFill>
                  <a:srgbClr val="359942"/>
                </a:solidFill>
                <a:effectLst/>
                <a:uLnTx/>
                <a:uFillTx/>
                <a:latin typeface="Open Sans"/>
                <a:ea typeface="MS PGothic" charset="0"/>
                <a:cs typeface="+mn-cs"/>
              </a:endParaRPr>
            </a:p>
          </p:txBody>
        </p:sp>
      </p:grpSp>
      <p:sp>
        <p:nvSpPr>
          <p:cNvPr id="3" name="TextBox 2">
            <a:extLst>
              <a:ext uri="{FF2B5EF4-FFF2-40B4-BE49-F238E27FC236}">
                <a16:creationId xmlns:a16="http://schemas.microsoft.com/office/drawing/2014/main" id="{1AB11883-B129-EF47-E302-FB4020A0A3AB}"/>
              </a:ext>
            </a:extLst>
          </p:cNvPr>
          <p:cNvSpPr txBox="1"/>
          <p:nvPr/>
        </p:nvSpPr>
        <p:spPr>
          <a:xfrm>
            <a:off x="6715505" y="6432320"/>
            <a:ext cx="47095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333333"/>
                </a:solidFill>
                <a:effectLst/>
                <a:uLnTx/>
                <a:uFillTx/>
                <a:latin typeface="Arial" panose="020B0604020202020204" pitchFamily="34" charset="0"/>
                <a:ea typeface="MS PGothic" charset="0"/>
                <a:cs typeface="Arial" panose="020B0604020202020204" pitchFamily="34" charset="0"/>
              </a:rPr>
              <a:t>Siefker</a:t>
            </a:r>
            <a:r>
              <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S PGothic" charset="0"/>
                <a:cs typeface="Arial" panose="020B0604020202020204" pitchFamily="34" charset="0"/>
              </a:rPr>
              <a:t>-Radtke AO et al. </a:t>
            </a:r>
            <a:r>
              <a:rPr kumimoji="0" lang="en-US" sz="1400" b="0" i="1" u="none" strike="noStrike" kern="1200" cap="none" spc="0" normalizeH="0" baseline="0" noProof="0" dirty="0">
                <a:ln>
                  <a:noFill/>
                </a:ln>
                <a:solidFill>
                  <a:srgbClr val="333333"/>
                </a:solidFill>
                <a:effectLst/>
                <a:uLnTx/>
                <a:uFillTx/>
                <a:latin typeface="Arial" panose="020B0604020202020204" pitchFamily="34" charset="0"/>
                <a:ea typeface="MS PGothic" charset="0"/>
                <a:cs typeface="Arial" panose="020B0604020202020204" pitchFamily="34" charset="0"/>
              </a:rPr>
              <a:t>Ann Oncol </a:t>
            </a:r>
            <a:r>
              <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S PGothic" charset="0"/>
                <a:cs typeface="Arial" panose="020B0604020202020204" pitchFamily="34" charset="0"/>
              </a:rPr>
              <a:t>2024;35(1):107-117. </a:t>
            </a:r>
          </a:p>
        </p:txBody>
      </p:sp>
    </p:spTree>
    <p:extLst>
      <p:ext uri="{BB962C8B-B14F-4D97-AF65-F5344CB8AC3E}">
        <p14:creationId xmlns:p14="http://schemas.microsoft.com/office/powerpoint/2010/main" val="1058826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txBox="1">
            <a:spLocks/>
          </p:cNvSpPr>
          <p:nvPr/>
        </p:nvSpPr>
        <p:spPr>
          <a:xfrm>
            <a:off x="482478" y="1202533"/>
            <a:ext cx="11524363" cy="452596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Narrow"/>
                <a:ea typeface="+mn-ea"/>
                <a:cs typeface="+mn-cs"/>
              </a:rPr>
              <a:t>Checkpoint inhibitors</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Pembrolizumab, Avelumab, or Nivolumab (pick-one!)</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Narrow"/>
                <a:ea typeface="+mn-ea"/>
                <a:cs typeface="+mn-cs"/>
              </a:rPr>
              <a:t>Antibody-Drug Conjugates</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rial Narrow"/>
                <a:ea typeface="+mn-ea"/>
                <a:cs typeface="+mn-cs"/>
              </a:rPr>
              <a:t>Enfortumab</a:t>
            </a:r>
            <a:r>
              <a:rPr kumimoji="0" lang="en-US" sz="2800" b="0" i="0" u="none" strike="noStrike" kern="1200" cap="none" spc="0" normalizeH="0" baseline="0" noProof="0" dirty="0">
                <a:ln>
                  <a:noFill/>
                </a:ln>
                <a:solidFill>
                  <a:prstClr val="black"/>
                </a:solidFill>
                <a:effectLst/>
                <a:uLnTx/>
                <a:uFillTx/>
                <a:latin typeface="Arial Narrow"/>
                <a:ea typeface="+mn-ea"/>
                <a:cs typeface="+mn-cs"/>
              </a:rPr>
              <a:t> Vedotin</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Sacituzumab G</a:t>
            </a:r>
            <a:r>
              <a:rPr kumimoji="0" lang="en-US" sz="2800" b="0" i="0" u="none" strike="noStrike" kern="1200" cap="none" spc="0" normalizeH="0" baseline="0" noProof="0" dirty="0" err="1">
                <a:ln>
                  <a:noFill/>
                </a:ln>
                <a:solidFill>
                  <a:prstClr val="black"/>
                </a:solidFill>
                <a:effectLst/>
                <a:uLnTx/>
                <a:uFillTx/>
                <a:latin typeface="Arial Narrow"/>
                <a:ea typeface="+mn-ea"/>
                <a:cs typeface="+mn-cs"/>
              </a:rPr>
              <a:t>ovitecan</a:t>
            </a: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Narrow"/>
                <a:ea typeface="+mn-ea"/>
                <a:cs typeface="+mn-cs"/>
              </a:rPr>
              <a:t>Mutation driven	</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Erdafitinib</a:t>
            </a:r>
          </a:p>
          <a:p>
            <a:pPr marL="1143000" marR="0" lvl="2" indent="-2286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After immunotherapy, unless need for cytoreductive therapy: visceral crisis</a:t>
            </a:r>
          </a:p>
          <a:p>
            <a:pPr marL="457200" marR="0" lvl="1"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2" name="Title 2">
            <a:extLst>
              <a:ext uri="{FF2B5EF4-FFF2-40B4-BE49-F238E27FC236}">
                <a16:creationId xmlns:a16="http://schemas.microsoft.com/office/drawing/2014/main" id="{9D3194A5-B7A4-3E80-F5DA-4CCDF5F0AB7B}"/>
              </a:ext>
            </a:extLst>
          </p:cNvPr>
          <p:cNvSpPr txBox="1">
            <a:spLocks/>
          </p:cNvSpPr>
          <p:nvPr/>
        </p:nvSpPr>
        <p:spPr>
          <a:xfrm>
            <a:off x="548007" y="217034"/>
            <a:ext cx="10972800" cy="1970998"/>
          </a:xfrm>
          <a:prstGeom prst="rect">
            <a:avLst/>
          </a:prstGeom>
        </p:spPr>
        <p:txBody>
          <a:bodyPr/>
          <a:lst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Arial Narrow"/>
                <a:ea typeface="MS PGothic" pitchFamily="34" charset="-128"/>
                <a:cs typeface="Arial Narrow"/>
              </a:rPr>
              <a:t>Previously Treated/mUC: Options </a:t>
            </a:r>
          </a:p>
        </p:txBody>
      </p:sp>
    </p:spTree>
    <p:extLst>
      <p:ext uri="{BB962C8B-B14F-4D97-AF65-F5344CB8AC3E}">
        <p14:creationId xmlns:p14="http://schemas.microsoft.com/office/powerpoint/2010/main" val="3668350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txBox="1">
            <a:spLocks/>
          </p:cNvSpPr>
          <p:nvPr/>
        </p:nvSpPr>
        <p:spPr>
          <a:xfrm>
            <a:off x="482478" y="1202533"/>
            <a:ext cx="11524363" cy="452596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Narrow"/>
                <a:ea typeface="+mn-ea"/>
                <a:cs typeface="+mn-cs"/>
              </a:rPr>
              <a:t>Checkpoint inhibitors</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Pembrolizumab, Avelumab, or Nivolumab (pick-one!)</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Narrow"/>
                <a:ea typeface="+mn-ea"/>
                <a:cs typeface="+mn-cs"/>
              </a:rPr>
              <a:t>Antibody-Drug Conjugates</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Enfortumab Vedotin</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Sacituzumab G</a:t>
            </a:r>
            <a:r>
              <a:rPr kumimoji="0" lang="en-US" sz="2800" b="0" i="0" u="none" strike="noStrike" kern="1200" cap="none" spc="0" normalizeH="0" baseline="0" noProof="0" dirty="0" err="1">
                <a:ln>
                  <a:noFill/>
                </a:ln>
                <a:solidFill>
                  <a:prstClr val="black"/>
                </a:solidFill>
                <a:effectLst/>
                <a:uLnTx/>
                <a:uFillTx/>
                <a:latin typeface="Arial Narrow"/>
                <a:ea typeface="+mn-ea"/>
                <a:cs typeface="+mn-cs"/>
              </a:rPr>
              <a:t>ovitecan</a:t>
            </a: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Narrow"/>
                <a:ea typeface="+mn-ea"/>
                <a:cs typeface="+mn-cs"/>
              </a:rPr>
              <a:t>Mutation driven</a:t>
            </a:r>
          </a:p>
          <a:p>
            <a:pPr marL="74295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Narrow"/>
                <a:ea typeface="+mn-ea"/>
                <a:cs typeface="+mn-cs"/>
              </a:rPr>
              <a:t>Erdafitinib</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Arial Narrow"/>
                <a:ea typeface="+mn-ea"/>
                <a:cs typeface="+mn-cs"/>
              </a:rPr>
              <a:t>Do we need to give platinum???</a:t>
            </a:r>
            <a:r>
              <a:rPr kumimoji="0" lang="en-US" sz="3200" b="0" i="0" u="none" strike="noStrike" kern="1200" cap="none" spc="0" normalizeH="0" baseline="0" noProof="0" dirty="0">
                <a:ln>
                  <a:noFill/>
                </a:ln>
                <a:solidFill>
                  <a:prstClr val="black"/>
                </a:solidFill>
                <a:effectLst/>
                <a:uLnTx/>
                <a:uFillTx/>
                <a:latin typeface="Arial Narrow"/>
                <a:ea typeface="+mn-ea"/>
                <a:cs typeface="+mn-cs"/>
              </a:rPr>
              <a:t>	</a:t>
            </a:r>
          </a:p>
          <a:p>
            <a:pPr marL="5715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Narrow"/>
              <a:ea typeface="+mn-ea"/>
              <a:cs typeface="+mn-cs"/>
            </a:endParaRPr>
          </a:p>
          <a:p>
            <a:pPr marL="457200" marR="0" lvl="1"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Narrow"/>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2" name="Title 2">
            <a:extLst>
              <a:ext uri="{FF2B5EF4-FFF2-40B4-BE49-F238E27FC236}">
                <a16:creationId xmlns:a16="http://schemas.microsoft.com/office/drawing/2014/main" id="{9D3194A5-B7A4-3E80-F5DA-4CCDF5F0AB7B}"/>
              </a:ext>
            </a:extLst>
          </p:cNvPr>
          <p:cNvSpPr txBox="1">
            <a:spLocks/>
          </p:cNvSpPr>
          <p:nvPr/>
        </p:nvSpPr>
        <p:spPr>
          <a:xfrm>
            <a:off x="548007" y="217034"/>
            <a:ext cx="10972800" cy="1970998"/>
          </a:xfrm>
          <a:prstGeom prst="rect">
            <a:avLst/>
          </a:prstGeom>
        </p:spPr>
        <p:txBody>
          <a:bodyPr/>
          <a:lst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Arial Narrow"/>
                <a:ea typeface="MS PGothic" pitchFamily="34" charset="-128"/>
                <a:cs typeface="Arial Narrow"/>
              </a:rPr>
              <a:t>Previously Treated/mUC: Options </a:t>
            </a:r>
          </a:p>
        </p:txBody>
      </p:sp>
    </p:spTree>
    <p:extLst>
      <p:ext uri="{BB962C8B-B14F-4D97-AF65-F5344CB8AC3E}">
        <p14:creationId xmlns:p14="http://schemas.microsoft.com/office/powerpoint/2010/main" val="1155370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68935"/>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How do you discuss the benefits and risks of using adjuvant nivolumab with patients receiving neoadjuvant chemoradiation therapy?</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Do you use adjuvant nivolumab for patients with upper tract urothelial cancer?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What are your thoughts on the emerging results of </a:t>
            </a:r>
            <a:b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b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the Phase III AMBASSADOR trial of adjuvant pembrolizumab and the potential choice of IO in </a:t>
            </a:r>
            <a:b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b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this setting?</a:t>
            </a: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Elizabeth R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Plimack</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MS</a:t>
            </a:r>
          </a:p>
        </p:txBody>
      </p:sp>
      <p:pic>
        <p:nvPicPr>
          <p:cNvPr id="3" name="Picture 2" descr="A person wearing glasses and headphones&#10;&#10;Description automatically generated">
            <a:extLst>
              <a:ext uri="{FF2B5EF4-FFF2-40B4-BE49-F238E27FC236}">
                <a16:creationId xmlns:a16="http://schemas.microsoft.com/office/drawing/2014/main" id="{C0A317AB-1A78-E448-8D08-4128CFBF82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4" y="1925230"/>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930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suit and headphones&#10;&#10;Description automatically generated">
            <a:extLst>
              <a:ext uri="{FF2B5EF4-FFF2-40B4-BE49-F238E27FC236}">
                <a16:creationId xmlns:a16="http://schemas.microsoft.com/office/drawing/2014/main" id="{D827B0F9-6549-84AB-62E0-1A935E655868}"/>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6837771" y="2458748"/>
            <a:ext cx="2289551" cy="2286000"/>
          </a:xfrm>
          <a:prstGeom prst="rect">
            <a:avLst/>
          </a:prstGeom>
          <a:ln w="25400">
            <a:solidFill>
              <a:srgbClr val="3333CC"/>
            </a:solidFill>
          </a:ln>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76042"/>
            <a:ext cx="11656800" cy="1188720"/>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Ongoing evaluation of the role of cell-free DNA assays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to enhance adjuvant treatment strategies</a:t>
            </a:r>
          </a:p>
        </p:txBody>
      </p:sp>
      <p:sp>
        <p:nvSpPr>
          <p:cNvPr id="14" name="TextBox 13">
            <a:extLst>
              <a:ext uri="{FF2B5EF4-FFF2-40B4-BE49-F238E27FC236}">
                <a16:creationId xmlns:a16="http://schemas.microsoft.com/office/drawing/2014/main" id="{764AFCD7-30BC-B5E1-4FC1-DDDB60B69633}"/>
              </a:ext>
            </a:extLst>
          </p:cNvPr>
          <p:cNvSpPr txBox="1"/>
          <p:nvPr/>
        </p:nvSpPr>
        <p:spPr>
          <a:xfrm>
            <a:off x="6218910" y="4862416"/>
            <a:ext cx="3567667"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Terence Friedlander, MD</a:t>
            </a:r>
          </a:p>
        </p:txBody>
      </p:sp>
      <p:sp>
        <p:nvSpPr>
          <p:cNvPr id="18" name="TextBox 17">
            <a:extLst>
              <a:ext uri="{FF2B5EF4-FFF2-40B4-BE49-F238E27FC236}">
                <a16:creationId xmlns:a16="http://schemas.microsoft.com/office/drawing/2014/main" id="{45F9E08B-EBE9-DA31-4517-0568092FFF51}"/>
              </a:ext>
            </a:extLst>
          </p:cNvPr>
          <p:cNvSpPr txBox="1"/>
          <p:nvPr/>
        </p:nvSpPr>
        <p:spPr>
          <a:xfrm>
            <a:off x="2229353"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8932"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2931489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68935"/>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Do you anticipate that subcutaneous immune checkpoint inhibitors will soon be available? What impact do you see this having on the patient experience and flow in the oncology clinic?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How do you think through the risk-benefit ratio surrounding the use of adjuvant nivolumab? Do you anticipate that ctDNA will eventually be used in UBC, and what are your thoughts about the design of ongoing trials evaluating this strategy?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Terence Friedlander, MD</a:t>
            </a:r>
          </a:p>
        </p:txBody>
      </p:sp>
      <p:pic>
        <p:nvPicPr>
          <p:cNvPr id="5" name="Picture 4" descr="A person wearing a suit and headphones&#10;&#10;Description automatically generated">
            <a:extLst>
              <a:ext uri="{FF2B5EF4-FFF2-40B4-BE49-F238E27FC236}">
                <a16:creationId xmlns:a16="http://schemas.microsoft.com/office/drawing/2014/main" id="{76842B70-2ED3-4F80-3F51-14155E748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4" y="1925230"/>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861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41632"/>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654363" y="946998"/>
            <a:ext cx="4001214"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Matthew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Milowsky</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FASCO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George Gabriel and Frances Gable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Villere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Distinguished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Vice Chief for Research and Education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Section Chief, Genitourinary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UNC Division of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Co-Lead, Clinical and Translational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Co-Director, Urologic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UNC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Lineberger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Chapel Hill, North Carolina</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2724" y="946998"/>
            <a:ext cx="1261872" cy="1261872"/>
          </a:xfrm>
          <a:prstGeom prst="rect">
            <a:avLst/>
          </a:prstGeom>
        </p:spPr>
      </p:pic>
      <p:sp>
        <p:nvSpPr>
          <p:cNvPr id="7" name="Text Box 7">
            <a:extLst>
              <a:ext uri="{FF2B5EF4-FFF2-40B4-BE49-F238E27FC236}">
                <a16:creationId xmlns:a16="http://schemas.microsoft.com/office/drawing/2014/main" id="{B114051D-D1B8-7248-B4E4-8A7D863A65EA}"/>
              </a:ext>
            </a:extLst>
          </p:cNvPr>
          <p:cNvSpPr txBox="1">
            <a:spLocks noChangeArrowheads="1"/>
          </p:cNvSpPr>
          <p:nvPr/>
        </p:nvSpPr>
        <p:spPr bwMode="auto">
          <a:xfrm>
            <a:off x="7078217" y="946998"/>
            <a:ext cx="4572000" cy="147315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Arlene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Siefker</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-Radtke,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Genitourinary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Cancer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Texas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Houston, Texas</a:t>
            </a:r>
          </a:p>
        </p:txBody>
      </p:sp>
      <p:pic>
        <p:nvPicPr>
          <p:cNvPr id="8" name="Picture 7">
            <a:extLst>
              <a:ext uri="{FF2B5EF4-FFF2-40B4-BE49-F238E27FC236}">
                <a16:creationId xmlns:a16="http://schemas.microsoft.com/office/drawing/2014/main" id="{E520B6F6-4A01-C84E-9569-8AD447E395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735961" y="946998"/>
            <a:ext cx="1261872" cy="1261872"/>
          </a:xfrm>
          <a:prstGeom prst="rect">
            <a:avLst/>
          </a:prstGeom>
        </p:spPr>
      </p:pic>
      <p:sp>
        <p:nvSpPr>
          <p:cNvPr id="14" name="Text Box 7">
            <a:extLst>
              <a:ext uri="{FF2B5EF4-FFF2-40B4-BE49-F238E27FC236}">
                <a16:creationId xmlns:a16="http://schemas.microsoft.com/office/drawing/2014/main" id="{F93880A2-A075-7442-AC0A-30318FAD38E8}"/>
              </a:ext>
            </a:extLst>
          </p:cNvPr>
          <p:cNvSpPr txBox="1">
            <a:spLocks noChangeArrowheads="1"/>
          </p:cNvSpPr>
          <p:nvPr/>
        </p:nvSpPr>
        <p:spPr bwMode="auto">
          <a:xfrm>
            <a:off x="1654363" y="3607288"/>
            <a:ext cx="3657600"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Peter H O'Donnell,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Chicago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Chicago, Illinois</a:t>
            </a:r>
          </a:p>
        </p:txBody>
      </p:sp>
      <p:pic>
        <p:nvPicPr>
          <p:cNvPr id="17" name="Picture 16">
            <a:extLst>
              <a:ext uri="{FF2B5EF4-FFF2-40B4-BE49-F238E27FC236}">
                <a16:creationId xmlns:a16="http://schemas.microsoft.com/office/drawing/2014/main" id="{9CD15CA4-88F3-CE43-8D89-1DD736E487D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32724" y="3607288"/>
            <a:ext cx="1261872" cy="1261872"/>
          </a:xfrm>
          <a:prstGeom prst="rect">
            <a:avLst/>
          </a:prstGeom>
        </p:spPr>
      </p:pic>
      <p:pic>
        <p:nvPicPr>
          <p:cNvPr id="21" name="Picture 20">
            <a:extLst>
              <a:ext uri="{FF2B5EF4-FFF2-40B4-BE49-F238E27FC236}">
                <a16:creationId xmlns:a16="http://schemas.microsoft.com/office/drawing/2014/main" id="{7B784592-7DB5-C8EA-7142-11F5E140A87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755975" y="3342053"/>
            <a:ext cx="1261872" cy="1261872"/>
          </a:xfrm>
          <a:prstGeom prst="rect">
            <a:avLst/>
          </a:prstGeom>
        </p:spPr>
      </p:pic>
      <p:sp>
        <p:nvSpPr>
          <p:cNvPr id="22" name="Text Box 9">
            <a:extLst>
              <a:ext uri="{FF2B5EF4-FFF2-40B4-BE49-F238E27FC236}">
                <a16:creationId xmlns:a16="http://schemas.microsoft.com/office/drawing/2014/main" id="{24DE46C7-D0F5-AF5A-8791-9A8E083F27E4}"/>
              </a:ext>
            </a:extLst>
          </p:cNvPr>
          <p:cNvSpPr txBox="1">
            <a:spLocks noChangeArrowheads="1"/>
          </p:cNvSpPr>
          <p:nvPr/>
        </p:nvSpPr>
        <p:spPr bwMode="auto">
          <a:xfrm>
            <a:off x="7078215" y="3342053"/>
            <a:ext cx="4922441"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a:ea typeface="MS PGothic" charset="0"/>
              </a:rPr>
              <a:t>Evan Y Yu,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Head, Medical Oncology, Clinical Research Division</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Fred Hutchinson Cancer Center</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Clinical Research Support</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Fred Hutchinson Cancer Research Consortium</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 and Oncology, Department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of Medicine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Washington School of Medicine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Seattle, Washington</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sp>
        <p:nvSpPr>
          <p:cNvPr id="3" name="Text Box 7">
            <a:extLst>
              <a:ext uri="{FF2B5EF4-FFF2-40B4-BE49-F238E27FC236}">
                <a16:creationId xmlns:a16="http://schemas.microsoft.com/office/drawing/2014/main" id="{AE7F48CF-7E66-4639-D520-B974158B6D74}"/>
              </a:ext>
            </a:extLst>
          </p:cNvPr>
          <p:cNvSpPr txBox="1">
            <a:spLocks noChangeArrowheads="1"/>
          </p:cNvSpPr>
          <p:nvPr/>
        </p:nvSpPr>
        <p:spPr bwMode="auto">
          <a:xfrm>
            <a:off x="1654363" y="5106172"/>
            <a:ext cx="4673598"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Jonathan E Rosenberg,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Genitourinary Medical Oncology Service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Solid Tumor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Enno 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Ercklentz</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4" name="Picture 3">
            <a:extLst>
              <a:ext uri="{FF2B5EF4-FFF2-40B4-BE49-F238E27FC236}">
                <a16:creationId xmlns:a16="http://schemas.microsoft.com/office/drawing/2014/main" id="{A76442B7-DC29-7740-BE21-DA3A4638AB5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32724" y="5106172"/>
            <a:ext cx="1261872" cy="1261872"/>
          </a:xfrm>
          <a:prstGeom prst="rect">
            <a:avLst/>
          </a:prstGeom>
        </p:spPr>
      </p:pic>
    </p:spTree>
    <p:custDataLst>
      <p:tags r:id="rId1"/>
    </p:custDataLst>
    <p:extLst>
      <p:ext uri="{BB962C8B-B14F-4D97-AF65-F5344CB8AC3E}">
        <p14:creationId xmlns:p14="http://schemas.microsoft.com/office/powerpoint/2010/main" val="2335597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5">
            <a:extLst>
              <a:ext uri="{FF2B5EF4-FFF2-40B4-BE49-F238E27FC236}">
                <a16:creationId xmlns:a16="http://schemas.microsoft.com/office/drawing/2014/main" id="{E29ED965-8462-C0C4-16C1-A38C97D66A00}"/>
              </a:ext>
            </a:extLst>
          </p:cNvPr>
          <p:cNvSpPr>
            <a:spLocks noGrp="1"/>
          </p:cNvSpPr>
          <p:nvPr>
            <p:ph idx="46"/>
          </p:nvPr>
        </p:nvSpPr>
        <p:spPr/>
        <p:txBody>
          <a:bodyPr/>
          <a:lstStyle/>
          <a:p>
            <a:r>
              <a:rPr lang="en-US" sz="1700" dirty="0"/>
              <a:t>More likely to consider it </a:t>
            </a:r>
            <a:br>
              <a:rPr lang="en-US" sz="1700" dirty="0"/>
            </a:br>
            <a:r>
              <a:rPr lang="en-US" sz="1700" dirty="0"/>
              <a:t>for </a:t>
            </a:r>
            <a:r>
              <a:rPr lang="en-US" sz="1700" kern="100" dirty="0">
                <a:effectLst/>
                <a:latin typeface="+mn-lt"/>
                <a:ea typeface="Aptos" panose="020B0004020202020204" pitchFamily="34" charset="0"/>
                <a:cs typeface="Times New Roman" panose="02020603050405020304" pitchFamily="18" charset="0"/>
              </a:rPr>
              <a:t>≥T</a:t>
            </a:r>
            <a:r>
              <a:rPr lang="en-US" sz="1700" dirty="0"/>
              <a:t>3b or nodes</a:t>
            </a:r>
          </a:p>
        </p:txBody>
      </p:sp>
      <p:sp>
        <p:nvSpPr>
          <p:cNvPr id="37" name="Content Placeholder 36">
            <a:extLst>
              <a:ext uri="{FF2B5EF4-FFF2-40B4-BE49-F238E27FC236}">
                <a16:creationId xmlns:a16="http://schemas.microsoft.com/office/drawing/2014/main" id="{C4EEE118-98BE-5C03-7185-EDB3D4D7DA28}"/>
              </a:ext>
            </a:extLst>
          </p:cNvPr>
          <p:cNvSpPr>
            <a:spLocks noGrp="1"/>
          </p:cNvSpPr>
          <p:nvPr>
            <p:ph idx="47"/>
          </p:nvPr>
        </p:nvSpPr>
        <p:spPr/>
        <p:txBody>
          <a:bodyPr/>
          <a:lstStyle/>
          <a:p>
            <a:pPr marL="0" marR="0">
              <a:spcBef>
                <a:spcPts val="0"/>
              </a:spcBef>
              <a:spcAft>
                <a:spcPts val="0"/>
              </a:spcAft>
            </a:pPr>
            <a:r>
              <a:rPr lang="en-US" sz="1800" kern="100" dirty="0">
                <a:effectLst/>
                <a:latin typeface="+mn-lt"/>
                <a:ea typeface="Aptos" panose="020B0004020202020204" pitchFamily="34" charset="0"/>
                <a:cs typeface="Times New Roman" panose="02020603050405020304" pitchFamily="18" charset="0"/>
              </a:rPr>
              <a:t>Use eligibility from study – </a:t>
            </a:r>
          </a:p>
          <a:p>
            <a:pPr marL="0" marR="0">
              <a:spcBef>
                <a:spcPts val="0"/>
              </a:spcBef>
              <a:spcAft>
                <a:spcPts val="0"/>
              </a:spcAft>
            </a:pPr>
            <a:r>
              <a:rPr lang="en-US" sz="1800" kern="100" dirty="0">
                <a:effectLst/>
                <a:latin typeface="+mn-lt"/>
                <a:ea typeface="Aptos" panose="020B0004020202020204" pitchFamily="34" charset="0"/>
                <a:cs typeface="Times New Roman" panose="02020603050405020304" pitchFamily="18" charset="0"/>
              </a:rPr>
              <a:t>≥ypT2 </a:t>
            </a:r>
            <a:endParaRPr lang="en-US" sz="2000" kern="100" dirty="0">
              <a:effectLst/>
              <a:latin typeface="+mn-lt"/>
              <a:ea typeface="Aptos" panose="020B0004020202020204" pitchFamily="34" charset="0"/>
              <a:cs typeface="Times New Roman" panose="02020603050405020304" pitchFamily="18" charset="0"/>
            </a:endParaRPr>
          </a:p>
        </p:txBody>
      </p:sp>
      <p:sp>
        <p:nvSpPr>
          <p:cNvPr id="38" name="Content Placeholder 37">
            <a:extLst>
              <a:ext uri="{FF2B5EF4-FFF2-40B4-BE49-F238E27FC236}">
                <a16:creationId xmlns:a16="http://schemas.microsoft.com/office/drawing/2014/main" id="{0BE847B2-BCAF-EA68-3E64-5B8BC9A66D39}"/>
              </a:ext>
            </a:extLst>
          </p:cNvPr>
          <p:cNvSpPr>
            <a:spLocks noGrp="1"/>
          </p:cNvSpPr>
          <p:nvPr>
            <p:ph idx="48"/>
          </p:nvPr>
        </p:nvSpPr>
        <p:spPr/>
        <p:txBody>
          <a:bodyPr/>
          <a:lstStyle/>
          <a:p>
            <a:pPr>
              <a:lnSpc>
                <a:spcPts val="1780"/>
              </a:lnSpc>
            </a:pPr>
            <a:r>
              <a:rPr lang="en-US" sz="1700" b="1" kern="100" dirty="0">
                <a:effectLst/>
                <a:latin typeface="+mn-lt"/>
                <a:ea typeface="Aptos" panose="020B0004020202020204" pitchFamily="34" charset="0"/>
                <a:cs typeface="Times New Roman" panose="02020603050405020304" pitchFamily="18" charset="0"/>
              </a:rPr>
              <a:t>Very important – if T3+ then we offer adjuvant nivolumab</a:t>
            </a:r>
            <a:endParaRPr lang="en-US" sz="1700" kern="100" dirty="0">
              <a:effectLst/>
              <a:latin typeface="+mn-lt"/>
              <a:ea typeface="Aptos" panose="020B0004020202020204" pitchFamily="34" charset="0"/>
              <a:cs typeface="Times New Roman" panose="02020603050405020304" pitchFamily="18" charset="0"/>
            </a:endParaRPr>
          </a:p>
        </p:txBody>
      </p:sp>
      <p:sp>
        <p:nvSpPr>
          <p:cNvPr id="39" name="Content Placeholder 38">
            <a:extLst>
              <a:ext uri="{FF2B5EF4-FFF2-40B4-BE49-F238E27FC236}">
                <a16:creationId xmlns:a16="http://schemas.microsoft.com/office/drawing/2014/main" id="{CF24DAEC-B5AD-54BB-C3EC-D0D5CBC432D4}"/>
              </a:ext>
            </a:extLst>
          </p:cNvPr>
          <p:cNvSpPr>
            <a:spLocks noGrp="1"/>
          </p:cNvSpPr>
          <p:nvPr>
            <p:ph idx="49"/>
          </p:nvPr>
        </p:nvSpPr>
        <p:spPr/>
        <p:txBody>
          <a:bodyPr/>
          <a:lstStyle/>
          <a:p>
            <a:pPr marL="0" marR="0" lvl="0" indent="0" algn="ctr" defTabSz="412750" rtl="0" eaLnBrk="0" fontAlgn="base" latinLnBrk="0" hangingPunct="0">
              <a:lnSpc>
                <a:spcPts val="1740"/>
              </a:lnSpc>
              <a:spcBef>
                <a:spcPct val="30000"/>
              </a:spcBef>
              <a:spcAft>
                <a:spcPts val="800"/>
              </a:spcAft>
              <a:buClr>
                <a:srgbClr val="000000"/>
              </a:buClr>
              <a:buSzPct val="100000"/>
              <a:buFontTx/>
              <a:buNone/>
              <a:tabLst/>
              <a:defRPr/>
            </a:pPr>
            <a:r>
              <a:rPr kumimoji="0" lang="en-US" sz="17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Residual pT2 disease </a:t>
            </a:r>
            <a:br>
              <a:rPr kumimoji="0" lang="en-US" sz="17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br>
            <a:r>
              <a:rPr kumimoji="0" lang="en-US" sz="17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or greater</a:t>
            </a:r>
          </a:p>
        </p:txBody>
      </p:sp>
      <p:sp>
        <p:nvSpPr>
          <p:cNvPr id="40" name="Content Placeholder 39">
            <a:extLst>
              <a:ext uri="{FF2B5EF4-FFF2-40B4-BE49-F238E27FC236}">
                <a16:creationId xmlns:a16="http://schemas.microsoft.com/office/drawing/2014/main" id="{C1D9A9B5-CD71-4A7F-D50B-944CA819627F}"/>
              </a:ext>
            </a:extLst>
          </p:cNvPr>
          <p:cNvSpPr>
            <a:spLocks noGrp="1"/>
          </p:cNvSpPr>
          <p:nvPr>
            <p:ph idx="50"/>
          </p:nvPr>
        </p:nvSpPr>
        <p:spPr/>
        <p:txBody>
          <a:bodyPr/>
          <a:lstStyle/>
          <a:p>
            <a:pPr>
              <a:lnSpc>
                <a:spcPts val="1780"/>
              </a:lnSpc>
            </a:pPr>
            <a:r>
              <a:rPr lang="en-US" sz="1700" dirty="0"/>
              <a:t>Don’t offer adjuvant Tx to patient with </a:t>
            </a:r>
            <a:r>
              <a:rPr lang="en-US" sz="1700" dirty="0" err="1"/>
              <a:t>pCR</a:t>
            </a:r>
            <a:r>
              <a:rPr lang="en-US" sz="1700" dirty="0"/>
              <a:t>; nivolumab</a:t>
            </a:r>
          </a:p>
        </p:txBody>
      </p:sp>
      <p:sp>
        <p:nvSpPr>
          <p:cNvPr id="41" name="Content Placeholder 40">
            <a:extLst>
              <a:ext uri="{FF2B5EF4-FFF2-40B4-BE49-F238E27FC236}">
                <a16:creationId xmlns:a16="http://schemas.microsoft.com/office/drawing/2014/main" id="{B19843FA-1CCE-6EBA-5AE9-1AB152CBC0F9}"/>
              </a:ext>
            </a:extLst>
          </p:cNvPr>
          <p:cNvSpPr>
            <a:spLocks noGrp="1"/>
          </p:cNvSpPr>
          <p:nvPr>
            <p:ph idx="58"/>
          </p:nvPr>
        </p:nvSpPr>
        <p:spPr/>
        <p:txBody>
          <a:bodyPr/>
          <a:lstStyle/>
          <a:p>
            <a:pPr>
              <a:lnSpc>
                <a:spcPts val="1880"/>
              </a:lnSpc>
            </a:pPr>
            <a:r>
              <a:rPr lang="en-US" sz="1700" dirty="0"/>
              <a:t>Presence or absence of residual disease (</a:t>
            </a:r>
            <a:r>
              <a:rPr lang="en-US" sz="1700" dirty="0" err="1"/>
              <a:t>pCR</a:t>
            </a:r>
            <a:r>
              <a:rPr lang="en-US" sz="1700" dirty="0"/>
              <a:t> or not)</a:t>
            </a:r>
          </a:p>
        </p:txBody>
      </p:sp>
      <p:sp>
        <p:nvSpPr>
          <p:cNvPr id="42" name="Content Placeholder 41">
            <a:extLst>
              <a:ext uri="{FF2B5EF4-FFF2-40B4-BE49-F238E27FC236}">
                <a16:creationId xmlns:a16="http://schemas.microsoft.com/office/drawing/2014/main" id="{D2D27D41-366F-A3CF-847E-5FD8DE585AA3}"/>
              </a:ext>
            </a:extLst>
          </p:cNvPr>
          <p:cNvSpPr>
            <a:spLocks noGrp="1"/>
          </p:cNvSpPr>
          <p:nvPr>
            <p:ph idx="59"/>
          </p:nvPr>
        </p:nvSpPr>
        <p:spPr/>
        <p:txBody>
          <a:bodyPr/>
          <a:lstStyle/>
          <a:p>
            <a:r>
              <a:rPr lang="en-US" sz="2200" dirty="0"/>
              <a:t>Not done</a:t>
            </a:r>
          </a:p>
        </p:txBody>
      </p:sp>
      <p:sp>
        <p:nvSpPr>
          <p:cNvPr id="43" name="Content Placeholder 42">
            <a:extLst>
              <a:ext uri="{FF2B5EF4-FFF2-40B4-BE49-F238E27FC236}">
                <a16:creationId xmlns:a16="http://schemas.microsoft.com/office/drawing/2014/main" id="{4D75FD70-B979-51BD-9929-921582723F7F}"/>
              </a:ext>
            </a:extLst>
          </p:cNvPr>
          <p:cNvSpPr>
            <a:spLocks noGrp="1"/>
          </p:cNvSpPr>
          <p:nvPr>
            <p:ph idx="60"/>
          </p:nvPr>
        </p:nvSpPr>
        <p:spPr/>
        <p:txBody>
          <a:bodyPr/>
          <a:lstStyle/>
          <a:p>
            <a:r>
              <a:rPr lang="en-US" sz="2000" dirty="0"/>
              <a:t>Do not routinely check</a:t>
            </a:r>
          </a:p>
        </p:txBody>
      </p:sp>
      <p:sp>
        <p:nvSpPr>
          <p:cNvPr id="44" name="Content Placeholder 43">
            <a:extLst>
              <a:ext uri="{FF2B5EF4-FFF2-40B4-BE49-F238E27FC236}">
                <a16:creationId xmlns:a16="http://schemas.microsoft.com/office/drawing/2014/main" id="{9E314787-A978-07AF-97C9-834763A460C7}"/>
              </a:ext>
            </a:extLst>
          </p:cNvPr>
          <p:cNvSpPr>
            <a:spLocks noGrp="1"/>
          </p:cNvSpPr>
          <p:nvPr>
            <p:ph idx="61"/>
          </p:nvPr>
        </p:nvSpPr>
        <p:spPr/>
        <p:txBody>
          <a:bodyPr/>
          <a:lstStyle/>
          <a:p>
            <a:pPr>
              <a:lnSpc>
                <a:spcPts val="1780"/>
              </a:lnSpc>
            </a:pPr>
            <a:r>
              <a:rPr lang="en-US" sz="1700" dirty="0"/>
              <a:t>Less important, not a major driver of decision </a:t>
            </a:r>
          </a:p>
        </p:txBody>
      </p:sp>
      <p:sp>
        <p:nvSpPr>
          <p:cNvPr id="45" name="Content Placeholder 44">
            <a:extLst>
              <a:ext uri="{FF2B5EF4-FFF2-40B4-BE49-F238E27FC236}">
                <a16:creationId xmlns:a16="http://schemas.microsoft.com/office/drawing/2014/main" id="{1F3F3214-E323-ADDA-DEB7-DE8B7B66B908}"/>
              </a:ext>
            </a:extLst>
          </p:cNvPr>
          <p:cNvSpPr>
            <a:spLocks noGrp="1"/>
          </p:cNvSpPr>
          <p:nvPr>
            <p:ph idx="62"/>
          </p:nvPr>
        </p:nvSpPr>
        <p:spPr/>
        <p:txBody>
          <a:bodyPr/>
          <a:lstStyle/>
          <a:p>
            <a:pPr>
              <a:lnSpc>
                <a:spcPts val="1740"/>
              </a:lnSpc>
            </a:pPr>
            <a:r>
              <a:rPr lang="en-US" sz="1700" b="1" kern="100" dirty="0">
                <a:effectLst/>
                <a:latin typeface="Calibri" panose="020F0502020204030204" pitchFamily="34" charset="0"/>
                <a:ea typeface="Aptos" panose="020B0004020202020204" pitchFamily="34" charset="0"/>
                <a:cs typeface="Calibri" panose="020F0502020204030204" pitchFamily="34" charset="0"/>
              </a:rPr>
              <a:t>Typically no but will order </a:t>
            </a:r>
            <a:br>
              <a:rPr lang="en-US" sz="1700" b="1" kern="100" dirty="0">
                <a:effectLst/>
                <a:latin typeface="Calibri" panose="020F0502020204030204" pitchFamily="34" charset="0"/>
                <a:ea typeface="Aptos" panose="020B0004020202020204" pitchFamily="34" charset="0"/>
                <a:cs typeface="Calibri" panose="020F0502020204030204" pitchFamily="34" charset="0"/>
              </a:rPr>
            </a:br>
            <a:r>
              <a:rPr lang="en-US" sz="1700" b="1" kern="100" dirty="0">
                <a:effectLst/>
                <a:latin typeface="Calibri" panose="020F0502020204030204" pitchFamily="34" charset="0"/>
                <a:ea typeface="Aptos" panose="020B0004020202020204" pitchFamily="34" charset="0"/>
                <a:cs typeface="Calibri" panose="020F0502020204030204" pitchFamily="34" charset="0"/>
              </a:rPr>
              <a:t>if “on the fence”</a:t>
            </a:r>
            <a:endParaRPr lang="en-US" sz="17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6" name="Content Placeholder 45">
            <a:extLst>
              <a:ext uri="{FF2B5EF4-FFF2-40B4-BE49-F238E27FC236}">
                <a16:creationId xmlns:a16="http://schemas.microsoft.com/office/drawing/2014/main" id="{184CB4C7-EEA5-38DE-8600-077FACD57CC6}"/>
              </a:ext>
            </a:extLst>
          </p:cNvPr>
          <p:cNvSpPr>
            <a:spLocks noGrp="1"/>
          </p:cNvSpPr>
          <p:nvPr>
            <p:ph idx="63"/>
          </p:nvPr>
        </p:nvSpPr>
        <p:spPr/>
        <p:txBody>
          <a:bodyPr/>
          <a:lstStyle/>
          <a:p>
            <a:r>
              <a:rPr lang="en-US" sz="2200" dirty="0"/>
              <a:t>Little to no effect</a:t>
            </a:r>
          </a:p>
        </p:txBody>
      </p:sp>
      <p:sp>
        <p:nvSpPr>
          <p:cNvPr id="47" name="Content Placeholder 46">
            <a:extLst>
              <a:ext uri="{FF2B5EF4-FFF2-40B4-BE49-F238E27FC236}">
                <a16:creationId xmlns:a16="http://schemas.microsoft.com/office/drawing/2014/main" id="{9E6E0817-3FFC-6C5B-F59A-C146EB62E828}"/>
              </a:ext>
            </a:extLst>
          </p:cNvPr>
          <p:cNvSpPr>
            <a:spLocks noGrp="1"/>
          </p:cNvSpPr>
          <p:nvPr>
            <p:ph idx="64"/>
          </p:nvPr>
        </p:nvSpPr>
        <p:spPr/>
        <p:txBody>
          <a:bodyPr/>
          <a:lstStyle/>
          <a:p>
            <a:r>
              <a:rPr lang="en-US" dirty="0"/>
              <a:t>PD-L1 status</a:t>
            </a:r>
          </a:p>
        </p:txBody>
      </p:sp>
      <p:sp>
        <p:nvSpPr>
          <p:cNvPr id="48" name="Content Placeholder 47">
            <a:extLst>
              <a:ext uri="{FF2B5EF4-FFF2-40B4-BE49-F238E27FC236}">
                <a16:creationId xmlns:a16="http://schemas.microsoft.com/office/drawing/2014/main" id="{FE14E5F6-5C5F-F1A0-3870-83D40C32414A}"/>
              </a:ext>
            </a:extLst>
          </p:cNvPr>
          <p:cNvSpPr>
            <a:spLocks noGrp="1"/>
          </p:cNvSpPr>
          <p:nvPr>
            <p:ph idx="71"/>
          </p:nvPr>
        </p:nvSpPr>
        <p:spPr/>
        <p:txBody>
          <a:bodyPr/>
          <a:lstStyle/>
          <a:p>
            <a:pPr marL="0" marR="0" lvl="0" indent="0" algn="ctr" defTabSz="412750" rtl="0" eaLnBrk="0" fontAlgn="base" latinLnBrk="0" hangingPunct="0">
              <a:lnSpc>
                <a:spcPts val="1780"/>
              </a:lnSpc>
              <a:spcBef>
                <a:spcPct val="30000"/>
              </a:spcBef>
              <a:spcAft>
                <a:spcPts val="800"/>
              </a:spcAft>
              <a:buClr>
                <a:srgbClr val="000000"/>
              </a:buClr>
              <a:buSzPct val="100000"/>
              <a:buFontTx/>
              <a:buNone/>
              <a:tabLst/>
              <a:defRPr/>
            </a:pPr>
            <a:r>
              <a:rPr kumimoji="0" lang="en-US" sz="1800" b="1" i="0" u="none" strike="noStrike" kern="0" cap="none" spc="0" normalizeH="0" baseline="0" noProof="0" dirty="0">
                <a:ln>
                  <a:noFill/>
                </a:ln>
                <a:solidFill>
                  <a:srgbClr val="FFFFFF"/>
                </a:solidFill>
                <a:effectLst/>
                <a:uLnTx/>
                <a:uFillTx/>
                <a:latin typeface="Calibri" charset="0"/>
                <a:ea typeface="MS PGothic" pitchFamily="34" charset="-128"/>
              </a:rPr>
              <a:t>Presence of invasive </a:t>
            </a:r>
            <a:br>
              <a:rPr kumimoji="0" lang="en-US" sz="1800" b="1" i="0" u="none" strike="noStrike" kern="0" cap="none" spc="0" normalizeH="0" baseline="0" noProof="0" dirty="0">
                <a:ln>
                  <a:noFill/>
                </a:ln>
                <a:solidFill>
                  <a:srgbClr val="FFFFFF"/>
                </a:solidFill>
                <a:effectLst/>
                <a:uLnTx/>
                <a:uFillTx/>
                <a:latin typeface="Calibri" charset="0"/>
                <a:ea typeface="MS PGothic" pitchFamily="34" charset="-128"/>
              </a:rPr>
            </a:br>
            <a:r>
              <a:rPr kumimoji="0" lang="en-US" sz="1800" b="1" i="0" u="none" strike="noStrike" kern="0" cap="none" spc="0" normalizeH="0" baseline="0" noProof="0" dirty="0">
                <a:ln>
                  <a:noFill/>
                </a:ln>
                <a:solidFill>
                  <a:srgbClr val="FFFFFF"/>
                </a:solidFill>
                <a:effectLst/>
                <a:uLnTx/>
                <a:uFillTx/>
                <a:latin typeface="Calibri" charset="0"/>
                <a:ea typeface="MS PGothic" pitchFamily="34" charset="-128"/>
              </a:rPr>
              <a:t>disease is key</a:t>
            </a:r>
          </a:p>
        </p:txBody>
      </p:sp>
      <p:sp>
        <p:nvSpPr>
          <p:cNvPr id="49" name="Content Placeholder 48">
            <a:extLst>
              <a:ext uri="{FF2B5EF4-FFF2-40B4-BE49-F238E27FC236}">
                <a16:creationId xmlns:a16="http://schemas.microsoft.com/office/drawing/2014/main" id="{D7BA9B7C-E38E-1B37-0A26-95704C7C61B8}"/>
              </a:ext>
            </a:extLst>
          </p:cNvPr>
          <p:cNvSpPr>
            <a:spLocks noGrp="1"/>
          </p:cNvSpPr>
          <p:nvPr>
            <p:ph idx="72"/>
          </p:nvPr>
        </p:nvSpPr>
        <p:spPr/>
        <p:txBody>
          <a:bodyPr/>
          <a:lstStyle/>
          <a:p>
            <a:r>
              <a:rPr lang="en-US" sz="2200" dirty="0"/>
              <a:t>No effect</a:t>
            </a:r>
          </a:p>
        </p:txBody>
      </p:sp>
      <p:sp>
        <p:nvSpPr>
          <p:cNvPr id="35" name="Title 34">
            <a:extLst>
              <a:ext uri="{FF2B5EF4-FFF2-40B4-BE49-F238E27FC236}">
                <a16:creationId xmlns:a16="http://schemas.microsoft.com/office/drawing/2014/main" id="{3C9DC8DD-8887-8E87-E9AF-386B38FC1332}"/>
              </a:ext>
            </a:extLst>
          </p:cNvPr>
          <p:cNvSpPr>
            <a:spLocks noGrp="1"/>
          </p:cNvSpPr>
          <p:nvPr>
            <p:ph type="title"/>
          </p:nvPr>
        </p:nvSpPr>
        <p:spPr>
          <a:xfrm>
            <a:off x="551384" y="0"/>
            <a:ext cx="11161240" cy="1196752"/>
          </a:xfrm>
        </p:spPr>
        <p:txBody>
          <a:bodyPr/>
          <a:lstStyle/>
          <a:p>
            <a:pPr>
              <a:lnSpc>
                <a:spcPts val="2180"/>
              </a:lnSpc>
            </a:pPr>
            <a:r>
              <a:rPr lang="en-US" sz="2100" dirty="0"/>
              <a:t>For a 65-year-old patient who receives neoadjuvant chemotherapy for MIBC and undergoes cystectomy, in general how do presence or absence of residual disease and PD-L1 status affect your decision whether the patient should receive postoperative adjuvant immunotherapy and which immunotherapy to administer? For how long do you generally administer adjuvant nivolumab?</a:t>
            </a:r>
          </a:p>
        </p:txBody>
      </p:sp>
      <p:sp>
        <p:nvSpPr>
          <p:cNvPr id="50" name="Content Placeholder 49">
            <a:extLst>
              <a:ext uri="{FF2B5EF4-FFF2-40B4-BE49-F238E27FC236}">
                <a16:creationId xmlns:a16="http://schemas.microsoft.com/office/drawing/2014/main" id="{33703E9A-09B2-591B-F841-15F1E18C2F3D}"/>
              </a:ext>
            </a:extLst>
          </p:cNvPr>
          <p:cNvSpPr>
            <a:spLocks noGrp="1"/>
          </p:cNvSpPr>
          <p:nvPr>
            <p:ph idx="73"/>
          </p:nvPr>
        </p:nvSpPr>
        <p:spPr/>
        <p:txBody>
          <a:bodyPr/>
          <a:lstStyle/>
          <a:p>
            <a:r>
              <a:rPr lang="en-US" dirty="0"/>
              <a:t>1 year</a:t>
            </a:r>
          </a:p>
        </p:txBody>
      </p:sp>
      <p:sp>
        <p:nvSpPr>
          <p:cNvPr id="51" name="Content Placeholder 50">
            <a:extLst>
              <a:ext uri="{FF2B5EF4-FFF2-40B4-BE49-F238E27FC236}">
                <a16:creationId xmlns:a16="http://schemas.microsoft.com/office/drawing/2014/main" id="{FBD32A96-2941-0170-5B05-B5A91BD1ACC1}"/>
              </a:ext>
            </a:extLst>
          </p:cNvPr>
          <p:cNvSpPr>
            <a:spLocks noGrp="1"/>
          </p:cNvSpPr>
          <p:nvPr>
            <p:ph idx="74"/>
          </p:nvPr>
        </p:nvSpPr>
        <p:spPr/>
        <p:txBody>
          <a:bodyPr/>
          <a:lstStyle/>
          <a:p>
            <a:r>
              <a:rPr lang="en-US" dirty="0"/>
              <a:t>1 year</a:t>
            </a:r>
          </a:p>
        </p:txBody>
      </p:sp>
      <p:sp>
        <p:nvSpPr>
          <p:cNvPr id="52" name="Content Placeholder 51">
            <a:extLst>
              <a:ext uri="{FF2B5EF4-FFF2-40B4-BE49-F238E27FC236}">
                <a16:creationId xmlns:a16="http://schemas.microsoft.com/office/drawing/2014/main" id="{2F0F23BF-7E32-857E-7D79-33EA6AC946A6}"/>
              </a:ext>
            </a:extLst>
          </p:cNvPr>
          <p:cNvSpPr>
            <a:spLocks noGrp="1"/>
          </p:cNvSpPr>
          <p:nvPr>
            <p:ph idx="75"/>
          </p:nvPr>
        </p:nvSpPr>
        <p:spPr/>
        <p:txBody>
          <a:bodyPr/>
          <a:lstStyle/>
          <a:p>
            <a:r>
              <a:rPr lang="en-US" dirty="0"/>
              <a:t>1 year</a:t>
            </a:r>
          </a:p>
        </p:txBody>
      </p:sp>
      <p:sp>
        <p:nvSpPr>
          <p:cNvPr id="53" name="Content Placeholder 52">
            <a:extLst>
              <a:ext uri="{FF2B5EF4-FFF2-40B4-BE49-F238E27FC236}">
                <a16:creationId xmlns:a16="http://schemas.microsoft.com/office/drawing/2014/main" id="{12714681-1779-1743-0669-C508B6FD8C3D}"/>
              </a:ext>
            </a:extLst>
          </p:cNvPr>
          <p:cNvSpPr>
            <a:spLocks noGrp="1"/>
          </p:cNvSpPr>
          <p:nvPr>
            <p:ph idx="76"/>
          </p:nvPr>
        </p:nvSpPr>
        <p:spPr/>
        <p:txBody>
          <a:bodyPr/>
          <a:lstStyle/>
          <a:p>
            <a:r>
              <a:rPr lang="en-US" dirty="0"/>
              <a:t>1 year</a:t>
            </a:r>
          </a:p>
        </p:txBody>
      </p:sp>
      <p:sp>
        <p:nvSpPr>
          <p:cNvPr id="54" name="Content Placeholder 53">
            <a:extLst>
              <a:ext uri="{FF2B5EF4-FFF2-40B4-BE49-F238E27FC236}">
                <a16:creationId xmlns:a16="http://schemas.microsoft.com/office/drawing/2014/main" id="{7E0DFC89-5A2F-5015-8E8F-84E875059584}"/>
              </a:ext>
            </a:extLst>
          </p:cNvPr>
          <p:cNvSpPr>
            <a:spLocks noGrp="1"/>
          </p:cNvSpPr>
          <p:nvPr>
            <p:ph idx="77"/>
          </p:nvPr>
        </p:nvSpPr>
        <p:spPr/>
        <p:txBody>
          <a:bodyPr/>
          <a:lstStyle/>
          <a:p>
            <a:r>
              <a:rPr lang="en-US" dirty="0"/>
              <a:t>1 year</a:t>
            </a:r>
          </a:p>
        </p:txBody>
      </p:sp>
      <p:sp>
        <p:nvSpPr>
          <p:cNvPr id="55" name="Content Placeholder 54">
            <a:extLst>
              <a:ext uri="{FF2B5EF4-FFF2-40B4-BE49-F238E27FC236}">
                <a16:creationId xmlns:a16="http://schemas.microsoft.com/office/drawing/2014/main" id="{DBB8F73F-69CE-8FF0-F33B-BC5E78D8F8FD}"/>
              </a:ext>
            </a:extLst>
          </p:cNvPr>
          <p:cNvSpPr>
            <a:spLocks noGrp="1"/>
          </p:cNvSpPr>
          <p:nvPr>
            <p:ph idx="78"/>
          </p:nvPr>
        </p:nvSpPr>
        <p:spPr/>
        <p:txBody>
          <a:bodyPr/>
          <a:lstStyle/>
          <a:p>
            <a:r>
              <a:rPr lang="en-US" dirty="0"/>
              <a:t>Treatment duration</a:t>
            </a:r>
          </a:p>
        </p:txBody>
      </p:sp>
      <p:sp>
        <p:nvSpPr>
          <p:cNvPr id="56" name="Content Placeholder 55">
            <a:extLst>
              <a:ext uri="{FF2B5EF4-FFF2-40B4-BE49-F238E27FC236}">
                <a16:creationId xmlns:a16="http://schemas.microsoft.com/office/drawing/2014/main" id="{A5417F9F-ACAE-CCFC-54B6-64504AA75278}"/>
              </a:ext>
            </a:extLst>
          </p:cNvPr>
          <p:cNvSpPr>
            <a:spLocks noGrp="1"/>
          </p:cNvSpPr>
          <p:nvPr>
            <p:ph idx="79"/>
          </p:nvPr>
        </p:nvSpPr>
        <p:spPr/>
        <p:txBody>
          <a:bodyPr/>
          <a:lstStyle/>
          <a:p>
            <a:r>
              <a:rPr lang="en-US" dirty="0"/>
              <a:t>1 year</a:t>
            </a:r>
          </a:p>
        </p:txBody>
      </p:sp>
      <p:sp>
        <p:nvSpPr>
          <p:cNvPr id="57" name="Content Placeholder 56">
            <a:extLst>
              <a:ext uri="{FF2B5EF4-FFF2-40B4-BE49-F238E27FC236}">
                <a16:creationId xmlns:a16="http://schemas.microsoft.com/office/drawing/2014/main" id="{401ACBC7-808D-9819-0F29-301970A7FB44}"/>
              </a:ext>
            </a:extLst>
          </p:cNvPr>
          <p:cNvSpPr>
            <a:spLocks noGrp="1"/>
          </p:cNvSpPr>
          <p:nvPr>
            <p:ph idx="80"/>
          </p:nvPr>
        </p:nvSpPr>
        <p:spPr/>
        <p:txBody>
          <a:bodyPr/>
          <a:lstStyle/>
          <a:p>
            <a:pPr>
              <a:lnSpc>
                <a:spcPts val="1780"/>
              </a:lnSpc>
            </a:pPr>
            <a:r>
              <a:rPr lang="en-US" sz="1700" dirty="0"/>
              <a:t>Residual pT2 disease </a:t>
            </a:r>
            <a:br>
              <a:rPr lang="en-US" sz="1700" dirty="0"/>
            </a:br>
            <a:r>
              <a:rPr lang="en-US" sz="1700" dirty="0"/>
              <a:t>or greater</a:t>
            </a:r>
          </a:p>
        </p:txBody>
      </p:sp>
      <p:sp>
        <p:nvSpPr>
          <p:cNvPr id="58" name="Content Placeholder 57">
            <a:extLst>
              <a:ext uri="{FF2B5EF4-FFF2-40B4-BE49-F238E27FC236}">
                <a16:creationId xmlns:a16="http://schemas.microsoft.com/office/drawing/2014/main" id="{73D3BF1D-6A98-AC45-3C2F-78E8B8D18324}"/>
              </a:ext>
            </a:extLst>
          </p:cNvPr>
          <p:cNvSpPr>
            <a:spLocks noGrp="1"/>
          </p:cNvSpPr>
          <p:nvPr>
            <p:ph idx="81"/>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No effect</a:t>
            </a:r>
          </a:p>
        </p:txBody>
      </p:sp>
      <p:sp>
        <p:nvSpPr>
          <p:cNvPr id="59" name="Content Placeholder 58">
            <a:extLst>
              <a:ext uri="{FF2B5EF4-FFF2-40B4-BE49-F238E27FC236}">
                <a16:creationId xmlns:a16="http://schemas.microsoft.com/office/drawing/2014/main" id="{1F5A44E7-5EDC-2A5B-B8FD-CCB28BE5F1D1}"/>
              </a:ext>
            </a:extLst>
          </p:cNvPr>
          <p:cNvSpPr>
            <a:spLocks noGrp="1"/>
          </p:cNvSpPr>
          <p:nvPr>
            <p:ph idx="82"/>
          </p:nvPr>
        </p:nvSpPr>
        <p:spPr/>
        <p:txBody>
          <a:bodyPr/>
          <a:lstStyle/>
          <a:p>
            <a:r>
              <a:rPr lang="en-US" dirty="0"/>
              <a:t>1 year</a:t>
            </a:r>
          </a:p>
        </p:txBody>
      </p:sp>
      <p:sp>
        <p:nvSpPr>
          <p:cNvPr id="3" name="TextBox 2">
            <a:extLst>
              <a:ext uri="{FF2B5EF4-FFF2-40B4-BE49-F238E27FC236}">
                <a16:creationId xmlns:a16="http://schemas.microsoft.com/office/drawing/2014/main" id="{B4750BC5-71E0-F514-9CCA-8053ABD6ED79}"/>
              </a:ext>
            </a:extLst>
          </p:cNvPr>
          <p:cNvSpPr txBox="1"/>
          <p:nvPr/>
        </p:nvSpPr>
        <p:spPr>
          <a:xfrm>
            <a:off x="479376" y="6453336"/>
            <a:ext cx="11233248"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22222"/>
                </a:solidFill>
                <a:effectLst/>
                <a:uLnTx/>
                <a:uFillTx/>
                <a:latin typeface="Calibri"/>
                <a:ea typeface="MS PGothic" charset="0"/>
              </a:rPr>
              <a:t>pCR</a:t>
            </a:r>
            <a:r>
              <a:rPr kumimoji="0" lang="en-US" sz="1600" b="0" i="0" u="none" strike="noStrike" kern="1200" cap="none" spc="0" normalizeH="0" baseline="0" noProof="0" dirty="0">
                <a:ln>
                  <a:noFill/>
                </a:ln>
                <a:solidFill>
                  <a:srgbClr val="222222"/>
                </a:solidFill>
                <a:effectLst/>
                <a:uLnTx/>
                <a:uFillTx/>
                <a:latin typeface="Calibri"/>
                <a:ea typeface="MS PGothic" charset="0"/>
              </a:rPr>
              <a:t> = pathologic complete response   </a:t>
            </a:r>
          </a:p>
        </p:txBody>
      </p:sp>
    </p:spTree>
    <p:extLst>
      <p:ext uri="{BB962C8B-B14F-4D97-AF65-F5344CB8AC3E}">
        <p14:creationId xmlns:p14="http://schemas.microsoft.com/office/powerpoint/2010/main" val="3018105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433293E8-B104-AAAC-D6E5-7B9DF65B7C0E}"/>
              </a:ext>
            </a:extLst>
          </p:cNvPr>
          <p:cNvSpPr>
            <a:spLocks noGrp="1"/>
          </p:cNvSpPr>
          <p:nvPr>
            <p:ph idx="46"/>
          </p:nvPr>
        </p:nvSpPr>
        <p:spPr/>
        <p:txBody>
          <a:bodyPr/>
          <a:lstStyle/>
          <a:p>
            <a:r>
              <a:rPr lang="en-US" sz="2200" dirty="0">
                <a:latin typeface="Calibri" panose="020F0502020204030204" pitchFamily="34" charset="0"/>
                <a:cs typeface="Calibri" panose="020F0502020204030204" pitchFamily="34" charset="0"/>
              </a:rPr>
              <a:t>65 years</a:t>
            </a:r>
          </a:p>
        </p:txBody>
      </p:sp>
      <p:sp>
        <p:nvSpPr>
          <p:cNvPr id="29" name="Content Placeholder 28">
            <a:extLst>
              <a:ext uri="{FF2B5EF4-FFF2-40B4-BE49-F238E27FC236}">
                <a16:creationId xmlns:a16="http://schemas.microsoft.com/office/drawing/2014/main" id="{8B463CF6-46D9-66CF-CC73-DE560E79B29E}"/>
              </a:ext>
            </a:extLst>
          </p:cNvPr>
          <p:cNvSpPr>
            <a:spLocks noGrp="1"/>
          </p:cNvSpPr>
          <p:nvPr>
            <p:ph idx="47"/>
          </p:nvPr>
        </p:nvSpPr>
        <p:spPr/>
        <p:txBody>
          <a:bodyPr/>
          <a:lstStyle/>
          <a:p>
            <a:r>
              <a:rPr lang="en-US" sz="2200" dirty="0">
                <a:latin typeface="Calibri" panose="020F0502020204030204" pitchFamily="34" charset="0"/>
                <a:cs typeface="Calibri" panose="020F0502020204030204" pitchFamily="34" charset="0"/>
              </a:rPr>
              <a:t>74 years</a:t>
            </a:r>
          </a:p>
        </p:txBody>
      </p:sp>
      <p:sp>
        <p:nvSpPr>
          <p:cNvPr id="30" name="Content Placeholder 29">
            <a:extLst>
              <a:ext uri="{FF2B5EF4-FFF2-40B4-BE49-F238E27FC236}">
                <a16:creationId xmlns:a16="http://schemas.microsoft.com/office/drawing/2014/main" id="{D4E77F3C-913E-32EF-D025-14F796EC0658}"/>
              </a:ext>
            </a:extLst>
          </p:cNvPr>
          <p:cNvSpPr>
            <a:spLocks noGrp="1"/>
          </p:cNvSpPr>
          <p:nvPr>
            <p:ph idx="48"/>
          </p:nvPr>
        </p:nvSpPr>
        <p:spPr/>
        <p:txBody>
          <a:bodyPr/>
          <a:lstStyle/>
          <a:p>
            <a:r>
              <a:rPr lang="en-US" sz="2200" dirty="0">
                <a:latin typeface="Calibri" panose="020F0502020204030204" pitchFamily="34" charset="0"/>
                <a:cs typeface="Calibri" panose="020F0502020204030204" pitchFamily="34" charset="0"/>
              </a:rPr>
              <a:t>75 years</a:t>
            </a:r>
          </a:p>
        </p:txBody>
      </p:sp>
      <p:sp>
        <p:nvSpPr>
          <p:cNvPr id="31" name="Content Placeholder 30">
            <a:extLst>
              <a:ext uri="{FF2B5EF4-FFF2-40B4-BE49-F238E27FC236}">
                <a16:creationId xmlns:a16="http://schemas.microsoft.com/office/drawing/2014/main" id="{15ADE72A-D815-6D2E-77E3-5337D3A0AFE3}"/>
              </a:ext>
            </a:extLst>
          </p:cNvPr>
          <p:cNvSpPr>
            <a:spLocks noGrp="1"/>
          </p:cNvSpPr>
          <p:nvPr>
            <p:ph idx="49"/>
          </p:nvPr>
        </p:nvSpPr>
        <p:spPr/>
        <p:txBody>
          <a:bodyPr/>
          <a:lstStyle/>
          <a:p>
            <a:r>
              <a:rPr lang="en-US" sz="2200" dirty="0">
                <a:latin typeface="Calibri" panose="020F0502020204030204" pitchFamily="34" charset="0"/>
                <a:cs typeface="Calibri" panose="020F0502020204030204" pitchFamily="34" charset="0"/>
              </a:rPr>
              <a:t>65 years</a:t>
            </a:r>
          </a:p>
        </p:txBody>
      </p:sp>
      <p:sp>
        <p:nvSpPr>
          <p:cNvPr id="32" name="Content Placeholder 31">
            <a:extLst>
              <a:ext uri="{FF2B5EF4-FFF2-40B4-BE49-F238E27FC236}">
                <a16:creationId xmlns:a16="http://schemas.microsoft.com/office/drawing/2014/main" id="{F1027D7F-2F21-A188-627A-37F11F3FC97E}"/>
              </a:ext>
            </a:extLst>
          </p:cNvPr>
          <p:cNvSpPr>
            <a:spLocks noGrp="1"/>
          </p:cNvSpPr>
          <p:nvPr>
            <p:ph idx="50"/>
          </p:nvPr>
        </p:nvSpPr>
        <p:spPr/>
        <p:txBody>
          <a:bodyPr/>
          <a:lstStyle/>
          <a:p>
            <a:r>
              <a:rPr lang="en-US" sz="2200" dirty="0">
                <a:latin typeface="Calibri" panose="020F0502020204030204" pitchFamily="34" charset="0"/>
                <a:cs typeface="Calibri" panose="020F0502020204030204" pitchFamily="34" charset="0"/>
              </a:rPr>
              <a:t>43 years</a:t>
            </a:r>
          </a:p>
        </p:txBody>
      </p:sp>
      <p:sp>
        <p:nvSpPr>
          <p:cNvPr id="33" name="Content Placeholder 32">
            <a:extLst>
              <a:ext uri="{FF2B5EF4-FFF2-40B4-BE49-F238E27FC236}">
                <a16:creationId xmlns:a16="http://schemas.microsoft.com/office/drawing/2014/main" id="{39110F12-5C81-3AE9-9819-A1B954CD3B15}"/>
              </a:ext>
            </a:extLst>
          </p:cNvPr>
          <p:cNvSpPr>
            <a:spLocks noGrp="1"/>
          </p:cNvSpPr>
          <p:nvPr>
            <p:ph idx="58"/>
          </p:nvPr>
        </p:nvSpPr>
        <p:spPr/>
        <p:txBody>
          <a:bodyPr/>
          <a:lstStyle/>
          <a:p>
            <a:r>
              <a:rPr lang="en-US" dirty="0">
                <a:latin typeface="Calibri" panose="020F0502020204030204" pitchFamily="34" charset="0"/>
                <a:cs typeface="Calibri" panose="020F0502020204030204" pitchFamily="34" charset="0"/>
              </a:rPr>
              <a:t>Age</a:t>
            </a:r>
          </a:p>
        </p:txBody>
      </p:sp>
      <p:sp>
        <p:nvSpPr>
          <p:cNvPr id="34" name="Content Placeholder 33">
            <a:extLst>
              <a:ext uri="{FF2B5EF4-FFF2-40B4-BE49-F238E27FC236}">
                <a16:creationId xmlns:a16="http://schemas.microsoft.com/office/drawing/2014/main" id="{B8CE30CC-EFA8-1C12-883C-3D178335DF66}"/>
              </a:ext>
            </a:extLst>
          </p:cNvPr>
          <p:cNvSpPr>
            <a:spLocks noGrp="1"/>
          </p:cNvSpPr>
          <p:nvPr>
            <p:ph idx="71"/>
          </p:nvPr>
        </p:nvSpPr>
        <p:spPr/>
        <p:txBody>
          <a:bodyPr/>
          <a:lstStyle/>
          <a:p>
            <a:r>
              <a:rPr lang="en-US" sz="2200" dirty="0">
                <a:latin typeface="Calibri" panose="020F0502020204030204" pitchFamily="34" charset="0"/>
                <a:cs typeface="Calibri" panose="020F0502020204030204" pitchFamily="34" charset="0"/>
              </a:rPr>
              <a:t>80 years</a:t>
            </a:r>
          </a:p>
        </p:txBody>
      </p:sp>
      <p:sp>
        <p:nvSpPr>
          <p:cNvPr id="27" name="Title 26">
            <a:extLst>
              <a:ext uri="{FF2B5EF4-FFF2-40B4-BE49-F238E27FC236}">
                <a16:creationId xmlns:a16="http://schemas.microsoft.com/office/drawing/2014/main" id="{5A2BCE09-148B-7C9E-9FA3-42A630739E99}"/>
              </a:ext>
            </a:extLst>
          </p:cNvPr>
          <p:cNvSpPr>
            <a:spLocks noGrp="1"/>
          </p:cNvSpPr>
          <p:nvPr>
            <p:ph type="title"/>
          </p:nvPr>
        </p:nvSpPr>
        <p:spPr>
          <a:xfrm>
            <a:off x="551384" y="0"/>
            <a:ext cx="10949132" cy="1196752"/>
          </a:xfrm>
        </p:spPr>
        <p:txBody>
          <a:bodyPr/>
          <a:lstStyle/>
          <a:p>
            <a:r>
              <a:rPr lang="en-US" dirty="0">
                <a:latin typeface="Calibri" panose="020F0502020204030204" pitchFamily="34" charset="0"/>
                <a:cs typeface="Calibri" panose="020F0502020204030204" pitchFamily="34" charset="0"/>
              </a:rPr>
              <a:t>Please describe the last patient in your practice diagnosed with muscle-invasive bladder cancer (MIBC) who received adjuvant nivolumab after neoadjuvant therapy and surgery.</a:t>
            </a:r>
          </a:p>
        </p:txBody>
      </p:sp>
      <p:sp>
        <p:nvSpPr>
          <p:cNvPr id="35" name="Content Placeholder 34">
            <a:extLst>
              <a:ext uri="{FF2B5EF4-FFF2-40B4-BE49-F238E27FC236}">
                <a16:creationId xmlns:a16="http://schemas.microsoft.com/office/drawing/2014/main" id="{5E75DE97-341D-92B4-DF0B-50BA1E5FB423}"/>
              </a:ext>
            </a:extLst>
          </p:cNvPr>
          <p:cNvSpPr>
            <a:spLocks noGrp="1"/>
          </p:cNvSpPr>
          <p:nvPr>
            <p:ph idx="72"/>
          </p:nvPr>
        </p:nvSpPr>
        <p:spPr/>
        <p:txBody>
          <a:bodyPr/>
          <a:lstStyle/>
          <a:p>
            <a:r>
              <a:rPr lang="en-US" sz="2200" dirty="0">
                <a:latin typeface="Calibri" panose="020F0502020204030204" pitchFamily="34" charset="0"/>
                <a:cs typeface="Calibri" panose="020F0502020204030204" pitchFamily="34" charset="0"/>
              </a:rPr>
              <a:t>Unknown</a:t>
            </a:r>
          </a:p>
        </p:txBody>
      </p:sp>
      <p:sp>
        <p:nvSpPr>
          <p:cNvPr id="36" name="Content Placeholder 35">
            <a:extLst>
              <a:ext uri="{FF2B5EF4-FFF2-40B4-BE49-F238E27FC236}">
                <a16:creationId xmlns:a16="http://schemas.microsoft.com/office/drawing/2014/main" id="{198D1107-2785-7780-EB75-AC410BD9E714}"/>
              </a:ext>
            </a:extLst>
          </p:cNvPr>
          <p:cNvSpPr>
            <a:spLocks noGrp="1"/>
          </p:cNvSpPr>
          <p:nvPr>
            <p:ph idx="73"/>
          </p:nvPr>
        </p:nvSpPr>
        <p:spPr/>
        <p:txBody>
          <a:bodyPr/>
          <a:lstStyle/>
          <a:p>
            <a:r>
              <a:rPr lang="en-US" sz="2200" dirty="0">
                <a:latin typeface="Calibri" panose="020F0502020204030204" pitchFamily="34" charset="0"/>
                <a:cs typeface="Calibri" panose="020F0502020204030204" pitchFamily="34" charset="0"/>
              </a:rPr>
              <a:t>Unknown</a:t>
            </a:r>
          </a:p>
        </p:txBody>
      </p:sp>
      <p:sp>
        <p:nvSpPr>
          <p:cNvPr id="37" name="Content Placeholder 36">
            <a:extLst>
              <a:ext uri="{FF2B5EF4-FFF2-40B4-BE49-F238E27FC236}">
                <a16:creationId xmlns:a16="http://schemas.microsoft.com/office/drawing/2014/main" id="{4DA60F06-94F4-4444-011E-1EDEA34DECCC}"/>
              </a:ext>
            </a:extLst>
          </p:cNvPr>
          <p:cNvSpPr>
            <a:spLocks noGrp="1"/>
          </p:cNvSpPr>
          <p:nvPr>
            <p:ph idx="74"/>
          </p:nvPr>
        </p:nvSpPr>
        <p:spPr/>
        <p:txBody>
          <a:bodyPr/>
          <a:lstStyle/>
          <a:p>
            <a:r>
              <a:rPr lang="en-US" sz="2200" dirty="0">
                <a:latin typeface="Calibri" panose="020F0502020204030204" pitchFamily="34" charset="0"/>
                <a:cs typeface="Calibri" panose="020F0502020204030204" pitchFamily="34" charset="0"/>
              </a:rPr>
              <a:t>Negative</a:t>
            </a:r>
          </a:p>
        </p:txBody>
      </p:sp>
      <p:sp>
        <p:nvSpPr>
          <p:cNvPr id="38" name="Content Placeholder 37">
            <a:extLst>
              <a:ext uri="{FF2B5EF4-FFF2-40B4-BE49-F238E27FC236}">
                <a16:creationId xmlns:a16="http://schemas.microsoft.com/office/drawing/2014/main" id="{95559068-6E42-E624-C062-28540B4846C6}"/>
              </a:ext>
            </a:extLst>
          </p:cNvPr>
          <p:cNvSpPr>
            <a:spLocks noGrp="1"/>
          </p:cNvSpPr>
          <p:nvPr>
            <p:ph idx="75"/>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panose="020F0502020204030204" pitchFamily="34" charset="0"/>
                <a:ea typeface="MS PGothic" pitchFamily="34" charset="-128"/>
                <a:cs typeface="Calibri" panose="020F0502020204030204" pitchFamily="34" charset="0"/>
              </a:rPr>
              <a:t>Unknown</a:t>
            </a:r>
          </a:p>
        </p:txBody>
      </p:sp>
      <p:sp>
        <p:nvSpPr>
          <p:cNvPr id="39" name="Content Placeholder 38">
            <a:extLst>
              <a:ext uri="{FF2B5EF4-FFF2-40B4-BE49-F238E27FC236}">
                <a16:creationId xmlns:a16="http://schemas.microsoft.com/office/drawing/2014/main" id="{2B81AE3D-9FF6-83C9-2584-C79E87A389A3}"/>
              </a:ext>
            </a:extLst>
          </p:cNvPr>
          <p:cNvSpPr>
            <a:spLocks noGrp="1"/>
          </p:cNvSpPr>
          <p:nvPr>
            <p:ph idx="76"/>
          </p:nvPr>
        </p:nvSpPr>
        <p:spPr/>
        <p:txBody>
          <a:bodyPr/>
          <a:lstStyle/>
          <a:p>
            <a:r>
              <a:rPr lang="en-US" sz="2200" dirty="0">
                <a:latin typeface="Calibri" panose="020F0502020204030204" pitchFamily="34" charset="0"/>
                <a:cs typeface="Calibri" panose="020F0502020204030204" pitchFamily="34" charset="0"/>
              </a:rPr>
              <a:t>Unknown</a:t>
            </a:r>
          </a:p>
        </p:txBody>
      </p:sp>
      <p:sp>
        <p:nvSpPr>
          <p:cNvPr id="40" name="Content Placeholder 39">
            <a:extLst>
              <a:ext uri="{FF2B5EF4-FFF2-40B4-BE49-F238E27FC236}">
                <a16:creationId xmlns:a16="http://schemas.microsoft.com/office/drawing/2014/main" id="{1060AC8D-6155-4077-9498-033B492F9B12}"/>
              </a:ext>
            </a:extLst>
          </p:cNvPr>
          <p:cNvSpPr>
            <a:spLocks noGrp="1"/>
          </p:cNvSpPr>
          <p:nvPr>
            <p:ph idx="77"/>
          </p:nvPr>
        </p:nvSpPr>
        <p:spPr/>
        <p:txBody>
          <a:bodyPr/>
          <a:lstStyle/>
          <a:p>
            <a:r>
              <a:rPr lang="en-US" dirty="0">
                <a:latin typeface="Calibri" panose="020F0502020204030204" pitchFamily="34" charset="0"/>
                <a:cs typeface="Calibri" panose="020F0502020204030204" pitchFamily="34" charset="0"/>
              </a:rPr>
              <a:t>PD-L1 status</a:t>
            </a:r>
          </a:p>
        </p:txBody>
      </p:sp>
      <p:sp>
        <p:nvSpPr>
          <p:cNvPr id="41" name="Content Placeholder 40">
            <a:extLst>
              <a:ext uri="{FF2B5EF4-FFF2-40B4-BE49-F238E27FC236}">
                <a16:creationId xmlns:a16="http://schemas.microsoft.com/office/drawing/2014/main" id="{AAC1E48E-4458-9DD4-E933-A23F423E211F}"/>
              </a:ext>
            </a:extLst>
          </p:cNvPr>
          <p:cNvSpPr>
            <a:spLocks noGrp="1"/>
          </p:cNvSpPr>
          <p:nvPr>
            <p:ph idx="78"/>
          </p:nvPr>
        </p:nvSpPr>
        <p:spPr/>
        <p:txBody>
          <a:bodyPr/>
          <a:lstStyle/>
          <a:p>
            <a:r>
              <a:rPr lang="en-US" sz="2200" dirty="0">
                <a:latin typeface="Calibri" panose="020F0502020204030204" pitchFamily="34" charset="0"/>
                <a:cs typeface="Calibri" panose="020F0502020204030204" pitchFamily="34" charset="0"/>
              </a:rPr>
              <a:t>Negative</a:t>
            </a:r>
          </a:p>
        </p:txBody>
      </p:sp>
      <p:sp>
        <p:nvSpPr>
          <p:cNvPr id="42" name="Content Placeholder 41">
            <a:extLst>
              <a:ext uri="{FF2B5EF4-FFF2-40B4-BE49-F238E27FC236}">
                <a16:creationId xmlns:a16="http://schemas.microsoft.com/office/drawing/2014/main" id="{338814C7-36F0-46D2-A38D-4D6DC1C5ABCC}"/>
              </a:ext>
            </a:extLst>
          </p:cNvPr>
          <p:cNvSpPr>
            <a:spLocks noGrp="1"/>
          </p:cNvSpPr>
          <p:nvPr>
            <p:ph idx="79"/>
          </p:nvPr>
        </p:nvSpPr>
        <p:spPr/>
        <p:txBody>
          <a:bodyPr/>
          <a:lstStyle/>
          <a:p>
            <a:r>
              <a:rPr lang="en-US" sz="2200" dirty="0">
                <a:latin typeface="Calibri" panose="020F0502020204030204" pitchFamily="34" charset="0"/>
                <a:cs typeface="Calibri" panose="020F0502020204030204" pitchFamily="34" charset="0"/>
              </a:rPr>
              <a:t>Still on Tx</a:t>
            </a:r>
          </a:p>
        </p:txBody>
      </p:sp>
      <p:sp>
        <p:nvSpPr>
          <p:cNvPr id="43" name="Content Placeholder 42">
            <a:extLst>
              <a:ext uri="{FF2B5EF4-FFF2-40B4-BE49-F238E27FC236}">
                <a16:creationId xmlns:a16="http://schemas.microsoft.com/office/drawing/2014/main" id="{6B90CAA0-BE62-64DB-CC6A-56DBB683372F}"/>
              </a:ext>
            </a:extLst>
          </p:cNvPr>
          <p:cNvSpPr>
            <a:spLocks noGrp="1"/>
          </p:cNvSpPr>
          <p:nvPr>
            <p:ph idx="80"/>
          </p:nvPr>
        </p:nvSpPr>
        <p:spPr/>
        <p:txBody>
          <a:bodyPr/>
          <a:lstStyle/>
          <a:p>
            <a:r>
              <a:rPr lang="en-US" sz="2200" dirty="0">
                <a:latin typeface="Calibri" panose="020F0502020204030204" pitchFamily="34" charset="0"/>
                <a:cs typeface="Calibri" panose="020F0502020204030204" pitchFamily="34" charset="0"/>
              </a:rPr>
              <a:t>Yes</a:t>
            </a:r>
          </a:p>
        </p:txBody>
      </p:sp>
      <p:sp>
        <p:nvSpPr>
          <p:cNvPr id="44" name="Content Placeholder 43">
            <a:extLst>
              <a:ext uri="{FF2B5EF4-FFF2-40B4-BE49-F238E27FC236}">
                <a16:creationId xmlns:a16="http://schemas.microsoft.com/office/drawing/2014/main" id="{178A8AD1-BB4F-F484-0973-87BE28534196}"/>
              </a:ext>
            </a:extLst>
          </p:cNvPr>
          <p:cNvSpPr>
            <a:spLocks noGrp="1"/>
          </p:cNvSpPr>
          <p:nvPr>
            <p:ph idx="81"/>
          </p:nvPr>
        </p:nvSpPr>
        <p:spPr/>
        <p:txBody>
          <a:bodyPr/>
          <a:lstStyle/>
          <a:p>
            <a:r>
              <a:rPr lang="en-US" sz="2200" dirty="0">
                <a:latin typeface="Calibri" panose="020F0502020204030204" pitchFamily="34" charset="0"/>
                <a:cs typeface="Calibri" panose="020F0502020204030204" pitchFamily="34" charset="0"/>
              </a:rPr>
              <a:t>4 months in</a:t>
            </a:r>
          </a:p>
        </p:txBody>
      </p:sp>
      <p:sp>
        <p:nvSpPr>
          <p:cNvPr id="45" name="Content Placeholder 44">
            <a:extLst>
              <a:ext uri="{FF2B5EF4-FFF2-40B4-BE49-F238E27FC236}">
                <a16:creationId xmlns:a16="http://schemas.microsoft.com/office/drawing/2014/main" id="{F5724DC9-FCF1-FE1D-981C-4AFA08217CDA}"/>
              </a:ext>
            </a:extLst>
          </p:cNvPr>
          <p:cNvSpPr>
            <a:spLocks noGrp="1"/>
          </p:cNvSpPr>
          <p:nvPr>
            <p:ph idx="82"/>
          </p:nvPr>
        </p:nvSpPr>
        <p:spPr/>
        <p:txBody>
          <a:bodyPr/>
          <a:lstStyle/>
          <a:p>
            <a:r>
              <a:rPr lang="en-US" sz="2200" dirty="0">
                <a:latin typeface="Calibri" panose="020F0502020204030204" pitchFamily="34" charset="0"/>
                <a:cs typeface="Calibri" panose="020F0502020204030204" pitchFamily="34" charset="0"/>
              </a:rPr>
              <a:t>3 weeks in</a:t>
            </a:r>
          </a:p>
        </p:txBody>
      </p:sp>
      <p:sp>
        <p:nvSpPr>
          <p:cNvPr id="46" name="Content Placeholder 45">
            <a:extLst>
              <a:ext uri="{FF2B5EF4-FFF2-40B4-BE49-F238E27FC236}">
                <a16:creationId xmlns:a16="http://schemas.microsoft.com/office/drawing/2014/main" id="{3D3A57B9-71CF-55CE-1DBE-8DE377E43604}"/>
              </a:ext>
            </a:extLst>
          </p:cNvPr>
          <p:cNvSpPr>
            <a:spLocks noGrp="1"/>
          </p:cNvSpPr>
          <p:nvPr>
            <p:ph idx="83"/>
          </p:nvPr>
        </p:nvSpPr>
        <p:spPr/>
        <p:txBody>
          <a:bodyPr/>
          <a:lstStyle/>
          <a:p>
            <a:r>
              <a:rPr lang="en-US" sz="2200" dirty="0">
                <a:latin typeface="Calibri" panose="020F0502020204030204" pitchFamily="34" charset="0"/>
                <a:cs typeface="Calibri" panose="020F0502020204030204" pitchFamily="34" charset="0"/>
              </a:rPr>
              <a:t>Ongoing</a:t>
            </a:r>
          </a:p>
        </p:txBody>
      </p:sp>
      <p:sp>
        <p:nvSpPr>
          <p:cNvPr id="47" name="Content Placeholder 46">
            <a:extLst>
              <a:ext uri="{FF2B5EF4-FFF2-40B4-BE49-F238E27FC236}">
                <a16:creationId xmlns:a16="http://schemas.microsoft.com/office/drawing/2014/main" id="{D07A6CBD-5DCA-F0AF-AC90-86CD02B3B246}"/>
              </a:ext>
            </a:extLst>
          </p:cNvPr>
          <p:cNvSpPr>
            <a:spLocks noGrp="1"/>
          </p:cNvSpPr>
          <p:nvPr>
            <p:ph idx="84"/>
          </p:nvPr>
        </p:nvSpPr>
        <p:spPr/>
        <p:txBody>
          <a:bodyPr/>
          <a:lstStyle/>
          <a:p>
            <a:pPr>
              <a:lnSpc>
                <a:spcPts val="2180"/>
              </a:lnSpc>
            </a:pPr>
            <a:r>
              <a:rPr lang="en-US" sz="1600" dirty="0">
                <a:latin typeface="Calibri" panose="020F0502020204030204" pitchFamily="34" charset="0"/>
                <a:cs typeface="Calibri" panose="020F0502020204030204" pitchFamily="34" charset="0"/>
              </a:rPr>
              <a:t>One year of adjuvant nivolumab completed?</a:t>
            </a:r>
          </a:p>
        </p:txBody>
      </p:sp>
      <p:sp>
        <p:nvSpPr>
          <p:cNvPr id="48" name="Content Placeholder 47">
            <a:extLst>
              <a:ext uri="{FF2B5EF4-FFF2-40B4-BE49-F238E27FC236}">
                <a16:creationId xmlns:a16="http://schemas.microsoft.com/office/drawing/2014/main" id="{EE3DC008-E244-0E19-0F47-A4B479B03B5D}"/>
              </a:ext>
            </a:extLst>
          </p:cNvPr>
          <p:cNvSpPr>
            <a:spLocks noGrp="1"/>
          </p:cNvSpPr>
          <p:nvPr>
            <p:ph idx="85"/>
          </p:nvPr>
        </p:nvSpPr>
        <p:spPr/>
        <p:txBody>
          <a:bodyPr/>
          <a:lstStyle/>
          <a:p>
            <a:r>
              <a:rPr lang="en-US" sz="2200" dirty="0">
                <a:latin typeface="Calibri" panose="020F0502020204030204" pitchFamily="34" charset="0"/>
                <a:cs typeface="Calibri" panose="020F0502020204030204" pitchFamily="34" charset="0"/>
              </a:rPr>
              <a:t>Yes</a:t>
            </a:r>
          </a:p>
        </p:txBody>
      </p:sp>
      <p:sp>
        <p:nvSpPr>
          <p:cNvPr id="49" name="Content Placeholder 48">
            <a:extLst>
              <a:ext uri="{FF2B5EF4-FFF2-40B4-BE49-F238E27FC236}">
                <a16:creationId xmlns:a16="http://schemas.microsoft.com/office/drawing/2014/main" id="{F9751055-6BFA-948C-822E-261E2B045BDD}"/>
              </a:ext>
            </a:extLst>
          </p:cNvPr>
          <p:cNvSpPr>
            <a:spLocks noGrp="1"/>
          </p:cNvSpPr>
          <p:nvPr>
            <p:ph idx="86"/>
          </p:nvPr>
        </p:nvSpPr>
        <p:spPr/>
        <p:txBody>
          <a:bodyPr/>
          <a:lstStyle/>
          <a:p>
            <a:r>
              <a:rPr lang="en-US" dirty="0">
                <a:latin typeface="Calibri" panose="020F0502020204030204" pitchFamily="34" charset="0"/>
                <a:cs typeface="Calibri" panose="020F0502020204030204" pitchFamily="34" charset="0"/>
              </a:rPr>
              <a:t>—</a:t>
            </a:r>
          </a:p>
        </p:txBody>
      </p:sp>
      <p:sp>
        <p:nvSpPr>
          <p:cNvPr id="50" name="Content Placeholder 49">
            <a:extLst>
              <a:ext uri="{FF2B5EF4-FFF2-40B4-BE49-F238E27FC236}">
                <a16:creationId xmlns:a16="http://schemas.microsoft.com/office/drawing/2014/main" id="{8702A03E-2237-97BC-1F8A-6230D8F0E903}"/>
              </a:ext>
            </a:extLst>
          </p:cNvPr>
          <p:cNvSpPr>
            <a:spLocks noGrp="1"/>
          </p:cNvSpPr>
          <p:nvPr>
            <p:ph idx="87"/>
          </p:nvPr>
        </p:nvSpPr>
        <p:spPr/>
        <p:txBody>
          <a:bodyPr/>
          <a:lstStyle/>
          <a:p>
            <a:r>
              <a:rPr lang="en-US" sz="2200" dirty="0">
                <a:latin typeface="Calibri" panose="020F0502020204030204" pitchFamily="34" charset="0"/>
                <a:cs typeface="Calibri" panose="020F0502020204030204" pitchFamily="34" charset="0"/>
              </a:rPr>
              <a:t>No </a:t>
            </a:r>
            <a:r>
              <a:rPr lang="en-US" sz="2200" dirty="0" err="1">
                <a:latin typeface="Calibri" panose="020F0502020204030204" pitchFamily="34" charset="0"/>
                <a:cs typeface="Calibri" panose="020F0502020204030204" pitchFamily="34" charset="0"/>
              </a:rPr>
              <a:t>irAEs</a:t>
            </a:r>
            <a:endParaRPr lang="en-US" sz="2200" dirty="0">
              <a:latin typeface="Calibri" panose="020F0502020204030204" pitchFamily="34" charset="0"/>
              <a:cs typeface="Calibri" panose="020F0502020204030204" pitchFamily="34" charset="0"/>
            </a:endParaRPr>
          </a:p>
        </p:txBody>
      </p:sp>
      <p:sp>
        <p:nvSpPr>
          <p:cNvPr id="51" name="Content Placeholder 50">
            <a:extLst>
              <a:ext uri="{FF2B5EF4-FFF2-40B4-BE49-F238E27FC236}">
                <a16:creationId xmlns:a16="http://schemas.microsoft.com/office/drawing/2014/main" id="{DAFFBD4F-3E57-77F7-8018-2402B0A772DC}"/>
              </a:ext>
            </a:extLst>
          </p:cNvPr>
          <p:cNvSpPr>
            <a:spLocks noGrp="1"/>
          </p:cNvSpPr>
          <p:nvPr>
            <p:ph idx="88"/>
          </p:nvPr>
        </p:nvSpPr>
        <p:spPr/>
        <p:txBody>
          <a:bodyPr/>
          <a:lstStyle/>
          <a:p>
            <a:r>
              <a:rPr lang="en-US" sz="2200" dirty="0">
                <a:latin typeface="Calibri" panose="020F0502020204030204" pitchFamily="34" charset="0"/>
                <a:cs typeface="Calibri" panose="020F0502020204030204" pitchFamily="34" charset="0"/>
              </a:rPr>
              <a:t>Infusion reaction</a:t>
            </a:r>
          </a:p>
        </p:txBody>
      </p:sp>
      <p:sp>
        <p:nvSpPr>
          <p:cNvPr id="52" name="Content Placeholder 51">
            <a:extLst>
              <a:ext uri="{FF2B5EF4-FFF2-40B4-BE49-F238E27FC236}">
                <a16:creationId xmlns:a16="http://schemas.microsoft.com/office/drawing/2014/main" id="{C564D2BA-7048-6CE6-BA81-586FE6F359E0}"/>
              </a:ext>
            </a:extLst>
          </p:cNvPr>
          <p:cNvSpPr>
            <a:spLocks noGrp="1"/>
          </p:cNvSpPr>
          <p:nvPr>
            <p:ph idx="89"/>
          </p:nvPr>
        </p:nvSpPr>
        <p:spPr/>
        <p:txBody>
          <a:bodyPr/>
          <a:lstStyle/>
          <a:p>
            <a:r>
              <a:rPr lang="en-US" sz="2200" dirty="0">
                <a:latin typeface="Calibri" panose="020F0502020204030204" pitchFamily="34" charset="0"/>
                <a:cs typeface="Calibri" panose="020F0502020204030204" pitchFamily="34" charset="0"/>
              </a:rPr>
              <a:t>None</a:t>
            </a:r>
          </a:p>
        </p:txBody>
      </p:sp>
      <p:sp>
        <p:nvSpPr>
          <p:cNvPr id="53" name="Content Placeholder 52">
            <a:extLst>
              <a:ext uri="{FF2B5EF4-FFF2-40B4-BE49-F238E27FC236}">
                <a16:creationId xmlns:a16="http://schemas.microsoft.com/office/drawing/2014/main" id="{353B026A-5706-2BD0-618D-FB4073150DF5}"/>
              </a:ext>
            </a:extLst>
          </p:cNvPr>
          <p:cNvSpPr>
            <a:spLocks noGrp="1"/>
          </p:cNvSpPr>
          <p:nvPr>
            <p:ph idx="90"/>
          </p:nvPr>
        </p:nvSpPr>
        <p:spPr/>
        <p:txBody>
          <a:bodyPr/>
          <a:lstStyle/>
          <a:p>
            <a:r>
              <a:rPr lang="en-US" sz="2200" dirty="0">
                <a:latin typeface="Calibri" panose="020F0502020204030204" pitchFamily="34" charset="0"/>
                <a:cs typeface="Calibri" panose="020F0502020204030204" pitchFamily="34" charset="0"/>
              </a:rPr>
              <a:t>No </a:t>
            </a:r>
            <a:r>
              <a:rPr lang="en-US" sz="2200" dirty="0" err="1">
                <a:latin typeface="Calibri" panose="020F0502020204030204" pitchFamily="34" charset="0"/>
                <a:cs typeface="Calibri" panose="020F0502020204030204" pitchFamily="34" charset="0"/>
              </a:rPr>
              <a:t>irAEs</a:t>
            </a:r>
            <a:endParaRPr lang="en-US" sz="2200" dirty="0">
              <a:latin typeface="Calibri" panose="020F0502020204030204" pitchFamily="34" charset="0"/>
              <a:cs typeface="Calibri" panose="020F0502020204030204" pitchFamily="34" charset="0"/>
            </a:endParaRPr>
          </a:p>
        </p:txBody>
      </p:sp>
      <p:sp>
        <p:nvSpPr>
          <p:cNvPr id="54" name="Content Placeholder 53">
            <a:extLst>
              <a:ext uri="{FF2B5EF4-FFF2-40B4-BE49-F238E27FC236}">
                <a16:creationId xmlns:a16="http://schemas.microsoft.com/office/drawing/2014/main" id="{1F469070-7405-FAD3-1C25-C61EFC1401AC}"/>
              </a:ext>
            </a:extLst>
          </p:cNvPr>
          <p:cNvSpPr>
            <a:spLocks noGrp="1"/>
          </p:cNvSpPr>
          <p:nvPr>
            <p:ph idx="91"/>
          </p:nvPr>
        </p:nvSpPr>
        <p:spPr/>
        <p:txBody>
          <a:bodyPr/>
          <a:lstStyle/>
          <a:p>
            <a:r>
              <a:rPr lang="en-US" sz="1700" dirty="0">
                <a:latin typeface="Calibri" panose="020F0502020204030204" pitchFamily="34" charset="0"/>
                <a:cs typeface="Calibri" panose="020F0502020204030204" pitchFamily="34" charset="0"/>
              </a:rPr>
              <a:t>IO tolerability issues</a:t>
            </a:r>
          </a:p>
        </p:txBody>
      </p:sp>
      <p:sp>
        <p:nvSpPr>
          <p:cNvPr id="55" name="Content Placeholder 54">
            <a:extLst>
              <a:ext uri="{FF2B5EF4-FFF2-40B4-BE49-F238E27FC236}">
                <a16:creationId xmlns:a16="http://schemas.microsoft.com/office/drawing/2014/main" id="{69A57861-8E91-8B4E-420B-FC26DD912CAB}"/>
              </a:ext>
            </a:extLst>
          </p:cNvPr>
          <p:cNvSpPr>
            <a:spLocks noGrp="1"/>
          </p:cNvSpPr>
          <p:nvPr>
            <p:ph idx="92"/>
          </p:nvPr>
        </p:nvSpPr>
        <p:spPr/>
        <p:txBody>
          <a:bodyPr/>
          <a:lstStyle/>
          <a:p>
            <a:r>
              <a:rPr lang="en-US" sz="2200" dirty="0">
                <a:latin typeface="Calibri" panose="020F0502020204030204" pitchFamily="34" charset="0"/>
                <a:cs typeface="Calibri" panose="020F0502020204030204" pitchFamily="34" charset="0"/>
              </a:rPr>
              <a:t>None</a:t>
            </a:r>
          </a:p>
        </p:txBody>
      </p:sp>
      <p:sp>
        <p:nvSpPr>
          <p:cNvPr id="56" name="Content Placeholder 55">
            <a:extLst>
              <a:ext uri="{FF2B5EF4-FFF2-40B4-BE49-F238E27FC236}">
                <a16:creationId xmlns:a16="http://schemas.microsoft.com/office/drawing/2014/main" id="{3A37292D-D47C-D2A6-4BA8-8275D5216BFA}"/>
              </a:ext>
            </a:extLst>
          </p:cNvPr>
          <p:cNvSpPr>
            <a:spLocks noGrp="1"/>
          </p:cNvSpPr>
          <p:nvPr>
            <p:ph idx="93"/>
          </p:nvPr>
        </p:nvSpPr>
        <p:spPr/>
        <p:txBody>
          <a:bodyPr/>
          <a:lstStyle/>
          <a:p>
            <a:r>
              <a:rPr lang="en-US" sz="2200" dirty="0">
                <a:latin typeface="Calibri" panose="020F0502020204030204" pitchFamily="34" charset="0"/>
                <a:cs typeface="Calibri" panose="020F0502020204030204" pitchFamily="34" charset="0"/>
              </a:rPr>
              <a:t>67 years</a:t>
            </a:r>
          </a:p>
        </p:txBody>
      </p:sp>
      <p:sp>
        <p:nvSpPr>
          <p:cNvPr id="57" name="Content Placeholder 56">
            <a:extLst>
              <a:ext uri="{FF2B5EF4-FFF2-40B4-BE49-F238E27FC236}">
                <a16:creationId xmlns:a16="http://schemas.microsoft.com/office/drawing/2014/main" id="{BE272DE1-3B23-98CE-6285-FEB28A353825}"/>
              </a:ext>
            </a:extLst>
          </p:cNvPr>
          <p:cNvSpPr>
            <a:spLocks noGrp="1"/>
          </p:cNvSpPr>
          <p:nvPr>
            <p:ph idx="94"/>
          </p:nvPr>
        </p:nvSpPr>
        <p:spPr/>
        <p:txBody>
          <a:bodyPr/>
          <a:lstStyle/>
          <a:p>
            <a:r>
              <a:rPr lang="en-US" sz="2200" dirty="0">
                <a:latin typeface="Calibri" panose="020F0502020204030204" pitchFamily="34" charset="0"/>
                <a:cs typeface="Calibri" panose="020F0502020204030204" pitchFamily="34" charset="0"/>
              </a:rPr>
              <a:t>Unknown</a:t>
            </a:r>
          </a:p>
        </p:txBody>
      </p:sp>
      <p:sp>
        <p:nvSpPr>
          <p:cNvPr id="58" name="Content Placeholder 57">
            <a:extLst>
              <a:ext uri="{FF2B5EF4-FFF2-40B4-BE49-F238E27FC236}">
                <a16:creationId xmlns:a16="http://schemas.microsoft.com/office/drawing/2014/main" id="{902086BB-F130-7FDE-95AF-C2C999A1C82B}"/>
              </a:ext>
            </a:extLst>
          </p:cNvPr>
          <p:cNvSpPr>
            <a:spLocks noGrp="1"/>
          </p:cNvSpPr>
          <p:nvPr>
            <p:ph idx="95"/>
          </p:nvPr>
        </p:nvSpPr>
        <p:spPr/>
        <p:txBody>
          <a:bodyPr/>
          <a:lstStyle/>
          <a:p>
            <a:r>
              <a:rPr lang="en-US" sz="2200" dirty="0">
                <a:latin typeface="Calibri" panose="020F0502020204030204" pitchFamily="34" charset="0"/>
                <a:cs typeface="Calibri" panose="020F0502020204030204" pitchFamily="34" charset="0"/>
              </a:rPr>
              <a:t>4 months in</a:t>
            </a:r>
          </a:p>
        </p:txBody>
      </p:sp>
      <p:sp>
        <p:nvSpPr>
          <p:cNvPr id="59" name="Content Placeholder 58">
            <a:extLst>
              <a:ext uri="{FF2B5EF4-FFF2-40B4-BE49-F238E27FC236}">
                <a16:creationId xmlns:a16="http://schemas.microsoft.com/office/drawing/2014/main" id="{C781FAE3-2A0B-65A6-B597-D5F4E772B05F}"/>
              </a:ext>
            </a:extLst>
          </p:cNvPr>
          <p:cNvSpPr>
            <a:spLocks noGrp="1"/>
          </p:cNvSpPr>
          <p:nvPr>
            <p:ph idx="96"/>
          </p:nvPr>
        </p:nvSpPr>
        <p:spPr/>
        <p:txBody>
          <a:bodyPr/>
          <a:lstStyle/>
          <a:p>
            <a:pPr>
              <a:lnSpc>
                <a:spcPts val="1780"/>
              </a:lnSpc>
            </a:pPr>
            <a:r>
              <a:rPr lang="en-US" sz="1700" dirty="0">
                <a:latin typeface="Calibri" panose="020F0502020204030204" pitchFamily="34" charset="0"/>
                <a:cs typeface="Calibri" panose="020F0502020204030204" pitchFamily="34" charset="0"/>
              </a:rPr>
              <a:t>No significant IO-related, mild rash</a:t>
            </a:r>
          </a:p>
        </p:txBody>
      </p:sp>
      <p:sp>
        <p:nvSpPr>
          <p:cNvPr id="2" name="TextBox 1">
            <a:extLst>
              <a:ext uri="{FF2B5EF4-FFF2-40B4-BE49-F238E27FC236}">
                <a16:creationId xmlns:a16="http://schemas.microsoft.com/office/drawing/2014/main" id="{97302EB6-86F1-DD1B-B33B-EF3281A84CA1}"/>
              </a:ext>
            </a:extLst>
          </p:cNvPr>
          <p:cNvSpPr txBox="1"/>
          <p:nvPr/>
        </p:nvSpPr>
        <p:spPr>
          <a:xfrm>
            <a:off x="407368" y="6414859"/>
            <a:ext cx="8280920"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IO = immunotherapy;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immune-related adverse events</a:t>
            </a:r>
          </a:p>
        </p:txBody>
      </p:sp>
    </p:spTree>
    <p:extLst>
      <p:ext uri="{BB962C8B-B14F-4D97-AF65-F5344CB8AC3E}">
        <p14:creationId xmlns:p14="http://schemas.microsoft.com/office/powerpoint/2010/main" val="612573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95B060-7328-0948-BFC3-6B13AEF7DA63}"/>
              </a:ext>
            </a:extLst>
          </p:cNvPr>
          <p:cNvSpPr/>
          <p:nvPr/>
        </p:nvSpPr>
        <p:spPr>
          <a:xfrm>
            <a:off x="563671" y="1659285"/>
            <a:ext cx="11035430" cy="452431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Role of Anti-PD-1/PD-L1 Antibodies in Nonmetastatic Urothelial Bladder Cancer </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Matthew Milowsky,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George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George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Gabriel and Frances Gable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Villere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Distinguished Professor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Section Chief, Genitourinary Oncology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4B9CD3"/>
              </a:solidFill>
              <a:effectLst/>
              <a:uLnTx/>
              <a:uFillTx/>
              <a:latin typeface="Calibri" panose="020F0502020204030204"/>
              <a:ea typeface="Times New Roman" panose="02020603050405020304" pitchFamily="18" charset="0"/>
              <a:cs typeface="+mn-cs"/>
            </a:endParaRPr>
          </a:p>
          <a:p>
            <a:pPr marL="0" marR="0" lvl="0" indent="0" algn="ctr" defTabSz="914400" rtl="0" eaLnBrk="0" fontAlgn="base" latinLnBrk="0" hangingPunct="0">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B9CD3"/>
              </a:solidFill>
              <a:effectLst/>
              <a:uLnTx/>
              <a:uFillTx/>
              <a:latin typeface="Calibri" panose="020F0502020204030204"/>
              <a:ea typeface="Times New Roman" panose="020206030504050203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CF07-DD0D-5FF9-88FD-C58D3562E9A3}"/>
              </a:ext>
            </a:extLst>
          </p:cNvPr>
          <p:cNvSpPr>
            <a:spLocks noGrp="1"/>
          </p:cNvSpPr>
          <p:nvPr>
            <p:ph type="title"/>
          </p:nvPr>
        </p:nvSpPr>
        <p:spPr/>
        <p:txBody>
          <a:bodyPr/>
          <a:lstStyle/>
          <a:p>
            <a:r>
              <a:rPr lang="en-US" dirty="0"/>
              <a:t>KEYNOTE-057: Single-Arm, Open-Label Phase 2 Study (NCT02625961)</a:t>
            </a:r>
          </a:p>
        </p:txBody>
      </p:sp>
      <p:pic>
        <p:nvPicPr>
          <p:cNvPr id="5" name="Picture 4">
            <a:extLst>
              <a:ext uri="{FF2B5EF4-FFF2-40B4-BE49-F238E27FC236}">
                <a16:creationId xmlns:a16="http://schemas.microsoft.com/office/drawing/2014/main" id="{25BB3F58-C84D-343C-F977-96337C2FCF26}"/>
              </a:ext>
            </a:extLst>
          </p:cNvPr>
          <p:cNvPicPr>
            <a:picLocks noChangeAspect="1"/>
          </p:cNvPicPr>
          <p:nvPr/>
        </p:nvPicPr>
        <p:blipFill>
          <a:blip r:embed="rId2"/>
          <a:stretch>
            <a:fillRect/>
          </a:stretch>
        </p:blipFill>
        <p:spPr>
          <a:xfrm>
            <a:off x="973604" y="822960"/>
            <a:ext cx="9620322" cy="5413717"/>
          </a:xfrm>
          <a:prstGeom prst="rect">
            <a:avLst/>
          </a:prstGeom>
        </p:spPr>
      </p:pic>
      <p:sp>
        <p:nvSpPr>
          <p:cNvPr id="6" name="TextBox 5">
            <a:extLst>
              <a:ext uri="{FF2B5EF4-FFF2-40B4-BE49-F238E27FC236}">
                <a16:creationId xmlns:a16="http://schemas.microsoft.com/office/drawing/2014/main" id="{16BF6176-F028-0F67-1DF1-FCC6F46C69E4}"/>
              </a:ext>
            </a:extLst>
          </p:cNvPr>
          <p:cNvSpPr txBox="1"/>
          <p:nvPr/>
        </p:nvSpPr>
        <p:spPr>
          <a:xfrm>
            <a:off x="682907" y="6501928"/>
            <a:ext cx="5320496"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Necchi A et al. Genitourinary Cancers Symposium 2023;Abstract LBA442.</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6C29940-7B47-AD58-A5D4-B80017C50D51}"/>
              </a:ext>
            </a:extLst>
          </p:cNvPr>
          <p:cNvSpPr/>
          <p:nvPr/>
        </p:nvSpPr>
        <p:spPr>
          <a:xfrm>
            <a:off x="6096000" y="1170878"/>
            <a:ext cx="2144751" cy="5687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BFFBDE3-AB44-2317-E173-A9AA1CDEAE0F}"/>
              </a:ext>
            </a:extLst>
          </p:cNvPr>
          <p:cNvPicPr>
            <a:picLocks noChangeAspect="1"/>
          </p:cNvPicPr>
          <p:nvPr/>
        </p:nvPicPr>
        <p:blipFill>
          <a:blip r:embed="rId3"/>
          <a:stretch>
            <a:fillRect/>
          </a:stretch>
        </p:blipFill>
        <p:spPr>
          <a:xfrm>
            <a:off x="1088250" y="2240402"/>
            <a:ext cx="2499577" cy="2578832"/>
          </a:xfrm>
          <a:prstGeom prst="rect">
            <a:avLst/>
          </a:prstGeom>
        </p:spPr>
      </p:pic>
      <p:sp>
        <p:nvSpPr>
          <p:cNvPr id="9" name="Rectangle 8">
            <a:extLst>
              <a:ext uri="{FF2B5EF4-FFF2-40B4-BE49-F238E27FC236}">
                <a16:creationId xmlns:a16="http://schemas.microsoft.com/office/drawing/2014/main" id="{C7E30A49-6599-55FD-A24C-12C82689876F}"/>
              </a:ext>
            </a:extLst>
          </p:cNvPr>
          <p:cNvSpPr/>
          <p:nvPr/>
        </p:nvSpPr>
        <p:spPr>
          <a:xfrm>
            <a:off x="3587827" y="3010829"/>
            <a:ext cx="571578" cy="234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12D1BDA-592D-D240-C915-A8403ED8BD48}"/>
              </a:ext>
            </a:extLst>
          </p:cNvPr>
          <p:cNvPicPr>
            <a:picLocks noChangeAspect="1"/>
          </p:cNvPicPr>
          <p:nvPr/>
        </p:nvPicPr>
        <p:blipFill>
          <a:blip r:embed="rId4"/>
          <a:stretch>
            <a:fillRect/>
          </a:stretch>
        </p:blipFill>
        <p:spPr>
          <a:xfrm>
            <a:off x="10456330" y="2882261"/>
            <a:ext cx="1524132" cy="725487"/>
          </a:xfrm>
          <a:prstGeom prst="rect">
            <a:avLst/>
          </a:prstGeom>
        </p:spPr>
      </p:pic>
    </p:spTree>
    <p:extLst>
      <p:ext uri="{BB962C8B-B14F-4D97-AF65-F5344CB8AC3E}">
        <p14:creationId xmlns:p14="http://schemas.microsoft.com/office/powerpoint/2010/main" val="2958943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E960-825C-02CB-04EA-A0B1B0A5C2C7}"/>
              </a:ext>
            </a:extLst>
          </p:cNvPr>
          <p:cNvSpPr>
            <a:spLocks noGrp="1"/>
          </p:cNvSpPr>
          <p:nvPr>
            <p:ph type="title"/>
          </p:nvPr>
        </p:nvSpPr>
        <p:spPr/>
        <p:txBody>
          <a:bodyPr/>
          <a:lstStyle/>
          <a:p>
            <a:r>
              <a:rPr lang="en-US" dirty="0"/>
              <a:t>KEYNOTE-057 Cohort A &amp; B Results </a:t>
            </a:r>
          </a:p>
        </p:txBody>
      </p:sp>
      <p:pic>
        <p:nvPicPr>
          <p:cNvPr id="5" name="Picture 4">
            <a:extLst>
              <a:ext uri="{FF2B5EF4-FFF2-40B4-BE49-F238E27FC236}">
                <a16:creationId xmlns:a16="http://schemas.microsoft.com/office/drawing/2014/main" id="{B1495F7E-B433-6E3B-3F56-99B9D1D46E20}"/>
              </a:ext>
            </a:extLst>
          </p:cNvPr>
          <p:cNvPicPr>
            <a:picLocks noChangeAspect="1"/>
          </p:cNvPicPr>
          <p:nvPr/>
        </p:nvPicPr>
        <p:blipFill>
          <a:blip r:embed="rId2"/>
          <a:stretch>
            <a:fillRect/>
          </a:stretch>
        </p:blipFill>
        <p:spPr>
          <a:xfrm>
            <a:off x="117088" y="1380297"/>
            <a:ext cx="5676424" cy="3305942"/>
          </a:xfrm>
          <a:prstGeom prst="rect">
            <a:avLst/>
          </a:prstGeom>
        </p:spPr>
      </p:pic>
      <p:pic>
        <p:nvPicPr>
          <p:cNvPr id="8" name="Picture 7">
            <a:extLst>
              <a:ext uri="{FF2B5EF4-FFF2-40B4-BE49-F238E27FC236}">
                <a16:creationId xmlns:a16="http://schemas.microsoft.com/office/drawing/2014/main" id="{06850C40-9DD1-D114-9426-ADBFE54C9E25}"/>
              </a:ext>
            </a:extLst>
          </p:cNvPr>
          <p:cNvPicPr>
            <a:picLocks noChangeAspect="1"/>
          </p:cNvPicPr>
          <p:nvPr/>
        </p:nvPicPr>
        <p:blipFill>
          <a:blip r:embed="rId3"/>
          <a:stretch>
            <a:fillRect/>
          </a:stretch>
        </p:blipFill>
        <p:spPr>
          <a:xfrm>
            <a:off x="670506" y="4340945"/>
            <a:ext cx="4949710" cy="2242735"/>
          </a:xfrm>
          <a:prstGeom prst="rect">
            <a:avLst/>
          </a:prstGeom>
        </p:spPr>
      </p:pic>
      <p:pic>
        <p:nvPicPr>
          <p:cNvPr id="9" name="Picture 8">
            <a:extLst>
              <a:ext uri="{FF2B5EF4-FFF2-40B4-BE49-F238E27FC236}">
                <a16:creationId xmlns:a16="http://schemas.microsoft.com/office/drawing/2014/main" id="{99FC18AC-BA83-4376-03A7-1C3045CE08CF}"/>
              </a:ext>
            </a:extLst>
          </p:cNvPr>
          <p:cNvPicPr>
            <a:picLocks noChangeAspect="1"/>
          </p:cNvPicPr>
          <p:nvPr/>
        </p:nvPicPr>
        <p:blipFill>
          <a:blip r:embed="rId4"/>
          <a:stretch>
            <a:fillRect/>
          </a:stretch>
        </p:blipFill>
        <p:spPr>
          <a:xfrm>
            <a:off x="6095999" y="1068418"/>
            <a:ext cx="5812087" cy="3269532"/>
          </a:xfrm>
          <a:prstGeom prst="rect">
            <a:avLst/>
          </a:prstGeom>
        </p:spPr>
      </p:pic>
      <p:sp>
        <p:nvSpPr>
          <p:cNvPr id="10" name="TextBox 9">
            <a:extLst>
              <a:ext uri="{FF2B5EF4-FFF2-40B4-BE49-F238E27FC236}">
                <a16:creationId xmlns:a16="http://schemas.microsoft.com/office/drawing/2014/main" id="{564439A0-3D6E-210B-A0DC-6540CD1AAE3F}"/>
              </a:ext>
            </a:extLst>
          </p:cNvPr>
          <p:cNvSpPr txBox="1"/>
          <p:nvPr/>
        </p:nvSpPr>
        <p:spPr>
          <a:xfrm>
            <a:off x="1834691" y="837586"/>
            <a:ext cx="8218725"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COHORT A                                                         COHORT B</a:t>
            </a:r>
          </a:p>
        </p:txBody>
      </p:sp>
      <p:pic>
        <p:nvPicPr>
          <p:cNvPr id="12" name="Picture 11">
            <a:extLst>
              <a:ext uri="{FF2B5EF4-FFF2-40B4-BE49-F238E27FC236}">
                <a16:creationId xmlns:a16="http://schemas.microsoft.com/office/drawing/2014/main" id="{3C6D4AC9-ECEA-10E2-1E2D-D45DAF3C3972}"/>
              </a:ext>
            </a:extLst>
          </p:cNvPr>
          <p:cNvPicPr>
            <a:picLocks noChangeAspect="1"/>
          </p:cNvPicPr>
          <p:nvPr/>
        </p:nvPicPr>
        <p:blipFill>
          <a:blip r:embed="rId5"/>
          <a:stretch>
            <a:fillRect/>
          </a:stretch>
        </p:blipFill>
        <p:spPr>
          <a:xfrm>
            <a:off x="7225991" y="4441137"/>
            <a:ext cx="4125325" cy="1844795"/>
          </a:xfrm>
          <a:prstGeom prst="rect">
            <a:avLst/>
          </a:prstGeom>
        </p:spPr>
      </p:pic>
      <p:sp>
        <p:nvSpPr>
          <p:cNvPr id="13" name="TextBox 12">
            <a:extLst>
              <a:ext uri="{FF2B5EF4-FFF2-40B4-BE49-F238E27FC236}">
                <a16:creationId xmlns:a16="http://schemas.microsoft.com/office/drawing/2014/main" id="{4045F488-FF1C-E5D2-8AD9-90A7D8641251}"/>
              </a:ext>
            </a:extLst>
          </p:cNvPr>
          <p:cNvSpPr txBox="1"/>
          <p:nvPr/>
        </p:nvSpPr>
        <p:spPr>
          <a:xfrm>
            <a:off x="3681546" y="6389119"/>
            <a:ext cx="5320496"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sym typeface="Arial"/>
              </a:rPr>
              <a:t>Balar AV et al. </a:t>
            </a:r>
            <a:r>
              <a:rPr kumimoji="0" lang="en-US" sz="1100" b="0" i="1" u="none" strike="noStrike" kern="0" cap="none" spc="0" normalizeH="0" baseline="0" noProof="0" dirty="0">
                <a:ln>
                  <a:noFill/>
                </a:ln>
                <a:solidFill>
                  <a:srgbClr val="000000"/>
                </a:solidFill>
                <a:effectLst/>
                <a:uLnTx/>
                <a:uFillTx/>
                <a:latin typeface="Arial"/>
                <a:ea typeface="ＭＳ Ｐゴシック" panose="020B0600070205080204" pitchFamily="34" charset="-128"/>
                <a:cs typeface="Arial"/>
                <a:sym typeface="Arial"/>
              </a:rPr>
              <a:t>Lancet Oncol</a:t>
            </a:r>
            <a:r>
              <a:rPr kumimoji="0" lang="en-US" sz="1100" b="0" i="0" u="none" strike="noStrike" kern="0" cap="none" spc="0" normalizeH="0" baseline="0" noProof="0" dirty="0">
                <a:ln>
                  <a:noFill/>
                </a:ln>
                <a:solidFill>
                  <a:srgbClr val="000000"/>
                </a:solidFill>
                <a:effectLst/>
                <a:uLnTx/>
                <a:uFillTx/>
                <a:latin typeface="Arial"/>
                <a:ea typeface="ＭＳ Ｐゴシック" panose="020B0600070205080204" pitchFamily="34" charset="-128"/>
                <a:cs typeface="Arial"/>
                <a:sym typeface="Arial"/>
              </a:rPr>
              <a:t> 2021;22:919-930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Necchi A et al. Genitourinary Cancers Symposium 2023;Abstract LBA442.</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87794DF-C70F-A3A3-F1E7-C6A823651E69}"/>
              </a:ext>
            </a:extLst>
          </p:cNvPr>
          <p:cNvSpPr/>
          <p:nvPr/>
        </p:nvSpPr>
        <p:spPr>
          <a:xfrm>
            <a:off x="7225991" y="4441137"/>
            <a:ext cx="4125325" cy="1769163"/>
          </a:xfrm>
          <a:prstGeom prst="rect">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720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C8F0-9FA4-D045-20A0-9499EFFA5F11}"/>
              </a:ext>
            </a:extLst>
          </p:cNvPr>
          <p:cNvSpPr>
            <a:spLocks noGrp="1"/>
          </p:cNvSpPr>
          <p:nvPr>
            <p:ph type="title"/>
          </p:nvPr>
        </p:nvSpPr>
        <p:spPr/>
        <p:txBody>
          <a:bodyPr/>
          <a:lstStyle/>
          <a:p>
            <a:r>
              <a:rPr lang="en-US" dirty="0"/>
              <a:t>Ongoing phase III trials of anti-PD-(L)1 plus BCG in BCG-naïve NMIBC</a:t>
            </a:r>
          </a:p>
        </p:txBody>
      </p:sp>
      <p:pic>
        <p:nvPicPr>
          <p:cNvPr id="6" name="Picture 5">
            <a:extLst>
              <a:ext uri="{FF2B5EF4-FFF2-40B4-BE49-F238E27FC236}">
                <a16:creationId xmlns:a16="http://schemas.microsoft.com/office/drawing/2014/main" id="{7AE39F91-0FE5-C8AA-6E8C-305FD6CF97E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945" t="11137" r="52256" b="29972"/>
          <a:stretch/>
        </p:blipFill>
        <p:spPr>
          <a:xfrm>
            <a:off x="25244" y="1008070"/>
            <a:ext cx="12166756" cy="4600993"/>
          </a:xfrm>
          <a:prstGeom prst="rect">
            <a:avLst/>
          </a:prstGeom>
        </p:spPr>
      </p:pic>
      <p:sp>
        <p:nvSpPr>
          <p:cNvPr id="7" name="Rectangle 6">
            <a:extLst>
              <a:ext uri="{FF2B5EF4-FFF2-40B4-BE49-F238E27FC236}">
                <a16:creationId xmlns:a16="http://schemas.microsoft.com/office/drawing/2014/main" id="{B91C378E-32D8-A8B9-AB59-3A671E3F77DB}"/>
              </a:ext>
            </a:extLst>
          </p:cNvPr>
          <p:cNvSpPr/>
          <p:nvPr/>
        </p:nvSpPr>
        <p:spPr>
          <a:xfrm>
            <a:off x="240467" y="1115122"/>
            <a:ext cx="807748" cy="312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A970123-DE2D-1B42-D3FC-7459C5C2B252}"/>
              </a:ext>
            </a:extLst>
          </p:cNvPr>
          <p:cNvSpPr txBox="1"/>
          <p:nvPr/>
        </p:nvSpPr>
        <p:spPr>
          <a:xfrm>
            <a:off x="871439" y="6473197"/>
            <a:ext cx="5320496"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sym typeface="Arial"/>
              </a:rPr>
              <a:t>Bedke</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sym typeface="Arial"/>
              </a:rPr>
              <a:t> et al. </a:t>
            </a:r>
            <a:r>
              <a:rPr kumimoji="0" lang="en-US" sz="1100" b="0" i="1"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sym typeface="Arial"/>
              </a:rPr>
              <a:t>Urologic Oncology</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sym typeface="Arial"/>
              </a:rPr>
              <a:t>. 2023;41:461-75.</a:t>
            </a:r>
          </a:p>
        </p:txBody>
      </p:sp>
    </p:spTree>
    <p:extLst>
      <p:ext uri="{BB962C8B-B14F-4D97-AF65-F5344CB8AC3E}">
        <p14:creationId xmlns:p14="http://schemas.microsoft.com/office/powerpoint/2010/main" val="2285250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CCB4A57-DFDD-4AE8-605C-73D519D62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ACD1DF-CFDC-30CD-88BA-03B82D3B664E}"/>
              </a:ext>
            </a:extLst>
          </p:cNvPr>
          <p:cNvSpPr>
            <a:spLocks noGrp="1"/>
          </p:cNvSpPr>
          <p:nvPr>
            <p:ph type="title"/>
          </p:nvPr>
        </p:nvSpPr>
        <p:spPr>
          <a:xfrm>
            <a:off x="953968" y="508001"/>
            <a:ext cx="10931371" cy="396354"/>
          </a:xfrm>
        </p:spPr>
        <p:txBody>
          <a:bodyPr/>
          <a:lstStyle/>
          <a:p>
            <a:pPr algn="l"/>
            <a:r>
              <a:rPr lang="en-US" sz="2800" dirty="0">
                <a:solidFill>
                  <a:srgbClr val="4B9CD3"/>
                </a:solidFill>
              </a:rPr>
              <a:t>POTOMAC: Phase III Study of Durvalumab with BCG versus </a:t>
            </a:r>
            <a:br>
              <a:rPr lang="en-US" sz="2800" dirty="0">
                <a:solidFill>
                  <a:srgbClr val="4B9CD3"/>
                </a:solidFill>
              </a:rPr>
            </a:br>
            <a:r>
              <a:rPr lang="en-US" sz="2800" dirty="0">
                <a:solidFill>
                  <a:srgbClr val="4B9CD3"/>
                </a:solidFill>
              </a:rPr>
              <a:t>BCG Alone for High-Risk, BCG-Naïve NMIBC</a:t>
            </a:r>
          </a:p>
        </p:txBody>
      </p:sp>
      <p:sp>
        <p:nvSpPr>
          <p:cNvPr id="4" name="TextBox 3">
            <a:extLst>
              <a:ext uri="{FF2B5EF4-FFF2-40B4-BE49-F238E27FC236}">
                <a16:creationId xmlns:a16="http://schemas.microsoft.com/office/drawing/2014/main" id="{C7CCAD08-D4BD-9C99-0D7C-D34039434817}"/>
              </a:ext>
            </a:extLst>
          </p:cNvPr>
          <p:cNvSpPr txBox="1"/>
          <p:nvPr/>
        </p:nvSpPr>
        <p:spPr>
          <a:xfrm>
            <a:off x="101768" y="6534835"/>
            <a:ext cx="697231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Santis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Genitourinary Cancers Symposium 2019;Abstract TPS500.</a:t>
            </a:r>
          </a:p>
        </p:txBody>
      </p:sp>
      <p:pic>
        <p:nvPicPr>
          <p:cNvPr id="5" name="Picture 4">
            <a:extLst>
              <a:ext uri="{FF2B5EF4-FFF2-40B4-BE49-F238E27FC236}">
                <a16:creationId xmlns:a16="http://schemas.microsoft.com/office/drawing/2014/main" id="{2FBA7423-EB84-5068-C149-E84DFAC1B0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1768" y="1416293"/>
            <a:ext cx="11988462" cy="4025414"/>
          </a:xfrm>
          <a:prstGeom prst="rect">
            <a:avLst/>
          </a:prstGeom>
        </p:spPr>
      </p:pic>
    </p:spTree>
    <p:extLst>
      <p:ext uri="{BB962C8B-B14F-4D97-AF65-F5344CB8AC3E}">
        <p14:creationId xmlns:p14="http://schemas.microsoft.com/office/powerpoint/2010/main" val="117894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0B5747C-9B58-04E4-59F8-EF2C067932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847D0-CB9E-D08E-F451-4E49047D3393}"/>
              </a:ext>
            </a:extLst>
          </p:cNvPr>
          <p:cNvSpPr>
            <a:spLocks noGrp="1"/>
          </p:cNvSpPr>
          <p:nvPr>
            <p:ph type="title"/>
          </p:nvPr>
        </p:nvSpPr>
        <p:spPr>
          <a:xfrm>
            <a:off x="1034503" y="437364"/>
            <a:ext cx="10496813" cy="396354"/>
          </a:xfrm>
        </p:spPr>
        <p:txBody>
          <a:bodyPr/>
          <a:lstStyle/>
          <a:p>
            <a:pPr algn="l"/>
            <a:r>
              <a:rPr lang="en-US" dirty="0">
                <a:solidFill>
                  <a:srgbClr val="4B9CD3"/>
                </a:solidFill>
              </a:rPr>
              <a:t>ALBAN: Phase III Trial of Atezolizumab with BCG versus BCG Alone </a:t>
            </a:r>
            <a:br>
              <a:rPr lang="en-US" dirty="0">
                <a:solidFill>
                  <a:srgbClr val="4B9CD3"/>
                </a:solidFill>
              </a:rPr>
            </a:br>
            <a:r>
              <a:rPr lang="en-US" dirty="0">
                <a:solidFill>
                  <a:srgbClr val="4B9CD3"/>
                </a:solidFill>
              </a:rPr>
              <a:t>for BCG-Naïve, High-Risk NMIBC</a:t>
            </a:r>
          </a:p>
        </p:txBody>
      </p:sp>
      <p:sp>
        <p:nvSpPr>
          <p:cNvPr id="4" name="TextBox 3">
            <a:extLst>
              <a:ext uri="{FF2B5EF4-FFF2-40B4-BE49-F238E27FC236}">
                <a16:creationId xmlns:a16="http://schemas.microsoft.com/office/drawing/2014/main" id="{0A24C1B4-400B-FE64-900B-4BBEC0F5EF69}"/>
              </a:ext>
            </a:extLst>
          </p:cNvPr>
          <p:cNvSpPr txBox="1"/>
          <p:nvPr/>
        </p:nvSpPr>
        <p:spPr>
          <a:xfrm>
            <a:off x="104679" y="6534835"/>
            <a:ext cx="588531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Roupret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ASCO 2019;Abstract TPS4589.</a:t>
            </a:r>
          </a:p>
        </p:txBody>
      </p:sp>
      <p:pic>
        <p:nvPicPr>
          <p:cNvPr id="3" name="Picture 2">
            <a:extLst>
              <a:ext uri="{FF2B5EF4-FFF2-40B4-BE49-F238E27FC236}">
                <a16:creationId xmlns:a16="http://schemas.microsoft.com/office/drawing/2014/main" id="{4F02BFC7-8D8F-19F4-0FBE-DB4428308F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2407" y="1120624"/>
            <a:ext cx="10901003" cy="4868934"/>
          </a:xfrm>
          <a:prstGeom prst="rect">
            <a:avLst/>
          </a:prstGeom>
        </p:spPr>
      </p:pic>
    </p:spTree>
    <p:extLst>
      <p:ext uri="{BB962C8B-B14F-4D97-AF65-F5344CB8AC3E}">
        <p14:creationId xmlns:p14="http://schemas.microsoft.com/office/powerpoint/2010/main" val="2733534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8EDA-3342-DADD-97E2-B885E7F98ECC}"/>
              </a:ext>
            </a:extLst>
          </p:cNvPr>
          <p:cNvSpPr>
            <a:spLocks noGrp="1"/>
          </p:cNvSpPr>
          <p:nvPr>
            <p:ph type="title"/>
          </p:nvPr>
        </p:nvSpPr>
        <p:spPr>
          <a:xfrm>
            <a:off x="395868" y="146485"/>
            <a:ext cx="11513633" cy="548640"/>
          </a:xfrm>
        </p:spPr>
        <p:txBody>
          <a:bodyPr>
            <a:normAutofit fontScale="90000"/>
          </a:bodyPr>
          <a:lstStyle/>
          <a:p>
            <a:r>
              <a:rPr lang="en-US" dirty="0"/>
              <a:t>KEYNOTE-676 – Phase III trial of pembrolizumab plus BCG versus BCG monotherapy in patients with persistent/recurrent high-risk NMIBC after BCG induction</a:t>
            </a:r>
          </a:p>
        </p:txBody>
      </p:sp>
      <p:pic>
        <p:nvPicPr>
          <p:cNvPr id="5" name="Picture 4">
            <a:extLst>
              <a:ext uri="{FF2B5EF4-FFF2-40B4-BE49-F238E27FC236}">
                <a16:creationId xmlns:a16="http://schemas.microsoft.com/office/drawing/2014/main" id="{1F08118D-5E0C-56FF-234E-AF4A4840ED0B}"/>
              </a:ext>
            </a:extLst>
          </p:cNvPr>
          <p:cNvPicPr>
            <a:picLocks noChangeAspect="1"/>
          </p:cNvPicPr>
          <p:nvPr/>
        </p:nvPicPr>
        <p:blipFill>
          <a:blip r:embed="rId3"/>
          <a:stretch>
            <a:fillRect/>
          </a:stretch>
        </p:blipFill>
        <p:spPr>
          <a:xfrm>
            <a:off x="646771" y="1052901"/>
            <a:ext cx="10426390" cy="4752198"/>
          </a:xfrm>
          <a:prstGeom prst="rect">
            <a:avLst/>
          </a:prstGeom>
        </p:spPr>
      </p:pic>
      <p:sp>
        <p:nvSpPr>
          <p:cNvPr id="6" name="TextBox 5">
            <a:extLst>
              <a:ext uri="{FF2B5EF4-FFF2-40B4-BE49-F238E27FC236}">
                <a16:creationId xmlns:a16="http://schemas.microsoft.com/office/drawing/2014/main" id="{03EDA58A-D51B-314C-E7B8-D994043EDF7A}"/>
              </a:ext>
            </a:extLst>
          </p:cNvPr>
          <p:cNvSpPr txBox="1"/>
          <p:nvPr/>
        </p:nvSpPr>
        <p:spPr>
          <a:xfrm>
            <a:off x="5653669" y="5066435"/>
            <a:ext cx="5549404" cy="73866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Primary Endpoint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CR rate in patients with CIS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Secondary Endpoints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EFS, 12-month EFS rate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RFS, OS, DSS, time to cystectomy, DOR, 12-mo DOR rate,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HRQoL</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 name="TextBox 6">
            <a:extLst>
              <a:ext uri="{FF2B5EF4-FFF2-40B4-BE49-F238E27FC236}">
                <a16:creationId xmlns:a16="http://schemas.microsoft.com/office/drawing/2014/main" id="{A41F1359-65F0-2503-A3B8-1F3CAD3DDB89}"/>
              </a:ext>
            </a:extLst>
          </p:cNvPr>
          <p:cNvSpPr txBox="1"/>
          <p:nvPr/>
        </p:nvSpPr>
        <p:spPr>
          <a:xfrm>
            <a:off x="871439" y="6473197"/>
            <a:ext cx="5320496"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sym typeface="Arial"/>
              </a:rPr>
              <a:t>Kamat</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sym typeface="Arial"/>
              </a:rPr>
              <a:t> et al. </a:t>
            </a:r>
            <a:r>
              <a:rPr kumimoji="0" lang="en-US" sz="1100" b="0" i="1"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sym typeface="Arial"/>
              </a:rPr>
              <a:t>Future Oncology</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sym typeface="Arial"/>
              </a:rPr>
              <a:t>. 2020;16.</a:t>
            </a:r>
          </a:p>
        </p:txBody>
      </p:sp>
    </p:spTree>
    <p:extLst>
      <p:ext uri="{BB962C8B-B14F-4D97-AF65-F5344CB8AC3E}">
        <p14:creationId xmlns:p14="http://schemas.microsoft.com/office/powerpoint/2010/main" val="2312855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A386-F3C0-D205-802A-D46C98670721}"/>
              </a:ext>
            </a:extLst>
          </p:cNvPr>
          <p:cNvSpPr>
            <a:spLocks noGrp="1"/>
          </p:cNvSpPr>
          <p:nvPr>
            <p:ph type="title"/>
          </p:nvPr>
        </p:nvSpPr>
        <p:spPr/>
        <p:txBody>
          <a:bodyPr/>
          <a:lstStyle/>
          <a:p>
            <a:r>
              <a:rPr lang="en-US" dirty="0"/>
              <a:t>Neoadjuvant ICI in patients with MIBC</a:t>
            </a:r>
          </a:p>
        </p:txBody>
      </p:sp>
      <p:pic>
        <p:nvPicPr>
          <p:cNvPr id="6" name="Picture 5">
            <a:extLst>
              <a:ext uri="{FF2B5EF4-FFF2-40B4-BE49-F238E27FC236}">
                <a16:creationId xmlns:a16="http://schemas.microsoft.com/office/drawing/2014/main" id="{F9D1D413-4371-16D1-3F36-E6BBDDEC7C1D}"/>
              </a:ext>
            </a:extLst>
          </p:cNvPr>
          <p:cNvPicPr>
            <a:picLocks noChangeAspect="1"/>
          </p:cNvPicPr>
          <p:nvPr/>
        </p:nvPicPr>
        <p:blipFill>
          <a:blip r:embed="rId2"/>
          <a:stretch>
            <a:fillRect/>
          </a:stretch>
        </p:blipFill>
        <p:spPr>
          <a:xfrm>
            <a:off x="552647" y="1416260"/>
            <a:ext cx="11086705" cy="4281075"/>
          </a:xfrm>
          <a:prstGeom prst="rect">
            <a:avLst/>
          </a:prstGeom>
        </p:spPr>
      </p:pic>
      <p:sp>
        <p:nvSpPr>
          <p:cNvPr id="8" name="TextBox 7">
            <a:extLst>
              <a:ext uri="{FF2B5EF4-FFF2-40B4-BE49-F238E27FC236}">
                <a16:creationId xmlns:a16="http://schemas.microsoft.com/office/drawing/2014/main" id="{7EC5D622-F32E-BB46-F20E-E348DFD087BC}"/>
              </a:ext>
            </a:extLst>
          </p:cNvPr>
          <p:cNvSpPr txBox="1"/>
          <p:nvPr/>
        </p:nvSpPr>
        <p:spPr>
          <a:xfrm>
            <a:off x="815967" y="6414403"/>
            <a:ext cx="8356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Necchi et al, JCO 2018, Powles et al, Nat Med 2019, Kaimakliotis et al, ASCO Annual Mtg 2020;abstr 5019, van Dorp et al, ESMO 2021;abstr 5132,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Van Dijk et al, ASCO Annual Mtg 2020;abstr 5020, Milowsky ASCO Annual Meeting 2022.	</a:t>
            </a:r>
          </a:p>
        </p:txBody>
      </p:sp>
    </p:spTree>
    <p:extLst>
      <p:ext uri="{BB962C8B-B14F-4D97-AF65-F5344CB8AC3E}">
        <p14:creationId xmlns:p14="http://schemas.microsoft.com/office/powerpoint/2010/main" val="228305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t>
            </a:r>
            <a:r>
              <a:rPr lang="en-US" sz="3200" dirty="0" err="1">
                <a:solidFill>
                  <a:srgbClr val="0432FF"/>
                </a:solidFill>
              </a:rPr>
              <a:t>Milowsky</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8A5918AA-D63E-4541-B9FD-B980373C0FE1}"/>
              </a:ext>
            </a:extLst>
          </p:cNvPr>
          <p:cNvGraphicFramePr>
            <a:graphicFrameLocks/>
          </p:cNvGraphicFramePr>
          <p:nvPr>
            <p:extLst>
              <p:ext uri="{D42A27DB-BD31-4B8C-83A1-F6EECF244321}">
                <p14:modId xmlns:p14="http://schemas.microsoft.com/office/powerpoint/2010/main" val="3955857982"/>
              </p:ext>
            </p:extLst>
          </p:nvPr>
        </p:nvGraphicFramePr>
        <p:xfrm>
          <a:off x="916517" y="1664804"/>
          <a:ext cx="10220043" cy="3204356"/>
        </p:xfrm>
        <a:graphic>
          <a:graphicData uri="http://schemas.openxmlformats.org/drawingml/2006/table">
            <a:tbl>
              <a:tblPr firstRow="1" bandRow="1">
                <a:tableStyleId>{F2DE63D5-997A-4646-A377-4702673A728D}</a:tableStyleId>
              </a:tblPr>
              <a:tblGrid>
                <a:gridCol w="2481456">
                  <a:extLst>
                    <a:ext uri="{9D8B030D-6E8A-4147-A177-3AD203B41FA5}">
                      <a16:colId xmlns:a16="http://schemas.microsoft.com/office/drawing/2014/main" val="20000"/>
                    </a:ext>
                  </a:extLst>
                </a:gridCol>
                <a:gridCol w="7738587">
                  <a:extLst>
                    <a:ext uri="{9D8B030D-6E8A-4147-A177-3AD203B41FA5}">
                      <a16:colId xmlns:a16="http://schemas.microsoft.com/office/drawing/2014/main" val="20001"/>
                    </a:ext>
                  </a:extLst>
                </a:gridCol>
              </a:tblGrid>
              <a:tr h="2108129">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Accuray</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Acrivon</a:t>
                      </a:r>
                      <a:r>
                        <a:rPr lang="en-US" sz="1800" b="0" kern="1200" dirty="0">
                          <a:solidFill>
                            <a:schemeClr val="tx1"/>
                          </a:solidFill>
                          <a:effectLst/>
                          <a:latin typeface="+mn-lt"/>
                          <a:ea typeface="+mn-ea"/>
                          <a:cs typeface="+mn-cs"/>
                        </a:rPr>
                        <a:t> Therapeutics, ALX Oncology, Amgen Inc, </a:t>
                      </a:r>
                      <a:r>
                        <a:rPr lang="en-US" sz="1800" b="0" kern="1200" dirty="0" err="1">
                          <a:solidFill>
                            <a:schemeClr val="tx1"/>
                          </a:solidFill>
                          <a:effectLst/>
                          <a:latin typeface="+mn-lt"/>
                          <a:ea typeface="+mn-ea"/>
                          <a:cs typeface="+mn-cs"/>
                        </a:rPr>
                        <a:t>Arvinas</a:t>
                      </a:r>
                      <a:r>
                        <a:rPr lang="en-US" sz="1800" b="0" kern="1200" dirty="0">
                          <a:solidFill>
                            <a:schemeClr val="tx1"/>
                          </a:solidFill>
                          <a:effectLst/>
                          <a:latin typeface="+mn-lt"/>
                          <a:ea typeface="+mn-ea"/>
                          <a:cs typeface="+mn-cs"/>
                        </a:rPr>
                        <a:t>, Astellas, AstraZeneca Pharmaceuticals LP, Bayer HealthCare Pharmaceuticals, Boehringer Ingelheim Pharmaceuticals Inc, Bristol Myers Squibb, Clovis Oncology, G1 Therapeutics Inc, Genentech, a member of the Roche Group, Incyte Corporation,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Merck, </a:t>
                      </a:r>
                      <a:r>
                        <a:rPr lang="en-US" sz="1800" b="0" kern="1200" dirty="0" err="1">
                          <a:solidFill>
                            <a:schemeClr val="tx1"/>
                          </a:solidFill>
                          <a:effectLst/>
                          <a:latin typeface="+mn-lt"/>
                          <a:ea typeface="+mn-ea"/>
                          <a:cs typeface="+mn-cs"/>
                        </a:rPr>
                        <a:t>Mirati</a:t>
                      </a:r>
                      <a:r>
                        <a:rPr lang="en-US" sz="1800" b="0" kern="1200" dirty="0">
                          <a:solidFill>
                            <a:schemeClr val="tx1"/>
                          </a:solidFill>
                          <a:effectLst/>
                          <a:latin typeface="+mn-lt"/>
                          <a:ea typeface="+mn-ea"/>
                          <a:cs typeface="+mn-cs"/>
                        </a:rPr>
                        <a:t> Therapeutics Inc, </a:t>
                      </a:r>
                      <a:r>
                        <a:rPr lang="en-US" sz="1800" b="0" kern="1200" dirty="0" err="1">
                          <a:solidFill>
                            <a:schemeClr val="tx1"/>
                          </a:solidFill>
                          <a:effectLst/>
                          <a:latin typeface="+mn-lt"/>
                          <a:ea typeface="+mn-ea"/>
                          <a:cs typeface="+mn-cs"/>
                        </a:rPr>
                        <a:t>MorphoSys</a:t>
                      </a:r>
                      <a:r>
                        <a:rPr lang="en-US" sz="1800" b="0" kern="1200" dirty="0">
                          <a:solidFill>
                            <a:schemeClr val="tx1"/>
                          </a:solidFill>
                          <a:effectLst/>
                          <a:latin typeface="+mn-lt"/>
                          <a:ea typeface="+mn-ea"/>
                          <a:cs typeface="+mn-cs"/>
                        </a:rPr>
                        <a:t>, Novartis,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96227">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Alliance for Clinical Trials in Oncology, Alliance Foundation Trials LLC, Elsevier (Co-Editor-in-Chief, </a:t>
                      </a:r>
                      <a:r>
                        <a:rPr lang="en-US" sz="1800" b="0" i="1" kern="1200" dirty="0">
                          <a:solidFill>
                            <a:schemeClr val="tx1"/>
                          </a:solidFill>
                          <a:effectLst/>
                          <a:latin typeface="+mn-lt"/>
                          <a:ea typeface="+mn-ea"/>
                          <a:cs typeface="+mn-cs"/>
                        </a:rPr>
                        <a:t>Clinical Genitourinary Cancer</a:t>
                      </a:r>
                      <a:r>
                        <a:rPr lang="en-US" sz="1800" b="0" kern="1200" dirty="0">
                          <a:solidFill>
                            <a:schemeClr val="tx1"/>
                          </a:solidFill>
                          <a:effectLst/>
                          <a:latin typeface="+mn-lt"/>
                          <a:ea typeface="+mn-ea"/>
                          <a:cs typeface="+mn-cs"/>
                        </a:rPr>
                        <a:t>), Hoosier Cancer Research Network Inc, Medscape, The Prostate Cancer Clinical Trials Consortium</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bl>
          </a:graphicData>
        </a:graphic>
      </p:graphicFrame>
    </p:spTree>
    <p:custDataLst>
      <p:tags r:id="rId1"/>
    </p:custDataLst>
    <p:extLst>
      <p:ext uri="{BB962C8B-B14F-4D97-AF65-F5344CB8AC3E}">
        <p14:creationId xmlns:p14="http://schemas.microsoft.com/office/powerpoint/2010/main" val="3522151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5C69C-1A50-A0F1-0ACA-8495EF999559}"/>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C0D8E05C-9C1A-8F9E-44EB-9A087481E1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0934" y="1050092"/>
            <a:ext cx="10772836" cy="3990396"/>
          </a:xfrm>
          <a:prstGeom prst="rect">
            <a:avLst/>
          </a:prstGeom>
        </p:spPr>
      </p:pic>
      <p:sp>
        <p:nvSpPr>
          <p:cNvPr id="7" name="TextBox 6">
            <a:extLst>
              <a:ext uri="{FF2B5EF4-FFF2-40B4-BE49-F238E27FC236}">
                <a16:creationId xmlns:a16="http://schemas.microsoft.com/office/drawing/2014/main" id="{603274CE-3E5D-EBB5-7E79-4F5752DE04BD}"/>
              </a:ext>
            </a:extLst>
          </p:cNvPr>
          <p:cNvSpPr txBox="1"/>
          <p:nvPr/>
        </p:nvSpPr>
        <p:spPr>
          <a:xfrm>
            <a:off x="480934" y="5180912"/>
            <a:ext cx="11264622" cy="1010148"/>
          </a:xfrm>
          <a:prstGeom prst="rect">
            <a:avLst/>
          </a:prstGeom>
          <a:noFill/>
        </p:spPr>
        <p:txBody>
          <a:bodyPr wrap="none" rtlCol="0">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1200" b="0" i="0" u="none" strike="noStrike" kern="1200" cap="none" spc="-1"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Grossman et al, NEJM 2003 		EORTC 30894, JCO 2011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Pfister et al, Euro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Urol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Flaig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et al, CCR 2021			Rose et al, GU ASCO 2021,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abstr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396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Hoimes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et al, ESMO 2018,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abstr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5681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Gupta et al, JCO 38,6_supp (Feb 2020)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Cathomas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et al, GU ASCO 2021,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abstr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430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Funt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et al, ASCO Annual Mtg 2021,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abstr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4517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Necchi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et al, JCO 2018			Powles et al, Nat Med 2019		  Van Dijk et al, ASCO Annual Mtg 2020,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abstr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5020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Grivas et al, ASCO Annual Mtg 2021,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abstr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4518	Kaimakliotis et al, ASCO Annual Mtg 2020,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abstr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5019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Milowsky</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ASCO Annual Mtg 2022 </a:t>
            </a:r>
          </a:p>
        </p:txBody>
      </p:sp>
    </p:spTree>
    <p:extLst>
      <p:ext uri="{BB962C8B-B14F-4D97-AF65-F5344CB8AC3E}">
        <p14:creationId xmlns:p14="http://schemas.microsoft.com/office/powerpoint/2010/main" val="2584334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37E7-9AAF-DFC4-CBB6-0771D4D5A5BF}"/>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A15D0322-8A24-7721-63F1-76123268A452}"/>
              </a:ext>
            </a:extLst>
          </p:cNvPr>
          <p:cNvPicPr>
            <a:picLocks noChangeAspect="1"/>
          </p:cNvPicPr>
          <p:nvPr/>
        </p:nvPicPr>
        <p:blipFill rotWithShape="1">
          <a:blip r:embed="rId2"/>
          <a:srcRect l="5535"/>
          <a:stretch/>
        </p:blipFill>
        <p:spPr>
          <a:xfrm>
            <a:off x="138896" y="1043327"/>
            <a:ext cx="11419014" cy="5112145"/>
          </a:xfrm>
          <a:prstGeom prst="rect">
            <a:avLst/>
          </a:prstGeom>
        </p:spPr>
      </p:pic>
      <p:sp>
        <p:nvSpPr>
          <p:cNvPr id="7" name="TextBox 6">
            <a:extLst>
              <a:ext uri="{FF2B5EF4-FFF2-40B4-BE49-F238E27FC236}">
                <a16:creationId xmlns:a16="http://schemas.microsoft.com/office/drawing/2014/main" id="{96E7364E-98BA-0952-9B74-6AEA679F7D20}"/>
              </a:ext>
            </a:extLst>
          </p:cNvPr>
          <p:cNvSpPr txBox="1"/>
          <p:nvPr/>
        </p:nvSpPr>
        <p:spPr>
          <a:xfrm>
            <a:off x="828568" y="6290635"/>
            <a:ext cx="55164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Pfister et al. J Clin Oncol. 2022, Szabados et al. </a:t>
            </a:r>
            <a:r>
              <a:rPr kumimoji="0" lang="en-US" sz="12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Eur</a:t>
            </a: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Urol.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Milowsky ASCO Annual Meeting 2022.</a:t>
            </a:r>
          </a:p>
        </p:txBody>
      </p:sp>
      <p:sp>
        <p:nvSpPr>
          <p:cNvPr id="3" name="TextBox 2">
            <a:extLst>
              <a:ext uri="{FF2B5EF4-FFF2-40B4-BE49-F238E27FC236}">
                <a16:creationId xmlns:a16="http://schemas.microsoft.com/office/drawing/2014/main" id="{DE26445D-B870-B206-1152-5E718AD79E20}"/>
              </a:ext>
            </a:extLst>
          </p:cNvPr>
          <p:cNvSpPr txBox="1"/>
          <p:nvPr/>
        </p:nvSpPr>
        <p:spPr>
          <a:xfrm>
            <a:off x="4736334" y="1157468"/>
            <a:ext cx="1201480" cy="844952"/>
          </a:xfrm>
          <a:prstGeom prst="rect">
            <a:avLst/>
          </a:prstGeom>
          <a:solidFill>
            <a:srgbClr val="4471C4"/>
          </a:solidFill>
        </p:spPr>
        <p:txBody>
          <a:bodyPr wrap="square" lIns="0" tIns="0" rIns="0" bIns="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2y</a:t>
            </a:r>
            <a:b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b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PFS/EFS</a:t>
            </a:r>
          </a:p>
        </p:txBody>
      </p:sp>
      <p:sp>
        <p:nvSpPr>
          <p:cNvPr id="4" name="TextBox 3">
            <a:extLst>
              <a:ext uri="{FF2B5EF4-FFF2-40B4-BE49-F238E27FC236}">
                <a16:creationId xmlns:a16="http://schemas.microsoft.com/office/drawing/2014/main" id="{C4D689F4-CC2B-037A-2A91-2F66843A09C1}"/>
              </a:ext>
            </a:extLst>
          </p:cNvPr>
          <p:cNvSpPr txBox="1"/>
          <p:nvPr/>
        </p:nvSpPr>
        <p:spPr>
          <a:xfrm>
            <a:off x="886443" y="5289629"/>
            <a:ext cx="958410" cy="254644"/>
          </a:xfrm>
          <a:prstGeom prst="rect">
            <a:avLst/>
          </a:prstGeom>
          <a:solidFill>
            <a:schemeClr val="bg1"/>
          </a:solidFill>
        </p:spPr>
        <p:txBody>
          <a:bodyPr wrap="square" lIns="0" tIns="0" rIns="0" bIns="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2" charset="0"/>
                <a:ea typeface="ＭＳ Ｐゴシック" panose="020B0600070205080204" pitchFamily="34" charset="-128"/>
                <a:cs typeface="+mn-cs"/>
              </a:rPr>
              <a:t>VESPER:</a:t>
            </a:r>
          </a:p>
        </p:txBody>
      </p:sp>
    </p:spTree>
    <p:extLst>
      <p:ext uri="{BB962C8B-B14F-4D97-AF65-F5344CB8AC3E}">
        <p14:creationId xmlns:p14="http://schemas.microsoft.com/office/powerpoint/2010/main" val="1517197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9C00-5C8C-942E-ABDA-50F4AE21C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E43C0-FB4F-76F6-D360-ACD04B786525}"/>
              </a:ext>
            </a:extLst>
          </p:cNvPr>
          <p:cNvSpPr>
            <a:spLocks noGrp="1"/>
          </p:cNvSpPr>
          <p:nvPr>
            <p:ph type="title"/>
          </p:nvPr>
        </p:nvSpPr>
        <p:spPr/>
        <p:txBody>
          <a:bodyPr/>
          <a:lstStyle/>
          <a:p>
            <a:r>
              <a:rPr lang="en-US" dirty="0"/>
              <a:t>Ongoing Phase III studies – ICI + chemo</a:t>
            </a:r>
          </a:p>
        </p:txBody>
      </p:sp>
      <p:sp>
        <p:nvSpPr>
          <p:cNvPr id="3" name="TextBox 2">
            <a:extLst>
              <a:ext uri="{FF2B5EF4-FFF2-40B4-BE49-F238E27FC236}">
                <a16:creationId xmlns:a16="http://schemas.microsoft.com/office/drawing/2014/main" id="{F9D153E5-B09C-D2F5-59E4-843F39E812FB}"/>
              </a:ext>
            </a:extLst>
          </p:cNvPr>
          <p:cNvSpPr txBox="1"/>
          <p:nvPr/>
        </p:nvSpPr>
        <p:spPr>
          <a:xfrm>
            <a:off x="1172840" y="3880782"/>
            <a:ext cx="1188395" cy="377551"/>
          </a:xfrm>
          <a:prstGeom prst="rect">
            <a:avLst/>
          </a:prstGeom>
          <a:solidFill>
            <a:srgbClr val="002457"/>
          </a:solidFill>
        </p:spPr>
        <p:txBody>
          <a:bodyPr wrap="square" lIns="0" tIns="0" rIns="0" bIns="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KEYNOTE-866</a:t>
            </a:r>
          </a:p>
        </p:txBody>
      </p:sp>
      <p:grpSp>
        <p:nvGrpSpPr>
          <p:cNvPr id="6" name="Group 5">
            <a:extLst>
              <a:ext uri="{FF2B5EF4-FFF2-40B4-BE49-F238E27FC236}">
                <a16:creationId xmlns:a16="http://schemas.microsoft.com/office/drawing/2014/main" id="{BB0ED9AC-1A1F-21B5-332A-472F77F0471C}"/>
              </a:ext>
            </a:extLst>
          </p:cNvPr>
          <p:cNvGrpSpPr/>
          <p:nvPr/>
        </p:nvGrpSpPr>
        <p:grpSpPr>
          <a:xfrm>
            <a:off x="1058303" y="945815"/>
            <a:ext cx="9501901" cy="5344820"/>
            <a:chOff x="1058303" y="945815"/>
            <a:chExt cx="9501901" cy="5344820"/>
          </a:xfrm>
        </p:grpSpPr>
        <p:pic>
          <p:nvPicPr>
            <p:cNvPr id="5" name="Picture 4">
              <a:extLst>
                <a:ext uri="{FF2B5EF4-FFF2-40B4-BE49-F238E27FC236}">
                  <a16:creationId xmlns:a16="http://schemas.microsoft.com/office/drawing/2014/main" id="{F741F8E5-874D-9B4D-969D-413E7A6DEDBC}"/>
                </a:ext>
              </a:extLst>
            </p:cNvPr>
            <p:cNvPicPr>
              <a:picLocks noChangeAspect="1"/>
            </p:cNvPicPr>
            <p:nvPr/>
          </p:nvPicPr>
          <p:blipFill>
            <a:blip r:embed="rId2"/>
            <a:stretch>
              <a:fillRect/>
            </a:stretch>
          </p:blipFill>
          <p:spPr>
            <a:xfrm>
              <a:off x="1058303" y="945815"/>
              <a:ext cx="9501901" cy="5344820"/>
            </a:xfrm>
            <a:prstGeom prst="rect">
              <a:avLst/>
            </a:prstGeom>
          </p:spPr>
        </p:pic>
        <p:sp>
          <p:nvSpPr>
            <p:cNvPr id="4" name="Rectangle 3">
              <a:extLst>
                <a:ext uri="{FF2B5EF4-FFF2-40B4-BE49-F238E27FC236}">
                  <a16:creationId xmlns:a16="http://schemas.microsoft.com/office/drawing/2014/main" id="{C2A84054-6D18-1D16-4BCA-284E4FB2203E}"/>
                </a:ext>
              </a:extLst>
            </p:cNvPr>
            <p:cNvSpPr/>
            <p:nvPr/>
          </p:nvSpPr>
          <p:spPr>
            <a:xfrm>
              <a:off x="7032104" y="5877272"/>
              <a:ext cx="1944216" cy="288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5140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F3CD3-9DDC-EA1F-5FD3-3D21D35511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AACE2-02FD-4A88-C9E6-21F62E399958}"/>
              </a:ext>
            </a:extLst>
          </p:cNvPr>
          <p:cNvSpPr>
            <a:spLocks noGrp="1"/>
          </p:cNvSpPr>
          <p:nvPr>
            <p:ph type="title"/>
          </p:nvPr>
        </p:nvSpPr>
        <p:spPr/>
        <p:txBody>
          <a:bodyPr/>
          <a:lstStyle/>
          <a:p>
            <a:r>
              <a:rPr lang="en-US" dirty="0"/>
              <a:t>ICI plus EV</a:t>
            </a:r>
          </a:p>
        </p:txBody>
      </p:sp>
      <p:grpSp>
        <p:nvGrpSpPr>
          <p:cNvPr id="4" name="Group 3">
            <a:extLst>
              <a:ext uri="{FF2B5EF4-FFF2-40B4-BE49-F238E27FC236}">
                <a16:creationId xmlns:a16="http://schemas.microsoft.com/office/drawing/2014/main" id="{11BABC81-6476-540D-8646-928D37D0C890}"/>
              </a:ext>
            </a:extLst>
          </p:cNvPr>
          <p:cNvGrpSpPr/>
          <p:nvPr/>
        </p:nvGrpSpPr>
        <p:grpSpPr>
          <a:xfrm>
            <a:off x="1146454" y="891903"/>
            <a:ext cx="9597746" cy="5398732"/>
            <a:chOff x="1146454" y="891903"/>
            <a:chExt cx="9597746" cy="5398732"/>
          </a:xfrm>
        </p:grpSpPr>
        <p:pic>
          <p:nvPicPr>
            <p:cNvPr id="5" name="Picture 4">
              <a:extLst>
                <a:ext uri="{FF2B5EF4-FFF2-40B4-BE49-F238E27FC236}">
                  <a16:creationId xmlns:a16="http://schemas.microsoft.com/office/drawing/2014/main" id="{FA213926-BD13-C925-AAB9-06CBA56903E4}"/>
                </a:ext>
              </a:extLst>
            </p:cNvPr>
            <p:cNvPicPr>
              <a:picLocks noChangeAspect="1"/>
            </p:cNvPicPr>
            <p:nvPr/>
          </p:nvPicPr>
          <p:blipFill>
            <a:blip r:embed="rId2"/>
            <a:stretch>
              <a:fillRect/>
            </a:stretch>
          </p:blipFill>
          <p:spPr>
            <a:xfrm>
              <a:off x="1146454" y="891903"/>
              <a:ext cx="9597746" cy="5398732"/>
            </a:xfrm>
            <a:prstGeom prst="rect">
              <a:avLst/>
            </a:prstGeom>
          </p:spPr>
        </p:pic>
        <p:sp>
          <p:nvSpPr>
            <p:cNvPr id="3" name="Rectangle 2">
              <a:extLst>
                <a:ext uri="{FF2B5EF4-FFF2-40B4-BE49-F238E27FC236}">
                  <a16:creationId xmlns:a16="http://schemas.microsoft.com/office/drawing/2014/main" id="{503D24AF-79D0-8857-8B49-0DE9382CB380}"/>
                </a:ext>
              </a:extLst>
            </p:cNvPr>
            <p:cNvSpPr/>
            <p:nvPr/>
          </p:nvSpPr>
          <p:spPr>
            <a:xfrm>
              <a:off x="7176120" y="5877272"/>
              <a:ext cx="1944216" cy="288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0140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7852-1D45-34CD-0B0D-00B629A50CBF}"/>
              </a:ext>
            </a:extLst>
          </p:cNvPr>
          <p:cNvSpPr>
            <a:spLocks noGrp="1"/>
          </p:cNvSpPr>
          <p:nvPr>
            <p:ph type="title"/>
          </p:nvPr>
        </p:nvSpPr>
        <p:spPr/>
        <p:txBody>
          <a:bodyPr/>
          <a:lstStyle/>
          <a:p>
            <a:r>
              <a:rPr lang="en-US" dirty="0"/>
              <a:t>Adjuvant trials with PD-1/L1 inhibitors</a:t>
            </a:r>
          </a:p>
        </p:txBody>
      </p:sp>
      <p:sp>
        <p:nvSpPr>
          <p:cNvPr id="5" name="Footer Placeholder 5">
            <a:extLst>
              <a:ext uri="{FF2B5EF4-FFF2-40B4-BE49-F238E27FC236}">
                <a16:creationId xmlns:a16="http://schemas.microsoft.com/office/drawing/2014/main" id="{437FCE78-2345-C2FC-1B27-74C24E2DD111}"/>
              </a:ext>
            </a:extLst>
          </p:cNvPr>
          <p:cNvSpPr txBox="1">
            <a:spLocks/>
          </p:cNvSpPr>
          <p:nvPr/>
        </p:nvSpPr>
        <p:spPr>
          <a:xfrm>
            <a:off x="802145" y="6421755"/>
            <a:ext cx="10363200" cy="323849"/>
          </a:xfrm>
          <a:prstGeom prst="rect">
            <a:avLst/>
          </a:prstGeom>
          <a:noFill/>
          <a:ln>
            <a:noFill/>
          </a:ln>
        </p:spPr>
        <p:txBody>
          <a:bodyPr spcFirstLastPara="1" wrap="square" lIns="60933" tIns="60933" rIns="121900" bIns="0" anchor="b"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SzPts val="1400"/>
              <a:buFont typeface="Arial"/>
              <a:buNone/>
              <a:defRPr sz="800" b="0" i="0" u="none" strike="noStrike" kern="1200" cap="none">
                <a:solidFill>
                  <a:schemeClr val="dk1"/>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SzPts val="1400"/>
              <a:buFont typeface="Arial"/>
              <a:buNone/>
              <a:defRPr sz="1800" b="0" i="0" u="none" strike="noStrike" kern="1200" cap="none">
                <a:solidFill>
                  <a:schemeClr val="dk1"/>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SzPts val="1400"/>
              <a:buFont typeface="Arial"/>
              <a:buNone/>
              <a:defRPr sz="1800" b="0" i="0" u="none" strike="noStrike" kern="1200" cap="none">
                <a:solidFill>
                  <a:schemeClr val="dk1"/>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SzPts val="1400"/>
              <a:buFont typeface="Arial"/>
              <a:buNone/>
              <a:defRPr sz="1800" b="0" i="0" u="none" strike="noStrike" kern="1200" cap="none">
                <a:solidFill>
                  <a:schemeClr val="dk1"/>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SzPts val="1400"/>
              <a:buFont typeface="Arial"/>
              <a:buNone/>
              <a:defRPr sz="1800" b="0" i="0" u="none" strike="noStrike" kern="1200" cap="none">
                <a:solidFill>
                  <a:schemeClr val="dk1"/>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SzPts val="1400"/>
              <a:buFont typeface="Arial"/>
              <a:buNone/>
              <a:defRPr sz="1800" b="0" i="0" u="none" strike="noStrike" kern="1200" cap="none">
                <a:solidFill>
                  <a:schemeClr val="dk1"/>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SzPts val="1400"/>
              <a:buFont typeface="Arial"/>
              <a:buNone/>
              <a:defRPr sz="1800" b="0" i="0" u="none" strike="noStrike" kern="1200" cap="none">
                <a:solidFill>
                  <a:schemeClr val="dk1"/>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SzPts val="1400"/>
              <a:buFont typeface="Arial"/>
              <a:buNone/>
              <a:defRPr sz="1800" b="0" i="0" u="none" strike="noStrike" kern="1200" cap="none">
                <a:solidFill>
                  <a:schemeClr val="dk1"/>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SzPts val="1400"/>
              <a:buFont typeface="Arial"/>
              <a:buNone/>
              <a:defRPr sz="1800" b="0" i="0" u="none" strike="noStrike" kern="1200" cap="none">
                <a:solidFill>
                  <a:schemeClr val="dk1"/>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1067" b="0" i="0" u="none" strike="noStrike" kern="1200" cap="none" spc="0" normalizeH="0" baseline="0" noProof="0" dirty="0">
                <a:ln>
                  <a:noFill/>
                </a:ln>
                <a:solidFill>
                  <a:srgbClr val="000000"/>
                </a:solidFill>
                <a:effectLst/>
                <a:uLnTx/>
                <a:uFillTx/>
                <a:latin typeface="Arial"/>
                <a:cs typeface="Arial"/>
                <a:sym typeface="Arial"/>
              </a:rPr>
              <a:t>https://clinicaltrials.gov/ct2/show/NCT02450331.</a:t>
            </a:r>
          </a:p>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1067" b="0" i="0" u="none" strike="noStrike" kern="1200" cap="none" spc="0" normalizeH="0" baseline="0" noProof="0" dirty="0">
                <a:ln>
                  <a:noFill/>
                </a:ln>
                <a:solidFill>
                  <a:srgbClr val="000000"/>
                </a:solidFill>
                <a:effectLst/>
                <a:uLnTx/>
                <a:uFillTx/>
                <a:latin typeface="Arial"/>
                <a:cs typeface="Arial"/>
                <a:sym typeface="Arial"/>
              </a:rPr>
              <a:t>https://clinicaltrials.gov/ct2/show/NCT02632409. </a:t>
            </a:r>
          </a:p>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1067" b="0" i="0" u="none" strike="noStrike" kern="1200" cap="none" spc="0" normalizeH="0" baseline="0" noProof="0" dirty="0">
                <a:ln>
                  <a:noFill/>
                </a:ln>
                <a:solidFill>
                  <a:srgbClr val="000000"/>
                </a:solidFill>
                <a:effectLst/>
                <a:uLnTx/>
                <a:uFillTx/>
                <a:latin typeface="Arial"/>
                <a:cs typeface="Arial"/>
                <a:sym typeface="Arial"/>
              </a:rPr>
              <a:t>https://clinicaltrials.gov/ct2/show/NCT03244384. </a:t>
            </a:r>
          </a:p>
        </p:txBody>
      </p:sp>
      <p:pic>
        <p:nvPicPr>
          <p:cNvPr id="6" name="Picture 5">
            <a:extLst>
              <a:ext uri="{FF2B5EF4-FFF2-40B4-BE49-F238E27FC236}">
                <a16:creationId xmlns:a16="http://schemas.microsoft.com/office/drawing/2014/main" id="{006F646B-CDE5-A786-822E-7BA2862FBEE2}"/>
              </a:ext>
            </a:extLst>
          </p:cNvPr>
          <p:cNvPicPr>
            <a:picLocks noChangeAspect="1"/>
          </p:cNvPicPr>
          <p:nvPr/>
        </p:nvPicPr>
        <p:blipFill rotWithShape="1">
          <a:blip r:embed="rId2"/>
          <a:srcRect t="7546"/>
          <a:stretch/>
        </p:blipFill>
        <p:spPr>
          <a:xfrm>
            <a:off x="121402" y="274320"/>
            <a:ext cx="11949196" cy="5777346"/>
          </a:xfrm>
          <a:prstGeom prst="rect">
            <a:avLst/>
          </a:prstGeom>
        </p:spPr>
      </p:pic>
      <p:sp>
        <p:nvSpPr>
          <p:cNvPr id="11" name="TextBox 10">
            <a:extLst>
              <a:ext uri="{FF2B5EF4-FFF2-40B4-BE49-F238E27FC236}">
                <a16:creationId xmlns:a16="http://schemas.microsoft.com/office/drawing/2014/main" id="{A2526D95-64E9-6DDA-325C-0D3A38B2D4E7}"/>
              </a:ext>
            </a:extLst>
          </p:cNvPr>
          <p:cNvSpPr txBox="1"/>
          <p:nvPr/>
        </p:nvSpPr>
        <p:spPr>
          <a:xfrm>
            <a:off x="9009623" y="5244709"/>
            <a:ext cx="1734577" cy="584775"/>
          </a:xfrm>
          <a:prstGeom prst="rect">
            <a:avLst/>
          </a:prstGeom>
          <a:solidFill>
            <a:schemeClr val="tx2">
              <a:lumMod val="20000"/>
              <a:lumOff val="80000"/>
            </a:schemeClr>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LBA 531</a:t>
            </a:r>
          </a:p>
        </p:txBody>
      </p:sp>
      <p:sp>
        <p:nvSpPr>
          <p:cNvPr id="3" name="TextBox 2">
            <a:extLst>
              <a:ext uri="{FF2B5EF4-FFF2-40B4-BE49-F238E27FC236}">
                <a16:creationId xmlns:a16="http://schemas.microsoft.com/office/drawing/2014/main" id="{72B6501C-AC87-7F8B-CFB3-373681487B5F}"/>
              </a:ext>
            </a:extLst>
          </p:cNvPr>
          <p:cNvSpPr txBox="1"/>
          <p:nvPr/>
        </p:nvSpPr>
        <p:spPr>
          <a:xfrm>
            <a:off x="4421528" y="1157468"/>
            <a:ext cx="2118168" cy="548640"/>
          </a:xfrm>
          <a:prstGeom prst="rect">
            <a:avLst/>
          </a:prstGeom>
          <a:solidFill>
            <a:srgbClr val="09345A"/>
          </a:solidFill>
        </p:spPr>
        <p:txBody>
          <a:bodyPr wrap="square" lIns="0" tIns="0" rIns="0" bIns="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panose="020B0600070205080204" pitchFamily="34" charset="-128"/>
                <a:cs typeface="+mn-cs"/>
              </a:rPr>
              <a:t>CheckMate</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 274</a:t>
            </a:r>
          </a:p>
        </p:txBody>
      </p:sp>
    </p:spTree>
    <p:extLst>
      <p:ext uri="{BB962C8B-B14F-4D97-AF65-F5344CB8AC3E}">
        <p14:creationId xmlns:p14="http://schemas.microsoft.com/office/powerpoint/2010/main" val="67413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AA73-F07D-6846-C933-8F039CFEA608}"/>
              </a:ext>
            </a:extLst>
          </p:cNvPr>
          <p:cNvSpPr>
            <a:spLocks noGrp="1"/>
          </p:cNvSpPr>
          <p:nvPr>
            <p:ph type="title"/>
          </p:nvPr>
        </p:nvSpPr>
        <p:spPr>
          <a:xfrm>
            <a:off x="240467" y="213362"/>
            <a:ext cx="10515600" cy="548640"/>
          </a:xfrm>
        </p:spPr>
        <p:txBody>
          <a:bodyPr/>
          <a:lstStyle/>
          <a:p>
            <a:r>
              <a:rPr lang="en-US" dirty="0" err="1"/>
              <a:t>CheckMate</a:t>
            </a:r>
            <a:r>
              <a:rPr lang="en-US" dirty="0"/>
              <a:t> 274</a:t>
            </a:r>
          </a:p>
        </p:txBody>
      </p:sp>
      <p:pic>
        <p:nvPicPr>
          <p:cNvPr id="5" name="Picture 4">
            <a:extLst>
              <a:ext uri="{FF2B5EF4-FFF2-40B4-BE49-F238E27FC236}">
                <a16:creationId xmlns:a16="http://schemas.microsoft.com/office/drawing/2014/main" id="{915356A4-D4F3-C53A-6106-94E9967778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60192" y="274320"/>
            <a:ext cx="10871616" cy="6048451"/>
          </a:xfrm>
          <a:prstGeom prst="rect">
            <a:avLst/>
          </a:prstGeom>
        </p:spPr>
      </p:pic>
      <p:sp>
        <p:nvSpPr>
          <p:cNvPr id="6" name="TextBox 5">
            <a:extLst>
              <a:ext uri="{FF2B5EF4-FFF2-40B4-BE49-F238E27FC236}">
                <a16:creationId xmlns:a16="http://schemas.microsoft.com/office/drawing/2014/main" id="{5F390E03-4DFC-7CB6-4EEE-EBABD8283792}"/>
              </a:ext>
            </a:extLst>
          </p:cNvPr>
          <p:cNvSpPr txBox="1"/>
          <p:nvPr/>
        </p:nvSpPr>
        <p:spPr>
          <a:xfrm>
            <a:off x="839719" y="6474544"/>
            <a:ext cx="5516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Milowsky, AUA Annual Meeting 2023.</a:t>
            </a:r>
          </a:p>
        </p:txBody>
      </p:sp>
    </p:spTree>
    <p:extLst>
      <p:ext uri="{BB962C8B-B14F-4D97-AF65-F5344CB8AC3E}">
        <p14:creationId xmlns:p14="http://schemas.microsoft.com/office/powerpoint/2010/main" val="2688990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91E4-044E-A77E-667A-D72496189EC0}"/>
              </a:ext>
            </a:extLst>
          </p:cNvPr>
          <p:cNvSpPr>
            <a:spLocks noGrp="1"/>
          </p:cNvSpPr>
          <p:nvPr>
            <p:ph type="title"/>
          </p:nvPr>
        </p:nvSpPr>
        <p:spPr/>
        <p:txBody>
          <a:bodyPr/>
          <a:lstStyle/>
          <a:p>
            <a:r>
              <a:rPr lang="en-US" dirty="0"/>
              <a:t>Baseline characteristics</a:t>
            </a:r>
          </a:p>
        </p:txBody>
      </p:sp>
      <p:pic>
        <p:nvPicPr>
          <p:cNvPr id="5" name="Picture 4">
            <a:extLst>
              <a:ext uri="{FF2B5EF4-FFF2-40B4-BE49-F238E27FC236}">
                <a16:creationId xmlns:a16="http://schemas.microsoft.com/office/drawing/2014/main" id="{70CD0D69-6B42-FDB2-FEFA-D2E7889EE3C7}"/>
              </a:ext>
            </a:extLst>
          </p:cNvPr>
          <p:cNvPicPr>
            <a:picLocks noChangeAspect="1"/>
          </p:cNvPicPr>
          <p:nvPr/>
        </p:nvPicPr>
        <p:blipFill>
          <a:blip r:embed="rId2"/>
          <a:stretch>
            <a:fillRect/>
          </a:stretch>
        </p:blipFill>
        <p:spPr>
          <a:xfrm>
            <a:off x="689364" y="246441"/>
            <a:ext cx="10515599" cy="6045495"/>
          </a:xfrm>
          <a:prstGeom prst="rect">
            <a:avLst/>
          </a:prstGeom>
        </p:spPr>
      </p:pic>
      <p:sp>
        <p:nvSpPr>
          <p:cNvPr id="6" name="TextBox 5">
            <a:extLst>
              <a:ext uri="{FF2B5EF4-FFF2-40B4-BE49-F238E27FC236}">
                <a16:creationId xmlns:a16="http://schemas.microsoft.com/office/drawing/2014/main" id="{432930C0-6650-7952-39F8-7A3BDCC76E3E}"/>
              </a:ext>
            </a:extLst>
          </p:cNvPr>
          <p:cNvSpPr txBox="1"/>
          <p:nvPr/>
        </p:nvSpPr>
        <p:spPr>
          <a:xfrm>
            <a:off x="839719" y="6474544"/>
            <a:ext cx="5516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Milowsky, AUA Annual Meeting 2023.</a:t>
            </a:r>
          </a:p>
        </p:txBody>
      </p:sp>
      <p:sp>
        <p:nvSpPr>
          <p:cNvPr id="3" name="Rectangle 2">
            <a:extLst>
              <a:ext uri="{FF2B5EF4-FFF2-40B4-BE49-F238E27FC236}">
                <a16:creationId xmlns:a16="http://schemas.microsoft.com/office/drawing/2014/main" id="{7F205F7D-89BD-EA78-3C97-97CDECD3EEC4}"/>
              </a:ext>
            </a:extLst>
          </p:cNvPr>
          <p:cNvSpPr/>
          <p:nvPr/>
        </p:nvSpPr>
        <p:spPr>
          <a:xfrm>
            <a:off x="700515" y="2999678"/>
            <a:ext cx="10515600" cy="86979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45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4B8C-2E71-7DDC-EE9F-13EFFED0ADFD}"/>
              </a:ext>
            </a:extLst>
          </p:cNvPr>
          <p:cNvSpPr>
            <a:spLocks noGrp="1"/>
          </p:cNvSpPr>
          <p:nvPr>
            <p:ph type="title"/>
          </p:nvPr>
        </p:nvSpPr>
        <p:spPr/>
        <p:txBody>
          <a:bodyPr/>
          <a:lstStyle/>
          <a:p>
            <a:r>
              <a:rPr lang="en-US" dirty="0"/>
              <a:t>Disease-free survival</a:t>
            </a:r>
          </a:p>
        </p:txBody>
      </p:sp>
      <p:pic>
        <p:nvPicPr>
          <p:cNvPr id="5" name="Picture 4">
            <a:extLst>
              <a:ext uri="{FF2B5EF4-FFF2-40B4-BE49-F238E27FC236}">
                <a16:creationId xmlns:a16="http://schemas.microsoft.com/office/drawing/2014/main" id="{23286F72-59C7-E5CC-97DA-EE132D431A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60307" y="138303"/>
            <a:ext cx="10871385" cy="6152332"/>
          </a:xfrm>
          <a:prstGeom prst="rect">
            <a:avLst/>
          </a:prstGeom>
        </p:spPr>
      </p:pic>
      <p:sp>
        <p:nvSpPr>
          <p:cNvPr id="6" name="TextBox 5">
            <a:extLst>
              <a:ext uri="{FF2B5EF4-FFF2-40B4-BE49-F238E27FC236}">
                <a16:creationId xmlns:a16="http://schemas.microsoft.com/office/drawing/2014/main" id="{99B5AE32-DD58-6413-5410-DBC606047913}"/>
              </a:ext>
            </a:extLst>
          </p:cNvPr>
          <p:cNvSpPr txBox="1"/>
          <p:nvPr/>
        </p:nvSpPr>
        <p:spPr>
          <a:xfrm>
            <a:off x="839719" y="6474544"/>
            <a:ext cx="5516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Milowsky, AUA Annual Meeting 2023.</a:t>
            </a:r>
          </a:p>
        </p:txBody>
      </p:sp>
    </p:spTree>
    <p:extLst>
      <p:ext uri="{BB962C8B-B14F-4D97-AF65-F5344CB8AC3E}">
        <p14:creationId xmlns:p14="http://schemas.microsoft.com/office/powerpoint/2010/main" val="4211155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C882-B983-8F39-5367-B775F8FFD0CE}"/>
              </a:ext>
            </a:extLst>
          </p:cNvPr>
          <p:cNvSpPr>
            <a:spLocks noGrp="1"/>
          </p:cNvSpPr>
          <p:nvPr>
            <p:ph type="title"/>
          </p:nvPr>
        </p:nvSpPr>
        <p:spPr/>
        <p:txBody>
          <a:bodyPr/>
          <a:lstStyle/>
          <a:p>
            <a:r>
              <a:rPr lang="en-US" dirty="0"/>
              <a:t>Disease-free survival </a:t>
            </a:r>
          </a:p>
        </p:txBody>
      </p:sp>
      <p:pic>
        <p:nvPicPr>
          <p:cNvPr id="5" name="Picture 4">
            <a:extLst>
              <a:ext uri="{FF2B5EF4-FFF2-40B4-BE49-F238E27FC236}">
                <a16:creationId xmlns:a16="http://schemas.microsoft.com/office/drawing/2014/main" id="{82504347-4C17-6ED7-E0FF-0B5B32E6C8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57934" y="355183"/>
            <a:ext cx="10510012" cy="5935452"/>
          </a:xfrm>
          <a:prstGeom prst="rect">
            <a:avLst/>
          </a:prstGeom>
        </p:spPr>
      </p:pic>
      <p:sp>
        <p:nvSpPr>
          <p:cNvPr id="6" name="TextBox 5">
            <a:extLst>
              <a:ext uri="{FF2B5EF4-FFF2-40B4-BE49-F238E27FC236}">
                <a16:creationId xmlns:a16="http://schemas.microsoft.com/office/drawing/2014/main" id="{4C1C4493-7559-B5B8-E5D9-1EA0016765AA}"/>
              </a:ext>
            </a:extLst>
          </p:cNvPr>
          <p:cNvSpPr txBox="1"/>
          <p:nvPr/>
        </p:nvSpPr>
        <p:spPr>
          <a:xfrm>
            <a:off x="839719" y="6474544"/>
            <a:ext cx="5516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Milowsky, AUA Annual Meeting 2023.</a:t>
            </a:r>
          </a:p>
        </p:txBody>
      </p:sp>
    </p:spTree>
    <p:extLst>
      <p:ext uri="{BB962C8B-B14F-4D97-AF65-F5344CB8AC3E}">
        <p14:creationId xmlns:p14="http://schemas.microsoft.com/office/powerpoint/2010/main" val="1076269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8D36-F004-D338-547D-D79E1A0539AC}"/>
              </a:ext>
            </a:extLst>
          </p:cNvPr>
          <p:cNvSpPr>
            <a:spLocks noGrp="1"/>
          </p:cNvSpPr>
          <p:nvPr>
            <p:ph type="title"/>
          </p:nvPr>
        </p:nvSpPr>
        <p:spPr/>
        <p:txBody>
          <a:bodyPr/>
          <a:lstStyle/>
          <a:p>
            <a:r>
              <a:rPr lang="en-US" dirty="0"/>
              <a:t>Safety</a:t>
            </a:r>
          </a:p>
        </p:txBody>
      </p:sp>
      <p:pic>
        <p:nvPicPr>
          <p:cNvPr id="5" name="Picture 4">
            <a:extLst>
              <a:ext uri="{FF2B5EF4-FFF2-40B4-BE49-F238E27FC236}">
                <a16:creationId xmlns:a16="http://schemas.microsoft.com/office/drawing/2014/main" id="{58AD4F9D-44AA-E6F6-0256-E5A421E19CE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84018" y="274320"/>
            <a:ext cx="10823964" cy="6025026"/>
          </a:xfrm>
          <a:prstGeom prst="rect">
            <a:avLst/>
          </a:prstGeom>
        </p:spPr>
      </p:pic>
      <p:sp>
        <p:nvSpPr>
          <p:cNvPr id="6" name="TextBox 5">
            <a:extLst>
              <a:ext uri="{FF2B5EF4-FFF2-40B4-BE49-F238E27FC236}">
                <a16:creationId xmlns:a16="http://schemas.microsoft.com/office/drawing/2014/main" id="{49010A45-9F44-DFCA-1AF7-B81D35113A17}"/>
              </a:ext>
            </a:extLst>
          </p:cNvPr>
          <p:cNvSpPr txBox="1"/>
          <p:nvPr/>
        </p:nvSpPr>
        <p:spPr>
          <a:xfrm>
            <a:off x="839719" y="6474544"/>
            <a:ext cx="5516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Milowsky, AUA Annual Meeting 2023.</a:t>
            </a:r>
          </a:p>
        </p:txBody>
      </p:sp>
    </p:spTree>
    <p:extLst>
      <p:ext uri="{BB962C8B-B14F-4D97-AF65-F5344CB8AC3E}">
        <p14:creationId xmlns:p14="http://schemas.microsoft.com/office/powerpoint/2010/main" val="992963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O'Donnell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459043304"/>
              </p:ext>
            </p:extLst>
          </p:nvPr>
        </p:nvGraphicFramePr>
        <p:xfrm>
          <a:off x="839416" y="1268760"/>
          <a:ext cx="10358966" cy="5378328"/>
        </p:xfrm>
        <a:graphic>
          <a:graphicData uri="http://schemas.openxmlformats.org/drawingml/2006/table">
            <a:tbl>
              <a:tblPr firstRow="1" bandRow="1">
                <a:tableStyleId>{F2DE63D5-997A-4646-A377-4702673A728D}</a:tableStyleId>
              </a:tblPr>
              <a:tblGrid>
                <a:gridCol w="2515187">
                  <a:extLst>
                    <a:ext uri="{9D8B030D-6E8A-4147-A177-3AD203B41FA5}">
                      <a16:colId xmlns:a16="http://schemas.microsoft.com/office/drawing/2014/main" val="20000"/>
                    </a:ext>
                  </a:extLst>
                </a:gridCol>
                <a:gridCol w="7843779">
                  <a:extLst>
                    <a:ext uri="{9D8B030D-6E8A-4147-A177-3AD203B41FA5}">
                      <a16:colId xmlns:a16="http://schemas.microsoft.com/office/drawing/2014/main" val="20001"/>
                    </a:ext>
                  </a:extLst>
                </a:gridCol>
              </a:tblGrid>
              <a:tr h="68407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Merck,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8587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Adept Field Solutions, AmerisourceBergen, Astellas, Axiom Healthcare Strategies, Curio Science, Custom Learning Designs (CLD), EMD Serono Inc, Health Advances, Merck, Pfizer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Vaniam</a:t>
                      </a:r>
                      <a:r>
                        <a:rPr lang="en-US" sz="1800" b="0" kern="1200" dirty="0">
                          <a:solidFill>
                            <a:schemeClr val="tx1"/>
                          </a:solidFill>
                          <a:effectLst/>
                          <a:latin typeface="+mn-lt"/>
                          <a:ea typeface="+mn-ea"/>
                          <a:cs typeface="+mn-cs"/>
                        </a:rPr>
                        <a:t> Group, Vida Ventures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807788">
                <a:tc>
                  <a:txBody>
                    <a:bodyPr/>
                    <a:lstStyle/>
                    <a:p>
                      <a:r>
                        <a:rPr lang="en-US" sz="1800" b="1" kern="1200" dirty="0">
                          <a:solidFill>
                            <a:schemeClr val="tx1"/>
                          </a:solidFill>
                          <a:effectLst/>
                          <a:latin typeface="+mn-lt"/>
                          <a:ea typeface="+mn-ea"/>
                          <a:cs typeface="+mn-cs"/>
                        </a:rPr>
                        <a:t>Contracted Research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Acerta</a:t>
                      </a:r>
                      <a:r>
                        <a:rPr lang="en-US" sz="1800" b="0" kern="1200" dirty="0">
                          <a:solidFill>
                            <a:schemeClr val="tx1"/>
                          </a:solidFill>
                          <a:effectLst/>
                          <a:latin typeface="+mn-lt"/>
                          <a:ea typeface="+mn-ea"/>
                          <a:cs typeface="+mn-cs"/>
                        </a:rPr>
                        <a:t> Pharma — A member of the AstraZeneca Group, Astellas, AstraZeneca Pharmaceuticals LP, Boehringer Ingelheim Pharmaceuticals Inc, Bristol Myers Squibb, Genentech, a member of the Roche Group, Janssen Biotech Inc, Merck,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097167"/>
                  </a:ext>
                </a:extLst>
              </a:tr>
              <a:tr h="807788">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Dragonfly Therapeutics, G1 Therapeutics Inc, Janssen Biotech Inc, </a:t>
                      </a:r>
                      <a:r>
                        <a:rPr lang="en-US" sz="1800" b="0" kern="1200" dirty="0" err="1">
                          <a:solidFill>
                            <a:schemeClr val="tx1"/>
                          </a:solidFill>
                          <a:effectLst/>
                          <a:latin typeface="+mn-lt"/>
                          <a:ea typeface="+mn-ea"/>
                          <a:cs typeface="+mn-cs"/>
                        </a:rPr>
                        <a:t>Nektar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7718226"/>
                  </a:ext>
                </a:extLst>
              </a:tr>
              <a:tr h="579452">
                <a:tc>
                  <a:txBody>
                    <a:bodyPr/>
                    <a:lstStyle/>
                    <a:p>
                      <a:r>
                        <a:rPr lang="en-US" sz="1800" b="1" kern="1200" dirty="0">
                          <a:solidFill>
                            <a:schemeClr val="tx1"/>
                          </a:solidFill>
                          <a:effectLst/>
                          <a:latin typeface="+mn-lt"/>
                          <a:ea typeface="+mn-ea"/>
                          <a:cs typeface="+mn-cs"/>
                        </a:rPr>
                        <a:t>Sponsored Travel</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Curio Science,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9858529"/>
                  </a:ext>
                </a:extLst>
              </a:tr>
              <a:tr h="579452">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Advarra, </a:t>
                      </a:r>
                      <a:r>
                        <a:rPr lang="en-US" sz="1800" b="0" kern="1200" dirty="0" err="1">
                          <a:solidFill>
                            <a:schemeClr val="tx1"/>
                          </a:solidFill>
                          <a:effectLst/>
                          <a:latin typeface="+mn-lt"/>
                          <a:ea typeface="+mn-ea"/>
                          <a:cs typeface="+mn-cs"/>
                        </a:rPr>
                        <a:t>FirstWord</a:t>
                      </a:r>
                      <a:r>
                        <a:rPr lang="en-US" sz="1800" b="0" kern="1200" dirty="0">
                          <a:solidFill>
                            <a:schemeClr val="tx1"/>
                          </a:solidFill>
                          <a:effectLst/>
                          <a:latin typeface="+mn-lt"/>
                          <a:ea typeface="+mn-ea"/>
                          <a:cs typeface="+mn-cs"/>
                        </a:rPr>
                        <a:t> Pharma, Great Debates &amp;Updates, Hart Wagner LLP, </a:t>
                      </a:r>
                      <a:r>
                        <a:rPr lang="en-US" sz="1800" b="0" kern="1200" dirty="0" err="1">
                          <a:solidFill>
                            <a:schemeClr val="tx1"/>
                          </a:solidFill>
                          <a:effectLst/>
                          <a:latin typeface="+mn-lt"/>
                          <a:ea typeface="+mn-ea"/>
                          <a:cs typeface="+mn-cs"/>
                        </a:rPr>
                        <a:t>IntrinsiQ</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Specialy</a:t>
                      </a:r>
                      <a:r>
                        <a:rPr lang="en-US" sz="1800" b="0" kern="1200" dirty="0">
                          <a:solidFill>
                            <a:schemeClr val="tx1"/>
                          </a:solidFill>
                          <a:effectLst/>
                          <a:latin typeface="+mn-lt"/>
                          <a:ea typeface="+mn-ea"/>
                          <a:cs typeface="+mn-cs"/>
                        </a:rPr>
                        <a:t> Solutions, ISMIE, Med Learning Group, MJH Life Sciences, NAMCP, O’Brien &amp; Ryan, LLP, Parexel, </a:t>
                      </a:r>
                      <a:r>
                        <a:rPr lang="en-US" sz="1800" b="0" kern="1200" dirty="0" err="1">
                          <a:solidFill>
                            <a:schemeClr val="tx1"/>
                          </a:solidFill>
                          <a:effectLst/>
                          <a:latin typeface="+mn-lt"/>
                          <a:ea typeface="+mn-ea"/>
                          <a:cs typeface="+mn-cs"/>
                        </a:rPr>
                        <a:t>PeerView</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PharmaVision</a:t>
                      </a:r>
                      <a:r>
                        <a:rPr lang="en-US" sz="1800" b="0" kern="1200" dirty="0">
                          <a:solidFill>
                            <a:schemeClr val="tx1"/>
                          </a:solidFill>
                          <a:effectLst/>
                          <a:latin typeface="+mn-lt"/>
                          <a:ea typeface="+mn-ea"/>
                          <a:cs typeface="+mn-cs"/>
                        </a:rPr>
                        <a:t> UK, PRIME Education LLC, The Institute for Enquiring Minds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9410825"/>
                  </a:ext>
                </a:extLst>
              </a:tr>
            </a:tbl>
          </a:graphicData>
        </a:graphic>
      </p:graphicFrame>
    </p:spTree>
    <p:custDataLst>
      <p:tags r:id="rId1"/>
    </p:custDataLst>
    <p:extLst>
      <p:ext uri="{BB962C8B-B14F-4D97-AF65-F5344CB8AC3E}">
        <p14:creationId xmlns:p14="http://schemas.microsoft.com/office/powerpoint/2010/main" val="415013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AutoShape 3">
            <a:extLst>
              <a:ext uri="{FF2B5EF4-FFF2-40B4-BE49-F238E27FC236}">
                <a16:creationId xmlns:a16="http://schemas.microsoft.com/office/drawing/2014/main" id="{7EFC37E5-2889-76BD-3319-97E780ABB98D}"/>
              </a:ext>
            </a:extLst>
          </p:cNvPr>
          <p:cNvCxnSpPr>
            <a:cxnSpLocks noChangeShapeType="1"/>
          </p:cNvCxnSpPr>
          <p:nvPr/>
        </p:nvCxnSpPr>
        <p:spPr bwMode="gray">
          <a:xfrm>
            <a:off x="4594914" y="3472029"/>
            <a:ext cx="770767" cy="0"/>
          </a:xfrm>
          <a:prstGeom prst="straightConnector1">
            <a:avLst/>
          </a:prstGeom>
          <a:noFill/>
          <a:ln w="19050">
            <a:solidFill>
              <a:schemeClr val="tx1"/>
            </a:solidFill>
            <a:round/>
            <a:headEnd type="none" w="med" len="me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166914" name="Rectangle 2"/>
          <p:cNvSpPr>
            <a:spLocks noGrp="1" noChangeArrowheads="1"/>
          </p:cNvSpPr>
          <p:nvPr>
            <p:ph type="title" idx="4294967295"/>
          </p:nvPr>
        </p:nvSpPr>
        <p:spPr>
          <a:xfrm>
            <a:off x="0" y="19333"/>
            <a:ext cx="11864975" cy="833328"/>
          </a:xfrm>
        </p:spPr>
        <p:txBody>
          <a:bodyPr>
            <a:normAutofit/>
          </a:bodyPr>
          <a:lstStyle/>
          <a:p>
            <a:pPr eaLnBrk="1" hangingPunct="1"/>
            <a:r>
              <a:rPr lang="en-US" altLang="en-US" b="1" dirty="0">
                <a:solidFill>
                  <a:srgbClr val="0070C0"/>
                </a:solidFill>
                <a:latin typeface="Times New Roman" panose="02020603050405020304" pitchFamily="18" charset="0"/>
                <a:cs typeface="Times New Roman" panose="02020603050405020304" pitchFamily="18" charset="0"/>
              </a:rPr>
              <a:t>A031501 AMBASSADOR: Study Design</a:t>
            </a:r>
            <a:endParaRPr lang="en-US" altLang="en-US" dirty="0">
              <a:solidFill>
                <a:srgbClr val="0070C0"/>
              </a:solidFill>
              <a:latin typeface="Times New Roman" panose="02020603050405020304" pitchFamily="18" charset="0"/>
              <a:cs typeface="Times New Roman" panose="02020603050405020304" pitchFamily="18" charset="0"/>
            </a:endParaRPr>
          </a:p>
        </p:txBody>
      </p:sp>
      <p:sp>
        <p:nvSpPr>
          <p:cNvPr id="15363" name="Text Box 7"/>
          <p:cNvSpPr txBox="1">
            <a:spLocks noChangeArrowheads="1"/>
          </p:cNvSpPr>
          <p:nvPr/>
        </p:nvSpPr>
        <p:spPr bwMode="auto">
          <a:xfrm>
            <a:off x="6611057" y="2317327"/>
            <a:ext cx="2057400" cy="1000274"/>
          </a:xfrm>
          <a:prstGeom prst="rect">
            <a:avLst/>
          </a:prstGeom>
          <a:solidFill>
            <a:schemeClr val="accent6">
              <a:lumMod val="60000"/>
              <a:lumOff val="40000"/>
            </a:schemeClr>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altLang="en-US" sz="5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Pembrolizumab</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200 mg q3W</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year (18 cycles)</a:t>
            </a:r>
            <a:endParaRPr kumimoji="0" lang="es-E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5364" name="Text Box 9"/>
          <p:cNvSpPr txBox="1">
            <a:spLocks noChangeArrowheads="1"/>
          </p:cNvSpPr>
          <p:nvPr/>
        </p:nvSpPr>
        <p:spPr bwMode="auto">
          <a:xfrm>
            <a:off x="6611057" y="3696919"/>
            <a:ext cx="2057400" cy="446276"/>
          </a:xfrm>
          <a:prstGeom prst="rect">
            <a:avLst/>
          </a:prstGeom>
          <a:solidFill>
            <a:schemeClr val="accent6">
              <a:lumMod val="60000"/>
              <a:lumOff val="40000"/>
            </a:schemeClr>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Observation</a:t>
            </a:r>
          </a:p>
        </p:txBody>
      </p:sp>
      <p:grpSp>
        <p:nvGrpSpPr>
          <p:cNvPr id="166917" name="Group 10"/>
          <p:cNvGrpSpPr>
            <a:grpSpLocks/>
          </p:cNvGrpSpPr>
          <p:nvPr/>
        </p:nvGrpSpPr>
        <p:grpSpPr bwMode="auto">
          <a:xfrm>
            <a:off x="5881688" y="3397191"/>
            <a:ext cx="519112" cy="1333500"/>
            <a:chOff x="96" y="2566"/>
            <a:chExt cx="192" cy="1248"/>
          </a:xfrm>
          <a:scene3d>
            <a:camera prst="orthographicFront">
              <a:rot lat="0" lon="0" rev="0"/>
            </a:camera>
            <a:lightRig rig="balanced" dir="t">
              <a:rot lat="0" lon="0" rev="8700000"/>
            </a:lightRig>
          </a:scene3d>
        </p:grpSpPr>
        <p:sp>
          <p:nvSpPr>
            <p:cNvPr id="2" name="Line 11"/>
            <p:cNvSpPr>
              <a:spLocks noChangeShapeType="1"/>
            </p:cNvSpPr>
            <p:nvPr/>
          </p:nvSpPr>
          <p:spPr bwMode="auto">
            <a:xfrm flipV="1">
              <a:off x="96" y="2566"/>
              <a:ext cx="192" cy="672"/>
            </a:xfrm>
            <a:prstGeom prst="line">
              <a:avLst/>
            </a:prstGeom>
            <a:noFill/>
            <a:ln w="57150">
              <a:noFill/>
              <a:round/>
              <a:headEnd type="none" w="sm" len="sm"/>
              <a:tailEnd type="stealth" w="med" len="med"/>
            </a:ln>
            <a:effectLst>
              <a:outerShdw blurRad="44450" dist="27940" dir="5400000" algn="ctr">
                <a:srgbClr val="000000">
                  <a:alpha val="32000"/>
                </a:srgbClr>
              </a:outerShdw>
            </a:effectLst>
            <a:sp3d>
              <a:bevelT w="190500" h="38100"/>
            </a:sp3d>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w="12700">
                  <a:solidFill>
                    <a:srgbClr val="FFFF00"/>
                  </a:solidFill>
                  <a:prstDash val="solid"/>
                </a:ln>
                <a:solidFill>
                  <a:srgbClr val="000000"/>
                </a:solidFill>
                <a:effectLst>
                  <a:outerShdw blurRad="41275" dist="20320" dir="1800000" algn="tl" rotWithShape="0">
                    <a:srgbClr val="000000">
                      <a:alpha val="40000"/>
                    </a:srgbClr>
                  </a:outerShd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1211" name="Line 12"/>
            <p:cNvSpPr>
              <a:spLocks noChangeShapeType="1"/>
            </p:cNvSpPr>
            <p:nvPr/>
          </p:nvSpPr>
          <p:spPr bwMode="auto">
            <a:xfrm>
              <a:off x="96" y="3238"/>
              <a:ext cx="192" cy="576"/>
            </a:xfrm>
            <a:prstGeom prst="line">
              <a:avLst/>
            </a:prstGeom>
            <a:noFill/>
            <a:ln w="57150">
              <a:noFill/>
              <a:round/>
              <a:headEnd type="none" w="sm" len="sm"/>
              <a:tailEnd type="stealth" w="med" len="med"/>
            </a:ln>
            <a:effectLst>
              <a:outerShdw blurRad="44450" dist="27940" dir="5400000" algn="ctr">
                <a:srgbClr val="000000">
                  <a:alpha val="32000"/>
                </a:srgbClr>
              </a:outerShdw>
            </a:effectLst>
            <a:sp3d>
              <a:bevelT w="190500" h="38100"/>
            </a:sp3d>
          </p:spPr>
          <p:txBody>
            <a:bodyPr wrap="none"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FF00"/>
                  </a:solid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grpSp>
      <p:sp>
        <p:nvSpPr>
          <p:cNvPr id="166919" name="Text Box 13"/>
          <p:cNvSpPr txBox="1">
            <a:spLocks noChangeArrowheads="1"/>
          </p:cNvSpPr>
          <p:nvPr/>
        </p:nvSpPr>
        <p:spPr bwMode="auto">
          <a:xfrm>
            <a:off x="203879" y="1965175"/>
            <a:ext cx="2829808" cy="3444020"/>
          </a:xfrm>
          <a:prstGeom prst="rect">
            <a:avLst/>
          </a:prstGeom>
          <a:solidFill>
            <a:schemeClr val="accent6">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marL="0" marR="0" lvl="0" indent="0" algn="l" defTabSz="609585" rtl="0" eaLnBrk="1" fontAlgn="base" latinLnBrk="0" hangingPunct="1">
              <a:lnSpc>
                <a:spcPct val="90000"/>
              </a:lnSpc>
              <a:spcBef>
                <a:spcPct val="0"/>
              </a:spcBef>
              <a:spcAft>
                <a:spcPct val="0"/>
              </a:spcAft>
              <a:buClrTx/>
              <a:buSzTx/>
              <a:buFontTx/>
              <a:buNone/>
              <a:tabLst/>
              <a:defRPr/>
            </a:pPr>
            <a:endParaRPr kumimoji="0" lang="en-US" altLang="en-US" sz="800" b="0" i="0" u="sng"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609585" rtl="0" eaLnBrk="1" fontAlgn="base" latinLnBrk="0" hangingPunct="1">
              <a:lnSpc>
                <a:spcPct val="9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Key Eligibility</a:t>
            </a:r>
          </a:p>
          <a:p>
            <a:pPr marL="0" marR="0" lvl="0" indent="0" algn="l" defTabSz="609585" rtl="0" eaLnBrk="1" fontAlgn="base" latinLnBrk="0" hangingPunct="1">
              <a:lnSpc>
                <a:spcPct val="90000"/>
              </a:lnSpc>
              <a:spcBef>
                <a:spcPct val="0"/>
              </a:spcBef>
              <a:spcAft>
                <a:spcPct val="0"/>
              </a:spcAft>
              <a:buClrTx/>
              <a:buSzTx/>
              <a:buFontTx/>
              <a:buNone/>
              <a:tabLst/>
              <a:defRPr/>
            </a:pPr>
            <a:endParaRPr kumimoji="0" lang="en-US" altLang="en-US" sz="1800" b="0"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609585" rtl="0" eaLnBrk="1" fontAlgn="base" latinLnBrk="0" hangingPunct="1">
              <a:lnSpc>
                <a:spcPct val="9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
            </a:r>
            <a:r>
              <a:rPr kumimoji="0" lang="en-US" altLang="en-US"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uscle</a:t>
            </a: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-invasive urothelial carcinoma: bladder, urethra, renal pelvis, ureter</a:t>
            </a:r>
          </a:p>
          <a:p>
            <a:pPr marL="0" marR="0" lvl="0" indent="0" algn="l" defTabSz="609585" rtl="0" eaLnBrk="1" fontAlgn="base" latinLnBrk="0" hangingPunct="1">
              <a:lnSpc>
                <a:spcPct val="90000"/>
              </a:lnSpc>
              <a:spcBef>
                <a:spcPct val="0"/>
              </a:spcBef>
              <a:spcAft>
                <a:spcPct val="0"/>
              </a:spcAft>
              <a:buClrTx/>
              <a:buSzTx/>
              <a:buFont typeface="Wingdings" panose="05000000000000000000" pitchFamily="2" charset="2"/>
              <a:buChar char="§"/>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609585" rtl="0" eaLnBrk="1" fontAlgn="base" latinLnBrk="0" hangingPunct="1">
              <a:lnSpc>
                <a:spcPct val="9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Post-radical surgery (cystectomy, nephrectomy, nephroureterectomy, or </a:t>
            </a:r>
            <a:r>
              <a:rPr kumimoji="0" lang="en-US" altLang="en-US"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ureterectomy</a:t>
            </a: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4 but ≤ 16 weeks</a:t>
            </a:r>
          </a:p>
          <a:p>
            <a:pPr marL="0" marR="0" lvl="0" indent="0" algn="l" defTabSz="609585" rtl="0" eaLnBrk="1" fontAlgn="base" latinLnBrk="0" hangingPunct="1">
              <a:lnSpc>
                <a:spcPct val="90000"/>
              </a:lnSpc>
              <a:spcBef>
                <a:spcPct val="0"/>
              </a:spcBef>
              <a:spcAft>
                <a:spcPct val="0"/>
              </a:spcAft>
              <a:buClrTx/>
              <a:buSzTx/>
              <a:buFont typeface="Wingdings" panose="05000000000000000000" pitchFamily="2" charset="2"/>
              <a:buChar char="§"/>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609585" rtl="0" eaLnBrk="1" fontAlgn="base" latinLnBrk="0" hangingPunct="1">
              <a:lnSpc>
                <a:spcPct val="9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Post-neoadjuvant chemotherapy and ≥ pT2 and/or N+/+margins</a:t>
            </a:r>
          </a:p>
          <a:p>
            <a:pPr marL="0" marR="0" lvl="0" indent="0" algn="ctr" defTabSz="609585" rtl="0" eaLnBrk="1" fontAlgn="base" latinLnBrk="0" hangingPunct="1">
              <a:lnSpc>
                <a:spcPct val="9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OR</a:t>
            </a:r>
          </a:p>
          <a:p>
            <a:pPr marL="0" marR="0" lvl="0" indent="0" algn="l" defTabSz="609585" rtl="0" eaLnBrk="1" fontAlgn="base" latinLnBrk="0" hangingPunct="1">
              <a:lnSpc>
                <a:spcPct val="9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cisplatin-ineligible or refusing and ≥ pT3 or pN+/+margins </a:t>
            </a:r>
          </a:p>
          <a:p>
            <a:pPr marL="0" marR="0" lvl="0" indent="0" algn="l" defTabSz="609585" rtl="0" eaLnBrk="1" fontAlgn="base" latinLnBrk="0" hangingPunct="1">
              <a:lnSpc>
                <a:spcPct val="90000"/>
              </a:lnSpc>
              <a:spcBef>
                <a:spcPct val="0"/>
              </a:spcBef>
              <a:spcAft>
                <a:spcPct val="0"/>
              </a:spcAft>
              <a:buClrTx/>
              <a:buSzTx/>
              <a:buFont typeface="Wingdings" panose="05000000000000000000" pitchFamily="2" charset="2"/>
              <a:buChar char="§"/>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7" name="Text Box 13"/>
          <p:cNvSpPr txBox="1">
            <a:spLocks noChangeArrowheads="1"/>
          </p:cNvSpPr>
          <p:nvPr/>
        </p:nvSpPr>
        <p:spPr bwMode="auto">
          <a:xfrm>
            <a:off x="3214781" y="2214474"/>
            <a:ext cx="1752600" cy="3083921"/>
          </a:xfrm>
          <a:prstGeom prst="rect">
            <a:avLst/>
          </a:prstGeom>
          <a:solidFill>
            <a:schemeClr val="accent1">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algn="l" defTabSz="609585" rtl="0" eaLnBrk="1" fontAlgn="base" latinLnBrk="0" hangingPunct="1">
              <a:lnSpc>
                <a:spcPct val="9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 </a:t>
            </a:r>
            <a:endParaRPr kumimoji="0" lang="en-US" altLang="en-US" sz="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609585" rtl="0" eaLnBrk="1" fontAlgn="base" latinLnBrk="0" hangingPunct="1">
              <a:lnSpc>
                <a:spcPct val="9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Stratify</a:t>
            </a:r>
          </a:p>
          <a:p>
            <a:pPr marL="0" marR="0" lvl="0" indent="0" algn="l" defTabSz="609585" rtl="0" eaLnBrk="1" fontAlgn="base" latinLnBrk="0" hangingPunct="1">
              <a:lnSpc>
                <a:spcPct val="90000"/>
              </a:lnSpc>
              <a:spcBef>
                <a:spcPct val="0"/>
              </a:spcBef>
              <a:spcAft>
                <a:spcPct val="0"/>
              </a:spcAft>
              <a:buClrTx/>
              <a:buSzTx/>
              <a:buFontTx/>
              <a:buNone/>
              <a:tabLst/>
              <a:defRPr/>
            </a:pPr>
            <a:endParaRPr kumimoji="0" lang="en-US" altLang="en-US" sz="1400" b="0"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a:p>
            <a:pPr marL="222245" marR="0" lvl="0" indent="-222245" algn="l" defTabSz="609585" rtl="0" eaLnBrk="1" fontAlgn="base" latinLnBrk="0" hangingPunct="1">
              <a:lnSpc>
                <a:spcPct val="90000"/>
              </a:lnSpc>
              <a:spcBef>
                <a:spcPct val="0"/>
              </a:spcBef>
              <a:spcAft>
                <a:spcPct val="0"/>
              </a:spcAft>
              <a:buClrTx/>
              <a:buSzTx/>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rPr>
              <a:t>PD-L1 status</a:t>
            </a:r>
            <a:r>
              <a:rPr kumimoji="0" lang="en-US" sz="14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rPr>
              <a:t>*</a:t>
            </a:r>
          </a:p>
          <a:p>
            <a:pPr marL="222245" marR="0" lvl="0" indent="-222245" algn="l" defTabSz="609585"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endParaRPr>
          </a:p>
          <a:p>
            <a:pPr marL="222245" marR="0" lvl="0" indent="-222245" algn="l" defTabSz="609585" rtl="0" eaLnBrk="1" fontAlgn="base" latinLnBrk="0" hangingPunct="1">
              <a:lnSpc>
                <a:spcPct val="90000"/>
              </a:lnSpc>
              <a:spcBef>
                <a:spcPct val="0"/>
              </a:spcBef>
              <a:spcAft>
                <a:spcPct val="0"/>
              </a:spcAft>
              <a:buClrTx/>
              <a:buSzTx/>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rPr>
              <a:t>Neoadjuvant       </a:t>
            </a:r>
          </a:p>
          <a:p>
            <a:pPr marL="222245" marR="0" lvl="0" indent="-222245" algn="l" defTabSz="609585"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rPr>
              <a:t>    </a:t>
            </a:r>
            <a:r>
              <a:rPr kumimoji="0" lang="x-none"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rPr>
              <a:t>chemotherapy</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rPr>
              <a:t> yes/no</a:t>
            </a:r>
          </a:p>
          <a:p>
            <a:pPr marL="222245" marR="0" lvl="0" indent="-222245" algn="l" defTabSz="609585"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endParaRPr>
          </a:p>
          <a:p>
            <a:pPr marL="222245" marR="0" lvl="0" indent="-222245" algn="l" defTabSz="609585" rtl="0" eaLnBrk="1" fontAlgn="base" latinLnBrk="0" hangingPunct="1">
              <a:lnSpc>
                <a:spcPct val="90000"/>
              </a:lnSpc>
              <a:spcBef>
                <a:spcPct val="0"/>
              </a:spcBef>
              <a:spcAft>
                <a:spcPct val="0"/>
              </a:spcAft>
              <a:buClrTx/>
              <a:buSzTx/>
              <a:buFont typeface="Wingdings" charset="2"/>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rPr>
              <a:t>Pathologic stage:</a:t>
            </a:r>
          </a:p>
          <a:p>
            <a:pPr marL="457200" marR="0" lvl="1" indent="-285750" algn="l" defTabSz="609585" rtl="0" eaLnBrk="1" fontAlgn="base" latinLnBrk="0" hangingPunct="1">
              <a:lnSpc>
                <a:spcPct val="90000"/>
              </a:lnSpc>
              <a:spcBef>
                <a:spcPct val="0"/>
              </a:spcBef>
              <a:spcAft>
                <a:spcPct val="0"/>
              </a:spcAft>
              <a:buClrTx/>
              <a:buSzPct val="80000"/>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rPr>
              <a:t>pT2/3/4aN0 </a:t>
            </a:r>
          </a:p>
          <a:p>
            <a:pPr marL="457200" marR="0" lvl="1" indent="-285750" algn="l" defTabSz="609585" rtl="0" eaLnBrk="1" fontAlgn="base" latinLnBrk="0" hangingPunct="1">
              <a:lnSpc>
                <a:spcPct val="90000"/>
              </a:lnSpc>
              <a:spcBef>
                <a:spcPct val="0"/>
              </a:spcBef>
              <a:spcAft>
                <a:spcPct val="0"/>
              </a:spcAft>
              <a:buClrTx/>
              <a:buSzPct val="80000"/>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rPr>
              <a:t>pT4aN0 </a:t>
            </a:r>
          </a:p>
          <a:p>
            <a:pPr marL="457200" marR="0" lvl="1" indent="-285750" algn="l" defTabSz="609585" rtl="0" eaLnBrk="1" fontAlgn="base" latinLnBrk="0" hangingPunct="1">
              <a:lnSpc>
                <a:spcPct val="90000"/>
              </a:lnSpc>
              <a:spcBef>
                <a:spcPct val="0"/>
              </a:spcBef>
              <a:spcAft>
                <a:spcPct val="0"/>
              </a:spcAft>
              <a:buClrTx/>
              <a:buSzPct val="80000"/>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rPr>
              <a:t>pT4bNx/N1-3</a:t>
            </a:r>
          </a:p>
          <a:p>
            <a:pPr marL="457200" marR="0" lvl="1" indent="-285750" algn="l" defTabSz="609585" rtl="0" eaLnBrk="1" fontAlgn="base" latinLnBrk="0" hangingPunct="1">
              <a:lnSpc>
                <a:spcPct val="90000"/>
              </a:lnSpc>
              <a:spcBef>
                <a:spcPct val="0"/>
              </a:spcBef>
              <a:spcAft>
                <a:spcPct val="0"/>
              </a:spcAft>
              <a:buClrTx/>
              <a:buSzPct val="80000"/>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rPr>
              <a:t>+surgical margins</a:t>
            </a:r>
          </a:p>
        </p:txBody>
      </p:sp>
      <p:sp>
        <p:nvSpPr>
          <p:cNvPr id="166926" name="TextBox 2"/>
          <p:cNvSpPr txBox="1">
            <a:spLocks noChangeArrowheads="1"/>
          </p:cNvSpPr>
          <p:nvPr/>
        </p:nvSpPr>
        <p:spPr bwMode="auto">
          <a:xfrm>
            <a:off x="5387868" y="2377675"/>
            <a:ext cx="829073" cy="36933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N=739</a:t>
            </a:r>
          </a:p>
        </p:txBody>
      </p:sp>
      <p:sp>
        <p:nvSpPr>
          <p:cNvPr id="7" name="TextBox 6">
            <a:extLst>
              <a:ext uri="{FF2B5EF4-FFF2-40B4-BE49-F238E27FC236}">
                <a16:creationId xmlns:a16="http://schemas.microsoft.com/office/drawing/2014/main" id="{A308D6C3-EC5C-69C5-D9CF-0C082FA47FAE}"/>
              </a:ext>
            </a:extLst>
          </p:cNvPr>
          <p:cNvSpPr txBox="1"/>
          <p:nvPr/>
        </p:nvSpPr>
        <p:spPr>
          <a:xfrm>
            <a:off x="136072" y="712766"/>
            <a:ext cx="80826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hase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3 randomized, open label, multicenter study of adjuvant pembrolizumab vs observation in patients with high-risk muscle-invasive urothelial carcinoma (MIUC)</a:t>
            </a:r>
          </a:p>
        </p:txBody>
      </p:sp>
      <p:cxnSp>
        <p:nvCxnSpPr>
          <p:cNvPr id="9" name="Straight Connector 8">
            <a:extLst>
              <a:ext uri="{FF2B5EF4-FFF2-40B4-BE49-F238E27FC236}">
                <a16:creationId xmlns:a16="http://schemas.microsoft.com/office/drawing/2014/main" id="{A695D044-5E31-F881-0780-7D58E36C85DC}"/>
              </a:ext>
            </a:extLst>
          </p:cNvPr>
          <p:cNvCxnSpPr>
            <a:cxnSpLocks/>
          </p:cNvCxnSpPr>
          <p:nvPr/>
        </p:nvCxnSpPr>
        <p:spPr bwMode="auto">
          <a:xfrm>
            <a:off x="5785509" y="2947451"/>
            <a:ext cx="0" cy="945882"/>
          </a:xfrm>
          <a:prstGeom prst="line">
            <a:avLst/>
          </a:prstGeom>
          <a:noFill/>
          <a:ln w="19050">
            <a:solidFill>
              <a:srgbClr val="595454"/>
            </a:solidFill>
            <a:round/>
            <a:headEnd type="none" w="med" len="med"/>
            <a:tailEnd type="non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cxnSp>
        <p:nvCxnSpPr>
          <p:cNvPr id="10" name="Straight Arrow Connector 9">
            <a:extLst>
              <a:ext uri="{FF2B5EF4-FFF2-40B4-BE49-F238E27FC236}">
                <a16:creationId xmlns:a16="http://schemas.microsoft.com/office/drawing/2014/main" id="{24289D56-14D7-FFBF-8DCB-AD03878DEFB3}"/>
              </a:ext>
            </a:extLst>
          </p:cNvPr>
          <p:cNvCxnSpPr>
            <a:cxnSpLocks/>
          </p:cNvCxnSpPr>
          <p:nvPr/>
        </p:nvCxnSpPr>
        <p:spPr bwMode="auto">
          <a:xfrm>
            <a:off x="5778240" y="2947451"/>
            <a:ext cx="721692" cy="0"/>
          </a:xfrm>
          <a:prstGeom prst="straightConnector1">
            <a:avLst/>
          </a:prstGeom>
          <a:noFill/>
          <a:ln w="19050">
            <a:solidFill>
              <a:schemeClr val="tx1"/>
            </a:solidFill>
            <a:round/>
            <a:headEnd type="none" w="med" len="me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cxnSp>
        <p:nvCxnSpPr>
          <p:cNvPr id="11" name="Straight Arrow Connector 10">
            <a:extLst>
              <a:ext uri="{FF2B5EF4-FFF2-40B4-BE49-F238E27FC236}">
                <a16:creationId xmlns:a16="http://schemas.microsoft.com/office/drawing/2014/main" id="{23C28ABB-8482-F23E-E01E-77841245C6F3}"/>
              </a:ext>
            </a:extLst>
          </p:cNvPr>
          <p:cNvCxnSpPr>
            <a:cxnSpLocks/>
          </p:cNvCxnSpPr>
          <p:nvPr/>
        </p:nvCxnSpPr>
        <p:spPr bwMode="auto">
          <a:xfrm flipV="1">
            <a:off x="5778240" y="3887008"/>
            <a:ext cx="721692" cy="5179"/>
          </a:xfrm>
          <a:prstGeom prst="straightConnector1">
            <a:avLst/>
          </a:prstGeom>
          <a:noFill/>
          <a:ln w="19050">
            <a:solidFill>
              <a:schemeClr val="tx1"/>
            </a:solidFill>
            <a:round/>
            <a:headEnd type="none" w="med" len="me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13" name="Oval 12">
            <a:extLst>
              <a:ext uri="{FF2B5EF4-FFF2-40B4-BE49-F238E27FC236}">
                <a16:creationId xmlns:a16="http://schemas.microsoft.com/office/drawing/2014/main" id="{58E924ED-691A-D37B-FA0D-19C049A06AAC}"/>
              </a:ext>
            </a:extLst>
          </p:cNvPr>
          <p:cNvSpPr>
            <a:spLocks/>
          </p:cNvSpPr>
          <p:nvPr/>
        </p:nvSpPr>
        <p:spPr>
          <a:xfrm>
            <a:off x="5387868" y="3050054"/>
            <a:ext cx="731520" cy="731520"/>
          </a:xfrm>
          <a:prstGeom prst="ellipse">
            <a:avLst/>
          </a:prstGeom>
          <a:solidFill>
            <a:srgbClr val="595454"/>
          </a:solidFill>
          <a:ln w="12700" cap="sq" cmpd="sng" algn="ctr">
            <a:noFill/>
            <a:prstDash val="solid"/>
            <a:headEnd/>
            <a:tailEnd/>
          </a:ln>
          <a:effectLst/>
        </p:spPr>
        <p:txBody>
          <a:bodyPr lIns="0" tIns="0" rIns="0" bIns="0" anchor="ctr" anchorCtr="0"/>
          <a:lstStyle/>
          <a:p>
            <a:pPr marL="0" marR="0" lvl="0" indent="0" algn="ctr" defTabSz="860425" rtl="0" eaLnBrk="0" fontAlgn="base" latinLnBrk="0" hangingPunct="0">
              <a:lnSpc>
                <a:spcPct val="100000"/>
              </a:lnSpc>
              <a:spcBef>
                <a:spcPct val="0"/>
              </a:spcBef>
              <a:spcAft>
                <a:spcPct val="0"/>
              </a:spcAft>
              <a:buClr>
                <a:srgbClr val="FFE947"/>
              </a:buClr>
              <a:buSzTx/>
              <a:buFontTx/>
              <a:buNone/>
              <a:tabLst/>
              <a:defRPr/>
            </a:pPr>
            <a:r>
              <a:rPr kumimoji="0" lang="en-US" sz="16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a:t>
            </a:r>
          </a:p>
          <a:p>
            <a:pPr marL="0" marR="0" lvl="0" indent="0" algn="ctr" defTabSz="860425" rtl="0" eaLnBrk="0" fontAlgn="base" latinLnBrk="0" hangingPunct="0">
              <a:lnSpc>
                <a:spcPct val="100000"/>
              </a:lnSpc>
              <a:spcBef>
                <a:spcPct val="0"/>
              </a:spcBef>
              <a:spcAft>
                <a:spcPct val="0"/>
              </a:spcAft>
              <a:buClr>
                <a:srgbClr val="FFE947"/>
              </a:buClr>
              <a:buSzTx/>
              <a:buFontTx/>
              <a:buNone/>
              <a:tabLst/>
              <a:defRPr/>
            </a:pPr>
            <a:r>
              <a:rPr kumimoji="0" lang="en-US" sz="16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1:1</a:t>
            </a:r>
          </a:p>
        </p:txBody>
      </p:sp>
      <p:sp>
        <p:nvSpPr>
          <p:cNvPr id="20" name="TextBox 19">
            <a:extLst>
              <a:ext uri="{FF2B5EF4-FFF2-40B4-BE49-F238E27FC236}">
                <a16:creationId xmlns:a16="http://schemas.microsoft.com/office/drawing/2014/main" id="{DDE40042-254C-A696-5CF5-433522CACE29}"/>
              </a:ext>
            </a:extLst>
          </p:cNvPr>
          <p:cNvSpPr txBox="1"/>
          <p:nvPr/>
        </p:nvSpPr>
        <p:spPr>
          <a:xfrm>
            <a:off x="-1" y="5498903"/>
            <a:ext cx="880809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*PD-L1 status was tested centrally and defined using the combined positive score: percentage of PD-L1-positive tumor cells and infiltrating immune cells relative to the total number of tumor cells. PD-L1 positive = CPS ≥ 10%,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Dako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PD-L1 immunohistochemistry 22C3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pharmDx</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assay. DFS: disease-free survival (defined as new MIUC, metastatic disease, or death without recurrence); OS: overall survival</a:t>
            </a:r>
          </a:p>
        </p:txBody>
      </p:sp>
      <p:sp>
        <p:nvSpPr>
          <p:cNvPr id="22" name="TextBox 2">
            <a:extLst>
              <a:ext uri="{FF2B5EF4-FFF2-40B4-BE49-F238E27FC236}">
                <a16:creationId xmlns:a16="http://schemas.microsoft.com/office/drawing/2014/main" id="{0109B812-5F20-4ED2-E275-B2853E6870BA}"/>
              </a:ext>
            </a:extLst>
          </p:cNvPr>
          <p:cNvSpPr txBox="1">
            <a:spLocks noChangeArrowheads="1"/>
          </p:cNvSpPr>
          <p:nvPr/>
        </p:nvSpPr>
        <p:spPr bwMode="auto">
          <a:xfrm>
            <a:off x="9062573" y="1866112"/>
            <a:ext cx="2923421" cy="1831271"/>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altLang="en-US" sz="500" b="1"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Dual P</a:t>
            </a:r>
            <a:r>
              <a:rPr kumimoji="0" lang="en-US" altLang="en-US" sz="1800" b="1" i="0" u="sng"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rimary</a:t>
            </a:r>
            <a:r>
              <a:rPr kumimoji="0" lang="en-US" altLang="en-US" sz="1800" b="1"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Endpoints</a:t>
            </a:r>
          </a:p>
          <a:p>
            <a:pPr marL="285750" marR="0" lvl="0" indent="-285750" algn="l" defTabSz="609585" rtl="0" eaLnBrk="1" fontAlgn="base" latinLnBrk="0" hangingPunct="1">
              <a:lnSpc>
                <a:spcPct val="100000"/>
              </a:lnSpc>
              <a:spcBef>
                <a:spcPct val="0"/>
              </a:spcBef>
              <a:spcAft>
                <a:spcPct val="0"/>
              </a:spcAft>
              <a:buClrTx/>
              <a:buSzTx/>
              <a:buFontTx/>
              <a:buChar char="•"/>
              <a:tabLst/>
              <a:defRPr/>
            </a:pPr>
            <a:endParaRPr kumimoji="0" lang="en-US" altLang="en-US" sz="1800" b="1"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285750" marR="0" lvl="0" indent="-285750" algn="l" defTabSz="609585"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Disease-free survival</a:t>
            </a:r>
          </a:p>
          <a:p>
            <a:pPr marL="285750" marR="0" lvl="0" indent="-285750" algn="l" defTabSz="609585"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285750" marR="0" lvl="0" indent="-285750" algn="l" defTabSz="609585"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Overall survival</a:t>
            </a:r>
            <a:endParaRPr kumimoji="0" lang="en-US" altLang="en-US" sz="5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285750" marR="0" lvl="0" indent="-285750" algn="l" defTabSz="609585"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4" name="TextBox 23">
            <a:extLst>
              <a:ext uri="{FF2B5EF4-FFF2-40B4-BE49-F238E27FC236}">
                <a16:creationId xmlns:a16="http://schemas.microsoft.com/office/drawing/2014/main" id="{7B9FA20F-4C09-1C10-0DB7-22C9BE0E36E7}"/>
              </a:ext>
            </a:extLst>
          </p:cNvPr>
          <p:cNvSpPr txBox="1"/>
          <p:nvPr/>
        </p:nvSpPr>
        <p:spPr>
          <a:xfrm>
            <a:off x="203879" y="1496780"/>
            <a:ext cx="19799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NCT03244384</a:t>
            </a:r>
            <a:endParaRPr kumimoji="0" 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 name="Text Box 7">
            <a:extLst>
              <a:ext uri="{FF2B5EF4-FFF2-40B4-BE49-F238E27FC236}">
                <a16:creationId xmlns:a16="http://schemas.microsoft.com/office/drawing/2014/main" id="{47E1838E-7F31-5DE7-14B1-121C877741C9}"/>
              </a:ext>
            </a:extLst>
          </p:cNvPr>
          <p:cNvSpPr txBox="1">
            <a:spLocks noChangeArrowheads="1"/>
          </p:cNvSpPr>
          <p:nvPr/>
        </p:nvSpPr>
        <p:spPr bwMode="auto">
          <a:xfrm>
            <a:off x="9105319" y="3769812"/>
            <a:ext cx="2923420" cy="815608"/>
          </a:xfrm>
          <a:prstGeom prst="rect">
            <a:avLst/>
          </a:prstGeom>
          <a:solidFill>
            <a:schemeClr val="bg2"/>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altLang="en-US" sz="500" b="0"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altLang="en-US" sz="1400" b="0"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Key Secondary Endpoints</a:t>
            </a:r>
          </a:p>
          <a:p>
            <a:pPr marL="285750" marR="0" lvl="0" indent="-285750" algn="l" defTabSz="609585"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DFS/OS PD-L1 +/-</a:t>
            </a:r>
          </a:p>
          <a:p>
            <a:pPr marL="285750" marR="0" lvl="0" indent="-285750" algn="l" defTabSz="609585"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Safety</a:t>
            </a:r>
          </a:p>
        </p:txBody>
      </p:sp>
      <p:pic>
        <p:nvPicPr>
          <p:cNvPr id="14" name="Picture 13">
            <a:extLst>
              <a:ext uri="{FF2B5EF4-FFF2-40B4-BE49-F238E27FC236}">
                <a16:creationId xmlns:a16="http://schemas.microsoft.com/office/drawing/2014/main" id="{ECD64F47-7894-BBDB-ED31-847A12296BBC}"/>
              </a:ext>
            </a:extLst>
          </p:cNvPr>
          <p:cNvPicPr>
            <a:picLocks noChangeAspect="1"/>
          </p:cNvPicPr>
          <p:nvPr/>
        </p:nvPicPr>
        <p:blipFill>
          <a:blip r:embed="rId4"/>
          <a:stretch>
            <a:fillRect/>
          </a:stretch>
        </p:blipFill>
        <p:spPr>
          <a:xfrm>
            <a:off x="4002305" y="6264103"/>
            <a:ext cx="5931922" cy="353599"/>
          </a:xfrm>
          <a:prstGeom prst="rect">
            <a:avLst/>
          </a:prstGeom>
        </p:spPr>
      </p:pic>
      <p:pic>
        <p:nvPicPr>
          <p:cNvPr id="5" name="Picture 51" descr="Official Alliance Logo">
            <a:extLst>
              <a:ext uri="{FF2B5EF4-FFF2-40B4-BE49-F238E27FC236}">
                <a16:creationId xmlns:a16="http://schemas.microsoft.com/office/drawing/2014/main" id="{FB79EB2A-4493-560D-C2A4-7287CC9D3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3810" y="148322"/>
            <a:ext cx="1098070" cy="96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a:extLst>
              <a:ext uri="{FF2B5EF4-FFF2-40B4-BE49-F238E27FC236}">
                <a16:creationId xmlns:a16="http://schemas.microsoft.com/office/drawing/2014/main" id="{370E1B84-EC1A-0E44-D36D-2869763ABB16}"/>
              </a:ext>
            </a:extLst>
          </p:cNvPr>
          <p:cNvSpPr txBox="1">
            <a:spLocks noChangeArrowheads="1"/>
          </p:cNvSpPr>
          <p:nvPr/>
        </p:nvSpPr>
        <p:spPr bwMode="auto">
          <a:xfrm>
            <a:off x="9062573" y="4652077"/>
            <a:ext cx="2923420" cy="1461939"/>
          </a:xfrm>
          <a:prstGeom prst="rect">
            <a:avLst/>
          </a:prstGeom>
          <a:solidFill>
            <a:schemeClr val="accent4">
              <a:lumMod val="40000"/>
              <a:lumOff val="60000"/>
            </a:schemeClr>
          </a:solidFill>
          <a:ln w="12700">
            <a:noFill/>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altLang="en-US" sz="500" b="0"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altLang="en-US" sz="1400" b="0"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Correlative Endpoints</a:t>
            </a:r>
          </a:p>
          <a:p>
            <a:pPr marL="285750" marR="0" lvl="0" indent="-285750" algn="l" defTabSz="609585"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DFS/OS ctDNA +/-</a:t>
            </a:r>
          </a:p>
          <a:p>
            <a:pPr marL="285750" marR="0" lvl="0" indent="-285750" algn="l" defTabSz="609585"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DFS/OS i</a:t>
            </a:r>
            <a:r>
              <a:rPr kumimoji="0" lang="en-US" altLang="en-US" sz="1400" b="0" i="0" u="none" strike="noStrike" kern="1200" cap="none" spc="0" normalizeH="0" baseline="0" noProof="0" dirty="0" err="1">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mmune</a:t>
            </a: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gene signatures </a:t>
            </a:r>
          </a:p>
          <a:p>
            <a:pPr marL="285750" marR="0" lvl="0" indent="-285750" algn="l" defTabSz="609585"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DFS/OS tumor molecular subtype </a:t>
            </a:r>
          </a:p>
          <a:p>
            <a:pPr marL="285750" marR="0" lvl="0" indent="-285750" algn="l" defTabSz="609585"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DFS/OS TCR clonality </a:t>
            </a:r>
          </a:p>
          <a:p>
            <a:pPr marL="285750" marR="0" lvl="0" indent="-285750" algn="l" defTabSz="609585"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QOL</a:t>
            </a:r>
          </a:p>
        </p:txBody>
      </p:sp>
      <p:sp>
        <p:nvSpPr>
          <p:cNvPr id="4" name="Rectangle 3">
            <a:extLst>
              <a:ext uri="{FF2B5EF4-FFF2-40B4-BE49-F238E27FC236}">
                <a16:creationId xmlns:a16="http://schemas.microsoft.com/office/drawing/2014/main" id="{C9078777-5DE7-40E4-B003-CFF5B259EED2}"/>
              </a:ext>
            </a:extLst>
          </p:cNvPr>
          <p:cNvSpPr/>
          <p:nvPr/>
        </p:nvSpPr>
        <p:spPr>
          <a:xfrm>
            <a:off x="3239068" y="6580243"/>
            <a:ext cx="3865044" cy="11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34087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CEA042-ED4B-BB5C-9F02-FB25354D2324}"/>
              </a:ext>
            </a:extLst>
          </p:cNvPr>
          <p:cNvPicPr>
            <a:picLocks noChangeAspect="1"/>
          </p:cNvPicPr>
          <p:nvPr/>
        </p:nvPicPr>
        <p:blipFill>
          <a:blip r:embed="rId4"/>
          <a:stretch>
            <a:fillRect/>
          </a:stretch>
        </p:blipFill>
        <p:spPr>
          <a:xfrm>
            <a:off x="739442" y="901029"/>
            <a:ext cx="10520437" cy="5330884"/>
          </a:xfrm>
          <a:prstGeom prst="rect">
            <a:avLst/>
          </a:prstGeom>
        </p:spPr>
      </p:pic>
      <p:sp>
        <p:nvSpPr>
          <p:cNvPr id="166914" name="Rectangle 2"/>
          <p:cNvSpPr>
            <a:spLocks noGrp="1" noChangeArrowheads="1"/>
          </p:cNvSpPr>
          <p:nvPr>
            <p:ph type="title" idx="4294967295"/>
          </p:nvPr>
        </p:nvSpPr>
        <p:spPr>
          <a:xfrm>
            <a:off x="327025" y="77217"/>
            <a:ext cx="11864975" cy="833328"/>
          </a:xfrm>
        </p:spPr>
        <p:txBody>
          <a:bodyPr>
            <a:normAutofit/>
          </a:bodyPr>
          <a:lstStyle/>
          <a:p>
            <a:pPr eaLnBrk="1" hangingPunct="1"/>
            <a:r>
              <a:rPr lang="en-US" altLang="en-US" b="1" dirty="0">
                <a:solidFill>
                  <a:srgbClr val="0070C0"/>
                </a:solidFill>
                <a:latin typeface="Times New Roman" panose="02020603050405020304" pitchFamily="18" charset="0"/>
                <a:cs typeface="Times New Roman" panose="02020603050405020304" pitchFamily="18" charset="0"/>
              </a:rPr>
              <a:t>A031501 AMBASSADOR: Disease-Free Survival</a:t>
            </a:r>
            <a:endParaRPr lang="en-US" altLang="en-US" dirty="0">
              <a:solidFill>
                <a:srgbClr val="0070C0"/>
              </a:solidFill>
              <a:latin typeface="Times New Roman" panose="02020603050405020304" pitchFamily="18" charset="0"/>
              <a:cs typeface="Times New Roman" panose="02020603050405020304" pitchFamily="18" charset="0"/>
            </a:endParaRPr>
          </a:p>
        </p:txBody>
      </p:sp>
      <p:graphicFrame>
        <p:nvGraphicFramePr>
          <p:cNvPr id="17" name="Table 9">
            <a:extLst>
              <a:ext uri="{FF2B5EF4-FFF2-40B4-BE49-F238E27FC236}">
                <a16:creationId xmlns:a16="http://schemas.microsoft.com/office/drawing/2014/main" id="{D654EE51-BF8E-26AD-6228-04925103C65E}"/>
              </a:ext>
            </a:extLst>
          </p:cNvPr>
          <p:cNvGraphicFramePr>
            <a:graphicFrameLocks/>
          </p:cNvGraphicFramePr>
          <p:nvPr/>
        </p:nvGraphicFramePr>
        <p:xfrm>
          <a:off x="5348542" y="1463769"/>
          <a:ext cx="5271764" cy="1239566"/>
        </p:xfrm>
        <a:graphic>
          <a:graphicData uri="http://schemas.openxmlformats.org/drawingml/2006/table">
            <a:tbl>
              <a:tblPr firstRow="1" bandRow="1"/>
              <a:tblGrid>
                <a:gridCol w="1597946">
                  <a:extLst>
                    <a:ext uri="{9D8B030D-6E8A-4147-A177-3AD203B41FA5}">
                      <a16:colId xmlns:a16="http://schemas.microsoft.com/office/drawing/2014/main" val="1768634295"/>
                    </a:ext>
                  </a:extLst>
                </a:gridCol>
                <a:gridCol w="1782993">
                  <a:extLst>
                    <a:ext uri="{9D8B030D-6E8A-4147-A177-3AD203B41FA5}">
                      <a16:colId xmlns:a16="http://schemas.microsoft.com/office/drawing/2014/main" val="3723772693"/>
                    </a:ext>
                  </a:extLst>
                </a:gridCol>
                <a:gridCol w="1890825">
                  <a:extLst>
                    <a:ext uri="{9D8B030D-6E8A-4147-A177-3AD203B41FA5}">
                      <a16:colId xmlns:a16="http://schemas.microsoft.com/office/drawing/2014/main" val="444927816"/>
                    </a:ext>
                  </a:extLst>
                </a:gridCol>
              </a:tblGrid>
              <a:tr h="370314">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endParaRPr lang="en-US" sz="1200" b="1" dirty="0">
                        <a:solidFill>
                          <a:schemeClr val="bg1"/>
                        </a:solidFill>
                        <a:effectLst/>
                        <a:latin typeface="Times New Roman" panose="02020603050405020304" pitchFamily="18" charset="0"/>
                        <a:cs typeface="Times New Roman" panose="02020603050405020304" pitchFamily="18" charset="0"/>
                      </a:endParaRPr>
                    </a:p>
                  </a:txBody>
                  <a:tcPr marL="9144" marR="0" marT="0" marB="0" anchor="ctr">
                    <a:lnL w="12700" cap="flat" cmpd="sng" algn="ctr">
                      <a:solidFill>
                        <a:srgbClr val="59545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mpd="sng">
                      <a:solidFill>
                        <a:srgbClr val="595454"/>
                      </a:solid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r>
                        <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 of events/total</a:t>
                      </a:r>
                    </a:p>
                  </a:txBody>
                  <a:tcPr marL="9144"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mpd="sng">
                      <a:solidFill>
                        <a:srgbClr val="595454"/>
                      </a:solid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r>
                        <a:rPr lang="en-US" sz="1200" b="1" dirty="0">
                          <a:solidFill>
                            <a:schemeClr val="tx1"/>
                          </a:solidFill>
                          <a:latin typeface="Times New Roman" panose="02020603050405020304" pitchFamily="18" charset="0"/>
                          <a:cs typeface="Times New Roman" panose="02020603050405020304" pitchFamily="18" charset="0"/>
                        </a:rPr>
                        <a:t>Median (95% CI),</a:t>
                      </a:r>
                      <a:br>
                        <a:rPr lang="en-US" sz="1200" b="1" dirty="0">
                          <a:solidFill>
                            <a:schemeClr val="tx1"/>
                          </a:solidFill>
                          <a:latin typeface="Times New Roman" panose="02020603050405020304" pitchFamily="18" charset="0"/>
                          <a:cs typeface="Times New Roman" panose="02020603050405020304" pitchFamily="18" charset="0"/>
                        </a:rPr>
                      </a:br>
                      <a:r>
                        <a:rPr lang="en-US" sz="1200" b="1" dirty="0">
                          <a:solidFill>
                            <a:schemeClr val="tx1"/>
                          </a:solidFill>
                          <a:latin typeface="Times New Roman" panose="02020603050405020304" pitchFamily="18" charset="0"/>
                          <a:cs typeface="Times New Roman" panose="02020603050405020304" pitchFamily="18" charset="0"/>
                        </a:rPr>
                        <a:t>months</a:t>
                      </a:r>
                    </a:p>
                  </a:txBody>
                  <a:tcPr marL="9144" marR="0" marT="0" marB="0" anchor="ctr">
                    <a:lnL w="12700" cap="flat" cmpd="sng" algn="ctr">
                      <a:solidFill>
                        <a:srgbClr val="FFFFFF"/>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mpd="sng">
                      <a:solidFill>
                        <a:srgbClr val="595454"/>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795727735"/>
                  </a:ext>
                </a:extLst>
              </a:tr>
              <a:tr h="178326">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nSpc>
                          <a:spcPct val="107000"/>
                        </a:lnSpc>
                        <a:spcBef>
                          <a:spcPts val="0"/>
                        </a:spcBef>
                        <a:spcAft>
                          <a:spcPts val="0"/>
                        </a:spcAft>
                      </a:pPr>
                      <a:r>
                        <a:rPr lang="en-US" sz="1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PEMBROLIZUMAB</a:t>
                      </a:r>
                    </a:p>
                  </a:txBody>
                  <a:tcPr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mpd="sng">
                      <a:solidFill>
                        <a:srgbClr val="595454"/>
                      </a:solidFill>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r>
                        <a:rPr lang="en-US" sz="1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147/354</a:t>
                      </a:r>
                    </a:p>
                  </a:txBody>
                  <a:tcPr marL="9144"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mpd="sng">
                      <a:solidFill>
                        <a:srgbClr val="595454"/>
                      </a:solidFill>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r>
                        <a:rPr lang="en-US" sz="1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29.0 (21.8-NR)</a:t>
                      </a:r>
                    </a:p>
                  </a:txBody>
                  <a:tcPr marL="9144"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mpd="sng">
                      <a:solidFill>
                        <a:srgbClr val="595454"/>
                      </a:solidFill>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6439511"/>
                  </a:ext>
                </a:extLst>
              </a:tr>
              <a:tr h="178326">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nSpc>
                          <a:spcPct val="107000"/>
                        </a:lnSpc>
                        <a:spcBef>
                          <a:spcPts val="0"/>
                        </a:spcBef>
                        <a:spcAft>
                          <a:spcPts val="0"/>
                        </a:spcAft>
                      </a:pPr>
                      <a:r>
                        <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OBSERVATION</a:t>
                      </a:r>
                    </a:p>
                  </a:txBody>
                  <a:tcPr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r>
                        <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172/348</a:t>
                      </a:r>
                    </a:p>
                  </a:txBody>
                  <a:tcPr marL="9144"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r>
                        <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14.0 (9.7</a:t>
                      </a:r>
                      <a:r>
                        <a:rPr lang="en-US" sz="12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4"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83164111"/>
                  </a:ext>
                </a:extLst>
              </a:tr>
              <a:tr h="370314">
                <a:tc gridSpan="3">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r>
                        <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HR (95% CI) 0.69 (0.54</a:t>
                      </a:r>
                      <a:r>
                        <a:rPr lang="en-US" sz="1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–0.87)</a:t>
                      </a:r>
                      <a:endParaRPr lang="en-US" sz="1600" b="1" kern="12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i="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US" sz="1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0.001</a:t>
                      </a:r>
                      <a:endParaRPr lang="en-US" sz="1600" b="1"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algn="ctr">
                        <a:lnSpc>
                          <a:spcPct val="107000"/>
                        </a:lnSpc>
                        <a:spcBef>
                          <a:spcPts val="0"/>
                        </a:spcBef>
                        <a:spcAft>
                          <a:spcPts val="0"/>
                        </a:spcAft>
                      </a:pPr>
                      <a:endParaRPr lang="en-US" sz="1100" b="1" baseline="30000" dirty="0">
                        <a:solidFill>
                          <a:schemeClr val="tx1"/>
                        </a:solidFill>
                        <a:effectLst/>
                        <a:latin typeface="+mj-lt"/>
                        <a:ea typeface="Calibri" panose="020F0502020204030204" pitchFamily="34" charset="0"/>
                        <a:cs typeface="Times New Roman" panose="02020603050405020304" pitchFamily="18" charset="0"/>
                      </a:endParaRPr>
                    </a:p>
                  </a:txBody>
                  <a:tcPr marL="9144" marR="0" marT="0" marB="0" anchor="ctr">
                    <a:lnR w="12700" cap="flat" cmpd="sng" algn="ctr">
                      <a:solidFill>
                        <a:srgbClr val="595454"/>
                      </a:solidFill>
                      <a:prstDash val="solid"/>
                      <a:round/>
                      <a:headEnd type="none" w="med" len="med"/>
                      <a:tailEnd type="none" w="med" len="med"/>
                    </a:lnR>
                    <a:lnB w="12700" cap="flat" cmpd="sng" algn="ctr">
                      <a:solidFill>
                        <a:srgbClr val="595454"/>
                      </a:solidFill>
                      <a:prstDash val="solid"/>
                      <a:round/>
                      <a:headEnd type="none" w="med" len="med"/>
                      <a:tailEnd type="none" w="med" len="med"/>
                    </a:lnB>
                    <a:solidFill>
                      <a:schemeClr val="bg1"/>
                    </a:solidFill>
                  </a:tcPr>
                </a:tc>
                <a:tc hMerge="1">
                  <a:txBody>
                    <a:bodyPr/>
                    <a:lstStyle/>
                    <a:p>
                      <a:pPr marL="0" marR="0" algn="ctr">
                        <a:lnSpc>
                          <a:spcPct val="107000"/>
                        </a:lnSpc>
                        <a:spcBef>
                          <a:spcPts val="0"/>
                        </a:spcBef>
                        <a:spcAft>
                          <a:spcPts val="0"/>
                        </a:spcAft>
                      </a:pPr>
                      <a:endParaRPr lang="en-US" sz="1400" b="1"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13764719"/>
                  </a:ext>
                </a:extLst>
              </a:tr>
            </a:tbl>
          </a:graphicData>
        </a:graphic>
      </p:graphicFrame>
      <p:sp>
        <p:nvSpPr>
          <p:cNvPr id="19" name="TextBox 18">
            <a:extLst>
              <a:ext uri="{FF2B5EF4-FFF2-40B4-BE49-F238E27FC236}">
                <a16:creationId xmlns:a16="http://schemas.microsoft.com/office/drawing/2014/main" id="{33C93524-27E9-CB0C-5C04-835DBFA940BC}"/>
              </a:ext>
            </a:extLst>
          </p:cNvPr>
          <p:cNvSpPr txBox="1"/>
          <p:nvPr/>
        </p:nvSpPr>
        <p:spPr>
          <a:xfrm>
            <a:off x="8235143" y="5010264"/>
            <a:ext cx="339816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CI confidence interval; NE, not estimable; NR not reached.</a:t>
            </a:r>
          </a:p>
        </p:txBody>
      </p:sp>
      <p:sp>
        <p:nvSpPr>
          <p:cNvPr id="20" name="TextBox 19">
            <a:extLst>
              <a:ext uri="{FF2B5EF4-FFF2-40B4-BE49-F238E27FC236}">
                <a16:creationId xmlns:a16="http://schemas.microsoft.com/office/drawing/2014/main" id="{9AF30944-1F01-AE64-0640-F62C3DC2AA11}"/>
              </a:ext>
            </a:extLst>
          </p:cNvPr>
          <p:cNvSpPr txBox="1"/>
          <p:nvPr/>
        </p:nvSpPr>
        <p:spPr>
          <a:xfrm>
            <a:off x="8235143" y="4791803"/>
            <a:ext cx="153599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Data Lock 3/10/2022</a:t>
            </a:r>
          </a:p>
        </p:txBody>
      </p:sp>
      <p:pic>
        <p:nvPicPr>
          <p:cNvPr id="23" name="Picture 22">
            <a:extLst>
              <a:ext uri="{FF2B5EF4-FFF2-40B4-BE49-F238E27FC236}">
                <a16:creationId xmlns:a16="http://schemas.microsoft.com/office/drawing/2014/main" id="{A2103DA4-DA48-4580-FFCE-71956C3E4D39}"/>
              </a:ext>
            </a:extLst>
          </p:cNvPr>
          <p:cNvPicPr>
            <a:picLocks noChangeAspect="1"/>
          </p:cNvPicPr>
          <p:nvPr/>
        </p:nvPicPr>
        <p:blipFill>
          <a:blip r:embed="rId5"/>
          <a:stretch>
            <a:fillRect/>
          </a:stretch>
        </p:blipFill>
        <p:spPr>
          <a:xfrm>
            <a:off x="4002305" y="6299615"/>
            <a:ext cx="5931922" cy="353599"/>
          </a:xfrm>
          <a:prstGeom prst="rect">
            <a:avLst/>
          </a:prstGeom>
        </p:spPr>
      </p:pic>
      <p:pic>
        <p:nvPicPr>
          <p:cNvPr id="2" name="Picture 51" descr="Official Alliance Logo">
            <a:extLst>
              <a:ext uri="{FF2B5EF4-FFF2-40B4-BE49-F238E27FC236}">
                <a16:creationId xmlns:a16="http://schemas.microsoft.com/office/drawing/2014/main" id="{D15288F9-5AE7-33B7-13EC-21B2558068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0844" y="162074"/>
            <a:ext cx="1098070" cy="96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5CD8B426-EFB2-317F-AD1B-DC2E2CAB4902}"/>
              </a:ext>
            </a:extLst>
          </p:cNvPr>
          <p:cNvSpPr txBox="1"/>
          <p:nvPr/>
        </p:nvSpPr>
        <p:spPr>
          <a:xfrm>
            <a:off x="10254090" y="3119730"/>
            <a:ext cx="7044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Pembro</a:t>
            </a:r>
          </a:p>
        </p:txBody>
      </p:sp>
      <p:sp>
        <p:nvSpPr>
          <p:cNvPr id="24" name="TextBox 23">
            <a:extLst>
              <a:ext uri="{FF2B5EF4-FFF2-40B4-BE49-F238E27FC236}">
                <a16:creationId xmlns:a16="http://schemas.microsoft.com/office/drawing/2014/main" id="{A4813699-572D-99FD-7129-887B78FEB9BA}"/>
              </a:ext>
            </a:extLst>
          </p:cNvPr>
          <p:cNvSpPr txBox="1"/>
          <p:nvPr/>
        </p:nvSpPr>
        <p:spPr>
          <a:xfrm>
            <a:off x="10254090" y="3609069"/>
            <a:ext cx="6939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Observ</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graphicFrame>
        <p:nvGraphicFramePr>
          <p:cNvPr id="25" name="Table 24">
            <a:extLst>
              <a:ext uri="{FF2B5EF4-FFF2-40B4-BE49-F238E27FC236}">
                <a16:creationId xmlns:a16="http://schemas.microsoft.com/office/drawing/2014/main" id="{2756C726-4A58-CD8E-E131-252C7DBFB252}"/>
              </a:ext>
            </a:extLst>
          </p:cNvPr>
          <p:cNvGraphicFramePr>
            <a:graphicFrameLocks noGrp="1"/>
          </p:cNvGraphicFramePr>
          <p:nvPr/>
        </p:nvGraphicFramePr>
        <p:xfrm>
          <a:off x="190407" y="5574199"/>
          <a:ext cx="3811898" cy="382772"/>
        </p:xfrm>
        <a:graphic>
          <a:graphicData uri="http://schemas.openxmlformats.org/drawingml/2006/table">
            <a:tbl>
              <a:tblPr firstRow="1" firstCol="1" bandRow="1">
                <a:tableStyleId>{5940675A-B579-460E-94D1-54222C63F5DA}</a:tableStyleId>
              </a:tblPr>
              <a:tblGrid>
                <a:gridCol w="3811898">
                  <a:extLst>
                    <a:ext uri="{9D8B030D-6E8A-4147-A177-3AD203B41FA5}">
                      <a16:colId xmlns:a16="http://schemas.microsoft.com/office/drawing/2014/main" val="609821815"/>
                    </a:ext>
                  </a:extLst>
                </a:gridCol>
              </a:tblGrid>
              <a:tr h="382772">
                <a:tc>
                  <a:txBody>
                    <a:bodyPr/>
                    <a:lstStyle/>
                    <a:p>
                      <a:pPr marL="101600" marR="635" lvl="0" indent="-101600" algn="ctr" defTabSz="914400" rtl="0" eaLnBrk="1" fontAlgn="auto" latinLnBrk="0" hangingPunct="1">
                        <a:lnSpc>
                          <a:spcPct val="100000"/>
                        </a:lnSpc>
                        <a:spcBef>
                          <a:spcPts val="0"/>
                        </a:spcBef>
                        <a:spcAft>
                          <a:spcPts val="75"/>
                        </a:spcAft>
                        <a:buClrTx/>
                        <a:buSzTx/>
                        <a:buFontTx/>
                        <a:buNone/>
                        <a:tabLst/>
                        <a:defRPr/>
                      </a:pPr>
                      <a:r>
                        <a:rPr lang="en-US" sz="1100" b="1" dirty="0">
                          <a:effectLst/>
                          <a:latin typeface="Times New Roman" panose="02020603050405020304" pitchFamily="18" charset="0"/>
                          <a:cs typeface="Times New Roman" panose="02020603050405020304" pitchFamily="18" charset="0"/>
                        </a:rPr>
                        <a:t>Median follow-up (range)   22.3 months (0.03-48.9)             </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860" marR="22860" marT="0" marB="0" anchor="ctr"/>
                </a:tc>
                <a:extLst>
                  <a:ext uri="{0D108BD9-81ED-4DB2-BD59-A6C34878D82A}">
                    <a16:rowId xmlns:a16="http://schemas.microsoft.com/office/drawing/2014/main" val="4064973203"/>
                  </a:ext>
                </a:extLst>
              </a:tr>
            </a:tbl>
          </a:graphicData>
        </a:graphic>
      </p:graphicFrame>
      <p:sp>
        <p:nvSpPr>
          <p:cNvPr id="3" name="TextBox 2">
            <a:extLst>
              <a:ext uri="{FF2B5EF4-FFF2-40B4-BE49-F238E27FC236}">
                <a16:creationId xmlns:a16="http://schemas.microsoft.com/office/drawing/2014/main" id="{0D25EA5C-334A-DBBD-1CCF-87117701C5F6}"/>
              </a:ext>
            </a:extLst>
          </p:cNvPr>
          <p:cNvSpPr txBox="1"/>
          <p:nvPr/>
        </p:nvSpPr>
        <p:spPr>
          <a:xfrm>
            <a:off x="6827538" y="5574199"/>
            <a:ext cx="2175604" cy="261610"/>
          </a:xfrm>
          <a:prstGeom prst="rect">
            <a:avLst/>
          </a:prstGeom>
          <a:noFill/>
        </p:spPr>
        <p:txBody>
          <a:bodyPr wrap="square">
            <a:spAutoFit/>
          </a:bodyPr>
          <a:lstStyle/>
          <a:p>
            <a:pPr marL="101600" marR="635" lvl="0" indent="-101600" algn="ctr" defTabSz="914400" rtl="0" eaLnBrk="1" fontAlgn="auto" latinLnBrk="0" hangingPunct="1">
              <a:lnSpc>
                <a:spcPct val="100000"/>
              </a:lnSpc>
              <a:spcBef>
                <a:spcPts val="0"/>
              </a:spcBef>
              <a:spcAft>
                <a:spcPts val="75"/>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(Time from Randomization)</a:t>
            </a:r>
          </a:p>
        </p:txBody>
      </p:sp>
      <p:sp>
        <p:nvSpPr>
          <p:cNvPr id="4" name="TextBox 3">
            <a:extLst>
              <a:ext uri="{FF2B5EF4-FFF2-40B4-BE49-F238E27FC236}">
                <a16:creationId xmlns:a16="http://schemas.microsoft.com/office/drawing/2014/main" id="{4A70FCDC-C2B1-F5DB-B93F-49D0A5BA64D3}"/>
              </a:ext>
            </a:extLst>
          </p:cNvPr>
          <p:cNvSpPr txBox="1"/>
          <p:nvPr/>
        </p:nvSpPr>
        <p:spPr>
          <a:xfrm>
            <a:off x="1065718" y="2004084"/>
            <a:ext cx="384721" cy="369332"/>
          </a:xfrm>
          <a:prstGeom prst="rect">
            <a:avLst/>
          </a:prstGeom>
          <a:noFill/>
        </p:spPr>
        <p:txBody>
          <a:bodyPr vert="vert270" wrap="square">
            <a:spAutoFit/>
          </a:bodyPr>
          <a:lstStyle/>
          <a:p>
            <a:pPr marL="101600" marR="635" lvl="0" indent="-101600" algn="ctr" defTabSz="914400" rtl="0" eaLnBrk="1" fontAlgn="auto" latinLnBrk="0" hangingPunct="1">
              <a:lnSpc>
                <a:spcPct val="100000"/>
              </a:lnSpc>
              <a:spcBef>
                <a:spcPts val="0"/>
              </a:spcBef>
              <a:spcAft>
                <a:spcPts val="75"/>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Rectangle 5">
            <a:extLst>
              <a:ext uri="{FF2B5EF4-FFF2-40B4-BE49-F238E27FC236}">
                <a16:creationId xmlns:a16="http://schemas.microsoft.com/office/drawing/2014/main" id="{2A55E514-8178-45F8-ED03-7A9552117529}"/>
              </a:ext>
            </a:extLst>
          </p:cNvPr>
          <p:cNvSpPr/>
          <p:nvPr/>
        </p:nvSpPr>
        <p:spPr>
          <a:xfrm>
            <a:off x="3239068" y="6580243"/>
            <a:ext cx="3865044" cy="11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35082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2464393-745F-399A-BA7E-A2F7CCB301FC}"/>
              </a:ext>
            </a:extLst>
          </p:cNvPr>
          <p:cNvPicPr>
            <a:picLocks noChangeAspect="1"/>
          </p:cNvPicPr>
          <p:nvPr/>
        </p:nvPicPr>
        <p:blipFill>
          <a:blip r:embed="rId4"/>
          <a:stretch>
            <a:fillRect/>
          </a:stretch>
        </p:blipFill>
        <p:spPr>
          <a:xfrm>
            <a:off x="215206" y="733578"/>
            <a:ext cx="11434561" cy="5530525"/>
          </a:xfrm>
          <a:prstGeom prst="rect">
            <a:avLst/>
          </a:prstGeom>
        </p:spPr>
      </p:pic>
      <p:sp>
        <p:nvSpPr>
          <p:cNvPr id="166914" name="Rectangle 2"/>
          <p:cNvSpPr>
            <a:spLocks noGrp="1" noChangeArrowheads="1"/>
          </p:cNvSpPr>
          <p:nvPr>
            <p:ph type="title" idx="4294967295"/>
          </p:nvPr>
        </p:nvSpPr>
        <p:spPr>
          <a:xfrm>
            <a:off x="0" y="19333"/>
            <a:ext cx="11864975" cy="833328"/>
          </a:xfrm>
        </p:spPr>
        <p:txBody>
          <a:bodyPr>
            <a:normAutofit/>
          </a:bodyPr>
          <a:lstStyle/>
          <a:p>
            <a:pPr eaLnBrk="1" hangingPunct="1"/>
            <a:r>
              <a:rPr lang="en-US" altLang="en-US" b="1" dirty="0">
                <a:solidFill>
                  <a:srgbClr val="0070C0"/>
                </a:solidFill>
                <a:latin typeface="Times New Roman" panose="02020603050405020304" pitchFamily="18" charset="0"/>
                <a:cs typeface="Times New Roman" panose="02020603050405020304" pitchFamily="18" charset="0"/>
              </a:rPr>
              <a:t>A031501 AMBASSADOR: Overall Survival (interim)</a:t>
            </a:r>
            <a:endParaRPr lang="en-US" altLang="en-US" dirty="0">
              <a:solidFill>
                <a:srgbClr val="0070C0"/>
              </a:solidFill>
              <a:latin typeface="Times New Roman" panose="02020603050405020304" pitchFamily="18" charset="0"/>
              <a:cs typeface="Times New Roman" panose="02020603050405020304" pitchFamily="18" charset="0"/>
            </a:endParaRPr>
          </a:p>
        </p:txBody>
      </p:sp>
      <p:graphicFrame>
        <p:nvGraphicFramePr>
          <p:cNvPr id="17" name="Table 9">
            <a:extLst>
              <a:ext uri="{FF2B5EF4-FFF2-40B4-BE49-F238E27FC236}">
                <a16:creationId xmlns:a16="http://schemas.microsoft.com/office/drawing/2014/main" id="{D654EE51-BF8E-26AD-6228-04925103C65E}"/>
              </a:ext>
            </a:extLst>
          </p:cNvPr>
          <p:cNvGraphicFramePr>
            <a:graphicFrameLocks/>
          </p:cNvGraphicFramePr>
          <p:nvPr/>
        </p:nvGraphicFramePr>
        <p:xfrm>
          <a:off x="1859917" y="3481162"/>
          <a:ext cx="5271764" cy="1500487"/>
        </p:xfrm>
        <a:graphic>
          <a:graphicData uri="http://schemas.openxmlformats.org/drawingml/2006/table">
            <a:tbl>
              <a:tblPr firstRow="1" bandRow="1"/>
              <a:tblGrid>
                <a:gridCol w="1605178">
                  <a:extLst>
                    <a:ext uri="{9D8B030D-6E8A-4147-A177-3AD203B41FA5}">
                      <a16:colId xmlns:a16="http://schemas.microsoft.com/office/drawing/2014/main" val="1768634295"/>
                    </a:ext>
                  </a:extLst>
                </a:gridCol>
                <a:gridCol w="1775761">
                  <a:extLst>
                    <a:ext uri="{9D8B030D-6E8A-4147-A177-3AD203B41FA5}">
                      <a16:colId xmlns:a16="http://schemas.microsoft.com/office/drawing/2014/main" val="3723772693"/>
                    </a:ext>
                  </a:extLst>
                </a:gridCol>
                <a:gridCol w="1890825">
                  <a:extLst>
                    <a:ext uri="{9D8B030D-6E8A-4147-A177-3AD203B41FA5}">
                      <a16:colId xmlns:a16="http://schemas.microsoft.com/office/drawing/2014/main" val="444927816"/>
                    </a:ext>
                  </a:extLst>
                </a:gridCol>
              </a:tblGrid>
              <a:tr h="370314">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endParaRPr lang="en-US" sz="1200" b="1" dirty="0">
                        <a:solidFill>
                          <a:schemeClr val="bg1"/>
                        </a:solidFill>
                        <a:effectLst/>
                        <a:latin typeface="Times New Roman" panose="02020603050405020304" pitchFamily="18" charset="0"/>
                        <a:cs typeface="Times New Roman" panose="02020603050405020304" pitchFamily="18" charset="0"/>
                      </a:endParaRPr>
                    </a:p>
                  </a:txBody>
                  <a:tcPr marL="9144" marR="0" marT="0" marB="0" anchor="ctr">
                    <a:lnL w="12700" cap="flat" cmpd="sng" algn="ctr">
                      <a:solidFill>
                        <a:srgbClr val="59545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mpd="sng">
                      <a:solidFill>
                        <a:srgbClr val="595454"/>
                      </a:solid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r>
                        <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 of events/total</a:t>
                      </a:r>
                    </a:p>
                  </a:txBody>
                  <a:tcPr marL="9144"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mpd="sng">
                      <a:solidFill>
                        <a:srgbClr val="595454"/>
                      </a:solid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r>
                        <a:rPr lang="en-US" sz="1200" b="1" dirty="0">
                          <a:solidFill>
                            <a:schemeClr val="tx1"/>
                          </a:solidFill>
                          <a:latin typeface="Times New Roman" panose="02020603050405020304" pitchFamily="18" charset="0"/>
                          <a:cs typeface="Times New Roman" panose="02020603050405020304" pitchFamily="18" charset="0"/>
                        </a:rPr>
                        <a:t>Median (95% CI),</a:t>
                      </a:r>
                      <a:br>
                        <a:rPr lang="en-US" sz="1200" b="1" dirty="0">
                          <a:solidFill>
                            <a:schemeClr val="tx1"/>
                          </a:solidFill>
                          <a:latin typeface="Times New Roman" panose="02020603050405020304" pitchFamily="18" charset="0"/>
                          <a:cs typeface="Times New Roman" panose="02020603050405020304" pitchFamily="18" charset="0"/>
                        </a:rPr>
                      </a:br>
                      <a:r>
                        <a:rPr lang="en-US" sz="1200" b="1" dirty="0">
                          <a:solidFill>
                            <a:schemeClr val="tx1"/>
                          </a:solidFill>
                          <a:latin typeface="Times New Roman" panose="02020603050405020304" pitchFamily="18" charset="0"/>
                          <a:cs typeface="Times New Roman" panose="02020603050405020304" pitchFamily="18" charset="0"/>
                        </a:rPr>
                        <a:t>months</a:t>
                      </a:r>
                    </a:p>
                  </a:txBody>
                  <a:tcPr marL="9144" marR="0" marT="0" marB="0" anchor="ctr">
                    <a:lnL w="12700" cap="flat" cmpd="sng" algn="ctr">
                      <a:solidFill>
                        <a:srgbClr val="FFFFFF"/>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mpd="sng">
                      <a:solidFill>
                        <a:srgbClr val="595454"/>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795727735"/>
                  </a:ext>
                </a:extLst>
              </a:tr>
              <a:tr h="178326">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nSpc>
                          <a:spcPct val="107000"/>
                        </a:lnSpc>
                        <a:spcBef>
                          <a:spcPts val="0"/>
                        </a:spcBef>
                        <a:spcAft>
                          <a:spcPts val="0"/>
                        </a:spcAft>
                      </a:pPr>
                      <a:r>
                        <a:rPr lang="en-US" sz="1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PEMBROLIZUMAB</a:t>
                      </a:r>
                    </a:p>
                  </a:txBody>
                  <a:tcPr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mpd="sng">
                      <a:solidFill>
                        <a:srgbClr val="595454"/>
                      </a:solidFill>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r>
                        <a:rPr lang="en-US" sz="1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131/354</a:t>
                      </a:r>
                    </a:p>
                  </a:txBody>
                  <a:tcPr marL="9144"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mpd="sng">
                      <a:solidFill>
                        <a:srgbClr val="595454"/>
                      </a:solidFill>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r>
                        <a:rPr lang="en-US" sz="1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50.9 (43.8-NR)</a:t>
                      </a:r>
                    </a:p>
                  </a:txBody>
                  <a:tcPr marL="9144"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mpd="sng">
                      <a:solidFill>
                        <a:srgbClr val="595454"/>
                      </a:solidFill>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6439511"/>
                  </a:ext>
                </a:extLst>
              </a:tr>
              <a:tr h="178326">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nSpc>
                          <a:spcPct val="107000"/>
                        </a:lnSpc>
                        <a:spcBef>
                          <a:spcPts val="0"/>
                        </a:spcBef>
                        <a:spcAft>
                          <a:spcPts val="0"/>
                        </a:spcAft>
                      </a:pPr>
                      <a:r>
                        <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OBSERVATION</a:t>
                      </a:r>
                    </a:p>
                  </a:txBody>
                  <a:tcPr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r>
                        <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126/348</a:t>
                      </a:r>
                    </a:p>
                  </a:txBody>
                  <a:tcPr marL="9144"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r>
                        <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55.8 (53.3</a:t>
                      </a:r>
                      <a:r>
                        <a:rPr lang="en-US" sz="12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–NR)</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4"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83164111"/>
                  </a:ext>
                </a:extLst>
              </a:tr>
              <a:tr h="370314">
                <a:tc gridSpan="3">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marL="0" marR="0" algn="ctr">
                        <a:lnSpc>
                          <a:spcPct val="107000"/>
                        </a:lnSpc>
                        <a:spcBef>
                          <a:spcPts val="0"/>
                        </a:spcBef>
                        <a:spcAft>
                          <a:spcPts val="0"/>
                        </a:spcAft>
                      </a:pP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HR (95% CI) 0.98 (0.76</a:t>
                      </a:r>
                      <a:r>
                        <a:rPr lang="en-US" sz="1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–1.26)</a:t>
                      </a:r>
                      <a:endParaRPr lang="en-US" sz="1600" b="1" kern="12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i="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US" sz="1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0.884</a:t>
                      </a:r>
                      <a:endParaRPr lang="en-US" sz="1600" b="1"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algn="ctr">
                        <a:lnSpc>
                          <a:spcPct val="107000"/>
                        </a:lnSpc>
                        <a:spcBef>
                          <a:spcPts val="0"/>
                        </a:spcBef>
                        <a:spcAft>
                          <a:spcPts val="0"/>
                        </a:spcAft>
                      </a:pPr>
                      <a:endParaRPr lang="en-US" sz="1100" b="1" baseline="30000" dirty="0">
                        <a:solidFill>
                          <a:schemeClr val="tx1"/>
                        </a:solidFill>
                        <a:effectLst/>
                        <a:latin typeface="+mj-lt"/>
                        <a:ea typeface="Calibri" panose="020F0502020204030204" pitchFamily="34" charset="0"/>
                        <a:cs typeface="Times New Roman" panose="02020603050405020304" pitchFamily="18" charset="0"/>
                      </a:endParaRPr>
                    </a:p>
                  </a:txBody>
                  <a:tcPr marL="9144" marR="0" marT="0" marB="0" anchor="ctr">
                    <a:lnR w="12700" cap="flat" cmpd="sng" algn="ctr">
                      <a:solidFill>
                        <a:srgbClr val="595454"/>
                      </a:solidFill>
                      <a:prstDash val="solid"/>
                      <a:round/>
                      <a:headEnd type="none" w="med" len="med"/>
                      <a:tailEnd type="none" w="med" len="med"/>
                    </a:lnR>
                    <a:lnB w="12700" cap="flat" cmpd="sng" algn="ctr">
                      <a:solidFill>
                        <a:srgbClr val="595454"/>
                      </a:solidFill>
                      <a:prstDash val="solid"/>
                      <a:round/>
                      <a:headEnd type="none" w="med" len="med"/>
                      <a:tailEnd type="none" w="med" len="med"/>
                    </a:lnB>
                    <a:solidFill>
                      <a:schemeClr val="bg1"/>
                    </a:solidFill>
                  </a:tcPr>
                </a:tc>
                <a:tc hMerge="1">
                  <a:txBody>
                    <a:bodyPr/>
                    <a:lstStyle/>
                    <a:p>
                      <a:pPr marL="0" marR="0" algn="ctr">
                        <a:lnSpc>
                          <a:spcPct val="107000"/>
                        </a:lnSpc>
                        <a:spcBef>
                          <a:spcPts val="0"/>
                        </a:spcBef>
                        <a:spcAft>
                          <a:spcPts val="0"/>
                        </a:spcAft>
                      </a:pPr>
                      <a:endParaRPr lang="en-US" sz="1400" b="1" dirty="0">
                        <a:effectLst/>
                        <a:latin typeface="+mj-lt"/>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13764719"/>
                  </a:ext>
                </a:extLst>
              </a:tr>
            </a:tbl>
          </a:graphicData>
        </a:graphic>
      </p:graphicFrame>
      <p:sp>
        <p:nvSpPr>
          <p:cNvPr id="19" name="TextBox 18">
            <a:extLst>
              <a:ext uri="{FF2B5EF4-FFF2-40B4-BE49-F238E27FC236}">
                <a16:creationId xmlns:a16="http://schemas.microsoft.com/office/drawing/2014/main" id="{33C93524-27E9-CB0C-5C04-835DBFA940BC}"/>
              </a:ext>
            </a:extLst>
          </p:cNvPr>
          <p:cNvSpPr txBox="1"/>
          <p:nvPr/>
        </p:nvSpPr>
        <p:spPr>
          <a:xfrm>
            <a:off x="8554547" y="5099621"/>
            <a:ext cx="3422247"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CI confidence interval; NE, not estimable; NR not reached.</a:t>
            </a:r>
          </a:p>
        </p:txBody>
      </p:sp>
      <p:sp>
        <p:nvSpPr>
          <p:cNvPr id="20" name="TextBox 19">
            <a:extLst>
              <a:ext uri="{FF2B5EF4-FFF2-40B4-BE49-F238E27FC236}">
                <a16:creationId xmlns:a16="http://schemas.microsoft.com/office/drawing/2014/main" id="{90E34EEC-DF4D-D0F3-9A0A-64F7F41B9EAE}"/>
              </a:ext>
            </a:extLst>
          </p:cNvPr>
          <p:cNvSpPr txBox="1"/>
          <p:nvPr/>
        </p:nvSpPr>
        <p:spPr>
          <a:xfrm>
            <a:off x="10154826" y="4928570"/>
            <a:ext cx="153599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Data Lock 7/13/2023</a:t>
            </a:r>
          </a:p>
        </p:txBody>
      </p:sp>
      <p:pic>
        <p:nvPicPr>
          <p:cNvPr id="21" name="Picture 20">
            <a:extLst>
              <a:ext uri="{FF2B5EF4-FFF2-40B4-BE49-F238E27FC236}">
                <a16:creationId xmlns:a16="http://schemas.microsoft.com/office/drawing/2014/main" id="{D2457A88-50CC-2452-EE31-015A9C145E33}"/>
              </a:ext>
            </a:extLst>
          </p:cNvPr>
          <p:cNvPicPr>
            <a:picLocks noChangeAspect="1"/>
          </p:cNvPicPr>
          <p:nvPr/>
        </p:nvPicPr>
        <p:blipFill>
          <a:blip r:embed="rId5"/>
          <a:stretch>
            <a:fillRect/>
          </a:stretch>
        </p:blipFill>
        <p:spPr>
          <a:xfrm>
            <a:off x="4002305" y="6264103"/>
            <a:ext cx="5931922" cy="353599"/>
          </a:xfrm>
          <a:prstGeom prst="rect">
            <a:avLst/>
          </a:prstGeom>
        </p:spPr>
      </p:pic>
      <p:pic>
        <p:nvPicPr>
          <p:cNvPr id="2" name="Picture 51" descr="Official Alliance Logo">
            <a:extLst>
              <a:ext uri="{FF2B5EF4-FFF2-40B4-BE49-F238E27FC236}">
                <a16:creationId xmlns:a16="http://schemas.microsoft.com/office/drawing/2014/main" id="{63651240-EC97-8901-5531-3DD2BC1A2F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3810" y="148322"/>
            <a:ext cx="1098070" cy="96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A94D84ED-980E-15F8-79AB-B323E915C3BF}"/>
              </a:ext>
            </a:extLst>
          </p:cNvPr>
          <p:cNvSpPr txBox="1"/>
          <p:nvPr/>
        </p:nvSpPr>
        <p:spPr>
          <a:xfrm>
            <a:off x="10934575" y="2949602"/>
            <a:ext cx="70448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Pembro</a:t>
            </a:r>
          </a:p>
        </p:txBody>
      </p:sp>
      <p:sp>
        <p:nvSpPr>
          <p:cNvPr id="24" name="TextBox 23">
            <a:extLst>
              <a:ext uri="{FF2B5EF4-FFF2-40B4-BE49-F238E27FC236}">
                <a16:creationId xmlns:a16="http://schemas.microsoft.com/office/drawing/2014/main" id="{E726C1EA-6658-9CC1-6193-47F86942BD65}"/>
              </a:ext>
            </a:extLst>
          </p:cNvPr>
          <p:cNvSpPr txBox="1"/>
          <p:nvPr/>
        </p:nvSpPr>
        <p:spPr>
          <a:xfrm>
            <a:off x="10934575" y="3438941"/>
            <a:ext cx="693973"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Observ</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graphicFrame>
        <p:nvGraphicFramePr>
          <p:cNvPr id="25" name="Table 24">
            <a:extLst>
              <a:ext uri="{FF2B5EF4-FFF2-40B4-BE49-F238E27FC236}">
                <a16:creationId xmlns:a16="http://schemas.microsoft.com/office/drawing/2014/main" id="{C332F6CA-AF74-FABB-9DB8-BD08AC10FDF2}"/>
              </a:ext>
            </a:extLst>
          </p:cNvPr>
          <p:cNvGraphicFramePr>
            <a:graphicFrameLocks noGrp="1"/>
          </p:cNvGraphicFramePr>
          <p:nvPr/>
        </p:nvGraphicFramePr>
        <p:xfrm>
          <a:off x="190407" y="5574199"/>
          <a:ext cx="3464405" cy="382772"/>
        </p:xfrm>
        <a:graphic>
          <a:graphicData uri="http://schemas.openxmlformats.org/drawingml/2006/table">
            <a:tbl>
              <a:tblPr firstRow="1" firstCol="1" bandRow="1">
                <a:tableStyleId>{5940675A-B579-460E-94D1-54222C63F5DA}</a:tableStyleId>
              </a:tblPr>
              <a:tblGrid>
                <a:gridCol w="3464405">
                  <a:extLst>
                    <a:ext uri="{9D8B030D-6E8A-4147-A177-3AD203B41FA5}">
                      <a16:colId xmlns:a16="http://schemas.microsoft.com/office/drawing/2014/main" val="609821815"/>
                    </a:ext>
                  </a:extLst>
                </a:gridCol>
              </a:tblGrid>
              <a:tr h="382772">
                <a:tc>
                  <a:txBody>
                    <a:bodyPr/>
                    <a:lstStyle/>
                    <a:p>
                      <a:pPr marL="101600" marR="635" lvl="0" indent="-101600" algn="ctr" defTabSz="914400" rtl="0" eaLnBrk="1" fontAlgn="auto" latinLnBrk="0" hangingPunct="1">
                        <a:lnSpc>
                          <a:spcPct val="100000"/>
                        </a:lnSpc>
                        <a:spcBef>
                          <a:spcPts val="0"/>
                        </a:spcBef>
                        <a:spcAft>
                          <a:spcPts val="75"/>
                        </a:spcAft>
                        <a:buClrTx/>
                        <a:buSzTx/>
                        <a:buFontTx/>
                        <a:buNone/>
                        <a:tabLst/>
                        <a:defRPr/>
                      </a:pPr>
                      <a:r>
                        <a:rPr lang="en-US" sz="1100" b="1" dirty="0">
                          <a:effectLst/>
                          <a:latin typeface="Times New Roman" panose="02020603050405020304" pitchFamily="18" charset="0"/>
                          <a:cs typeface="Times New Roman" panose="02020603050405020304" pitchFamily="18" charset="0"/>
                        </a:rPr>
                        <a:t>Median follow-up (range)   36.9 months (0-63.9)</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01600" marR="635" lvl="0" indent="-101600" algn="ctr" defTabSz="914400" rtl="0" eaLnBrk="1" fontAlgn="auto" latinLnBrk="0" hangingPunct="1">
                        <a:lnSpc>
                          <a:spcPct val="100000"/>
                        </a:lnSpc>
                        <a:spcBef>
                          <a:spcPts val="0"/>
                        </a:spcBef>
                        <a:spcAft>
                          <a:spcPts val="75"/>
                        </a:spcAft>
                        <a:buClrTx/>
                        <a:buSzTx/>
                        <a:buFontTx/>
                        <a:buNone/>
                        <a:tabLst/>
                        <a:defRPr/>
                      </a:pPr>
                      <a:r>
                        <a:rPr lang="en-US" sz="1100" b="1" dirty="0">
                          <a:effectLst/>
                          <a:latin typeface="Times New Roman" panose="02020603050405020304" pitchFamily="18" charset="0"/>
                          <a:cs typeface="Times New Roman" panose="02020603050405020304" pitchFamily="18" charset="0"/>
                        </a:rPr>
                        <a:t>             </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860" marR="22860" marT="0" marB="0" anchor="ctr"/>
                </a:tc>
                <a:extLst>
                  <a:ext uri="{0D108BD9-81ED-4DB2-BD59-A6C34878D82A}">
                    <a16:rowId xmlns:a16="http://schemas.microsoft.com/office/drawing/2014/main" val="4064973203"/>
                  </a:ext>
                </a:extLst>
              </a:tr>
            </a:tbl>
          </a:graphicData>
        </a:graphic>
      </p:graphicFrame>
      <p:sp>
        <p:nvSpPr>
          <p:cNvPr id="4" name="TextBox 3">
            <a:extLst>
              <a:ext uri="{FF2B5EF4-FFF2-40B4-BE49-F238E27FC236}">
                <a16:creationId xmlns:a16="http://schemas.microsoft.com/office/drawing/2014/main" id="{42A82757-679A-0697-33B2-C9941268AE73}"/>
              </a:ext>
            </a:extLst>
          </p:cNvPr>
          <p:cNvSpPr txBox="1"/>
          <p:nvPr/>
        </p:nvSpPr>
        <p:spPr>
          <a:xfrm>
            <a:off x="6830690" y="5617714"/>
            <a:ext cx="2175604" cy="261610"/>
          </a:xfrm>
          <a:prstGeom prst="rect">
            <a:avLst/>
          </a:prstGeom>
          <a:noFill/>
        </p:spPr>
        <p:txBody>
          <a:bodyPr wrap="square">
            <a:spAutoFit/>
          </a:bodyPr>
          <a:lstStyle/>
          <a:p>
            <a:pPr marL="101600" marR="635" lvl="0" indent="-101600" algn="ctr" defTabSz="914400" rtl="0" eaLnBrk="1" fontAlgn="auto" latinLnBrk="0" hangingPunct="1">
              <a:lnSpc>
                <a:spcPct val="100000"/>
              </a:lnSpc>
              <a:spcBef>
                <a:spcPts val="0"/>
              </a:spcBef>
              <a:spcAft>
                <a:spcPts val="75"/>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(Time from Randomization)</a:t>
            </a:r>
          </a:p>
        </p:txBody>
      </p:sp>
      <p:sp>
        <p:nvSpPr>
          <p:cNvPr id="5" name="TextBox 4">
            <a:extLst>
              <a:ext uri="{FF2B5EF4-FFF2-40B4-BE49-F238E27FC236}">
                <a16:creationId xmlns:a16="http://schemas.microsoft.com/office/drawing/2014/main" id="{02047D1E-D162-8468-4D0D-820236394BF8}"/>
              </a:ext>
            </a:extLst>
          </p:cNvPr>
          <p:cNvSpPr txBox="1"/>
          <p:nvPr/>
        </p:nvSpPr>
        <p:spPr>
          <a:xfrm>
            <a:off x="579943" y="2016541"/>
            <a:ext cx="400110" cy="544616"/>
          </a:xfrm>
          <a:prstGeom prst="rect">
            <a:avLst/>
          </a:prstGeom>
          <a:noFill/>
        </p:spPr>
        <p:txBody>
          <a:bodyPr vert="vert270" wrap="square">
            <a:spAutoFit/>
          </a:bodyPr>
          <a:lstStyle/>
          <a:p>
            <a:pPr marL="101600" marR="635" lvl="0" indent="-101600" algn="ctr" defTabSz="914400" rtl="0" eaLnBrk="1" fontAlgn="auto" latinLnBrk="0" hangingPunct="1">
              <a:lnSpc>
                <a:spcPct val="100000"/>
              </a:lnSpc>
              <a:spcBef>
                <a:spcPts val="0"/>
              </a:spcBef>
              <a:spcAft>
                <a:spcPts val="75"/>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2">
            <a:extLst>
              <a:ext uri="{FF2B5EF4-FFF2-40B4-BE49-F238E27FC236}">
                <a16:creationId xmlns:a16="http://schemas.microsoft.com/office/drawing/2014/main" id="{32F63EA5-4BC3-4A16-A990-08EE92949786}"/>
              </a:ext>
            </a:extLst>
          </p:cNvPr>
          <p:cNvSpPr/>
          <p:nvPr/>
        </p:nvSpPr>
        <p:spPr>
          <a:xfrm>
            <a:off x="3239068" y="6580243"/>
            <a:ext cx="3865044" cy="11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79045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idx="4294967295"/>
          </p:nvPr>
        </p:nvSpPr>
        <p:spPr>
          <a:xfrm>
            <a:off x="0" y="19333"/>
            <a:ext cx="11864975" cy="833328"/>
          </a:xfrm>
        </p:spPr>
        <p:txBody>
          <a:bodyPr>
            <a:normAutofit/>
          </a:bodyPr>
          <a:lstStyle/>
          <a:p>
            <a:pPr eaLnBrk="1" hangingPunct="1"/>
            <a:r>
              <a:rPr lang="en-US" altLang="en-US" b="1" dirty="0">
                <a:solidFill>
                  <a:srgbClr val="0070C0"/>
                </a:solidFill>
                <a:latin typeface="Times New Roman" panose="02020603050405020304" pitchFamily="18" charset="0"/>
                <a:cs typeface="Times New Roman" panose="02020603050405020304" pitchFamily="18" charset="0"/>
              </a:rPr>
              <a:t>A031501 AMBASSADOR: Safety Summary</a:t>
            </a:r>
            <a:endParaRPr lang="en-US" altLang="en-US" dirty="0">
              <a:solidFill>
                <a:srgbClr val="0070C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3722E91-59C9-D157-5CDE-63FA3FAFCB32}"/>
              </a:ext>
            </a:extLst>
          </p:cNvPr>
          <p:cNvPicPr>
            <a:picLocks noChangeAspect="1"/>
          </p:cNvPicPr>
          <p:nvPr/>
        </p:nvPicPr>
        <p:blipFill>
          <a:blip r:embed="rId4"/>
          <a:stretch>
            <a:fillRect/>
          </a:stretch>
        </p:blipFill>
        <p:spPr>
          <a:xfrm>
            <a:off x="4002305" y="6264103"/>
            <a:ext cx="5931922" cy="353599"/>
          </a:xfrm>
          <a:prstGeom prst="rect">
            <a:avLst/>
          </a:prstGeom>
        </p:spPr>
      </p:pic>
      <p:graphicFrame>
        <p:nvGraphicFramePr>
          <p:cNvPr id="3" name="Content Placeholder 3">
            <a:extLst>
              <a:ext uri="{FF2B5EF4-FFF2-40B4-BE49-F238E27FC236}">
                <a16:creationId xmlns:a16="http://schemas.microsoft.com/office/drawing/2014/main" id="{1D3BB83E-134D-780C-2DFA-43C8512B1334}"/>
              </a:ext>
            </a:extLst>
          </p:cNvPr>
          <p:cNvGraphicFramePr>
            <a:graphicFrameLocks/>
          </p:cNvGraphicFramePr>
          <p:nvPr/>
        </p:nvGraphicFramePr>
        <p:xfrm>
          <a:off x="936964" y="1192217"/>
          <a:ext cx="9502436" cy="4638672"/>
        </p:xfrm>
        <a:graphic>
          <a:graphicData uri="http://schemas.openxmlformats.org/drawingml/2006/table">
            <a:tbl>
              <a:tblPr>
                <a:tableStyleId>{68D230F3-CF80-4859-8CE7-A43EE81993B5}</a:tableStyleId>
              </a:tblPr>
              <a:tblGrid>
                <a:gridCol w="3374253">
                  <a:extLst>
                    <a:ext uri="{9D8B030D-6E8A-4147-A177-3AD203B41FA5}">
                      <a16:colId xmlns:a16="http://schemas.microsoft.com/office/drawing/2014/main" val="20000"/>
                    </a:ext>
                  </a:extLst>
                </a:gridCol>
                <a:gridCol w="3911699">
                  <a:extLst>
                    <a:ext uri="{9D8B030D-6E8A-4147-A177-3AD203B41FA5}">
                      <a16:colId xmlns:a16="http://schemas.microsoft.com/office/drawing/2014/main" val="141798271"/>
                    </a:ext>
                  </a:extLst>
                </a:gridCol>
                <a:gridCol w="2216484">
                  <a:extLst>
                    <a:ext uri="{9D8B030D-6E8A-4147-A177-3AD203B41FA5}">
                      <a16:colId xmlns:a16="http://schemas.microsoft.com/office/drawing/2014/main" val="2320538644"/>
                    </a:ext>
                  </a:extLst>
                </a:gridCol>
              </a:tblGrid>
              <a:tr h="753436">
                <a:tc>
                  <a:txBody>
                    <a:bodyPr/>
                    <a:lstStyle/>
                    <a:p>
                      <a:pPr marL="0" marR="0" algn="ctr">
                        <a:lnSpc>
                          <a:spcPct val="115000"/>
                        </a:lnSpc>
                        <a:spcBef>
                          <a:spcPts val="300"/>
                        </a:spcBef>
                        <a:spcAft>
                          <a:spcPts val="300"/>
                        </a:spcAft>
                      </a:pPr>
                      <a:r>
                        <a:rPr lang="en-US" sz="1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All AEs (regardless of attribution)</a:t>
                      </a:r>
                    </a:p>
                  </a:txBody>
                  <a:tcPr marL="28072" marR="28072" marT="0" marB="0" anchor="ct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300"/>
                        </a:spcBef>
                        <a:spcAft>
                          <a:spcPts val="300"/>
                        </a:spcAft>
                      </a:pPr>
                      <a:r>
                        <a:rPr lang="en-US" sz="1800" b="1" dirty="0">
                          <a:solidFill>
                            <a:schemeClr val="tx2"/>
                          </a:solidFill>
                          <a:effectLst/>
                          <a:latin typeface="Times New Roman" panose="02020603050405020304" pitchFamily="18" charset="0"/>
                          <a:cs typeface="Times New Roman" panose="02020603050405020304" pitchFamily="18" charset="0"/>
                        </a:rPr>
                        <a:t>Pembrolizumab</a:t>
                      </a:r>
                    </a:p>
                    <a:p>
                      <a:pPr marL="0" marR="0" algn="ctr">
                        <a:lnSpc>
                          <a:spcPct val="115000"/>
                        </a:lnSpc>
                        <a:spcBef>
                          <a:spcPts val="300"/>
                        </a:spcBef>
                        <a:spcAft>
                          <a:spcPts val="300"/>
                        </a:spcAft>
                      </a:pPr>
                      <a:r>
                        <a:rPr lang="en-US" sz="1800" b="1" dirty="0">
                          <a:solidFill>
                            <a:schemeClr val="tx2"/>
                          </a:solidFill>
                          <a:effectLst/>
                          <a:latin typeface="Times New Roman" panose="02020603050405020304" pitchFamily="18" charset="0"/>
                          <a:cs typeface="Times New Roman" panose="02020603050405020304" pitchFamily="18" charset="0"/>
                        </a:rPr>
                        <a:t>N=345</a:t>
                      </a:r>
                      <a:endParaRPr lang="en-US" sz="18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300"/>
                        </a:spcBef>
                        <a:spcAft>
                          <a:spcPts val="300"/>
                        </a:spcAft>
                      </a:pPr>
                      <a:r>
                        <a:rPr lang="en-US" sz="1800" b="1" dirty="0">
                          <a:solidFill>
                            <a:schemeClr val="tx2"/>
                          </a:solidFill>
                          <a:effectLst/>
                          <a:latin typeface="Times New Roman" panose="02020603050405020304" pitchFamily="18" charset="0"/>
                          <a:cs typeface="Times New Roman" panose="02020603050405020304" pitchFamily="18" charset="0"/>
                        </a:rPr>
                        <a:t>Observation</a:t>
                      </a:r>
                    </a:p>
                    <a:p>
                      <a:pPr marL="0" marR="0" algn="ctr">
                        <a:lnSpc>
                          <a:spcPct val="115000"/>
                        </a:lnSpc>
                        <a:spcBef>
                          <a:spcPts val="300"/>
                        </a:spcBef>
                        <a:spcAft>
                          <a:spcPts val="300"/>
                        </a:spcAft>
                      </a:pPr>
                      <a:r>
                        <a:rPr lang="en-US" sz="1800" b="1" dirty="0">
                          <a:solidFill>
                            <a:schemeClr val="tx2"/>
                          </a:solidFill>
                          <a:effectLst/>
                          <a:latin typeface="Times New Roman" panose="02020603050405020304" pitchFamily="18" charset="0"/>
                          <a:cs typeface="Times New Roman" panose="02020603050405020304" pitchFamily="18" charset="0"/>
                        </a:rPr>
                        <a:t>N=343</a:t>
                      </a:r>
                      <a:endParaRPr lang="en-US" sz="18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466843">
                <a:tc>
                  <a:txBody>
                    <a:bodyPr/>
                    <a:lstStyle/>
                    <a:p>
                      <a:pPr marL="0" marR="0" algn="l">
                        <a:lnSpc>
                          <a:spcPct val="115000"/>
                        </a:lnSpc>
                        <a:spcBef>
                          <a:spcPts val="300"/>
                        </a:spcBef>
                        <a:spcAft>
                          <a:spcPts val="300"/>
                        </a:spcAft>
                      </a:pPr>
                      <a:r>
                        <a:rPr lang="en-US" sz="16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Adverse Events (any)</a:t>
                      </a:r>
                    </a:p>
                  </a:txBody>
                  <a:tcPr marL="28072" marR="28072" marT="0"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b="1" dirty="0">
                          <a:solidFill>
                            <a:schemeClr val="tx2"/>
                          </a:solidFill>
                          <a:effectLst/>
                          <a:latin typeface="Times New Roman" panose="02020603050405020304" pitchFamily="18" charset="0"/>
                          <a:cs typeface="Times New Roman" panose="02020603050405020304" pitchFamily="18" charset="0"/>
                        </a:rPr>
                        <a:t>N (%)</a:t>
                      </a:r>
                      <a:endParaRPr lang="en-US" sz="16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b="1" dirty="0">
                          <a:solidFill>
                            <a:schemeClr val="tx2"/>
                          </a:solidFill>
                          <a:effectLst/>
                          <a:latin typeface="Times New Roman" panose="02020603050405020304" pitchFamily="18" charset="0"/>
                          <a:cs typeface="Times New Roman" panose="02020603050405020304" pitchFamily="18" charset="0"/>
                        </a:rPr>
                        <a:t>N (%)</a:t>
                      </a:r>
                      <a:endParaRPr lang="en-US" sz="16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89616781"/>
                  </a:ext>
                </a:extLst>
              </a:tr>
              <a:tr h="310763">
                <a:tc>
                  <a:txBody>
                    <a:bodyPr/>
                    <a:lstStyle/>
                    <a:p>
                      <a:pPr marL="228600" marR="0" algn="l">
                        <a:lnSpc>
                          <a:spcPct val="115000"/>
                        </a:lnSpc>
                        <a:spcBef>
                          <a:spcPts val="300"/>
                        </a:spcBef>
                        <a:spcAft>
                          <a:spcPts val="300"/>
                        </a:spcAft>
                      </a:pPr>
                      <a:r>
                        <a:rPr lang="en-US" sz="1600" dirty="0">
                          <a:solidFill>
                            <a:schemeClr val="tx2"/>
                          </a:solidFill>
                          <a:effectLst/>
                          <a:latin typeface="Times New Roman" panose="02020603050405020304" pitchFamily="18" charset="0"/>
                          <a:cs typeface="Times New Roman" panose="02020603050405020304" pitchFamily="18" charset="0"/>
                        </a:rPr>
                        <a:t> Grade 3 </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133 (38.6%)</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80 (23.3%)</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extLst>
                  <a:ext uri="{0D108BD9-81ED-4DB2-BD59-A6C34878D82A}">
                    <a16:rowId xmlns:a16="http://schemas.microsoft.com/office/drawing/2014/main" val="10003"/>
                  </a:ext>
                </a:extLst>
              </a:tr>
              <a:tr h="310763">
                <a:tc>
                  <a:txBody>
                    <a:bodyPr/>
                    <a:lstStyle/>
                    <a:p>
                      <a:pPr marL="228600" marR="0" lvl="0" indent="0" algn="l"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 Grade 4</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17 (4.9%)</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13 (3.8%)</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extLst>
                  <a:ext uri="{0D108BD9-81ED-4DB2-BD59-A6C34878D82A}">
                    <a16:rowId xmlns:a16="http://schemas.microsoft.com/office/drawing/2014/main" val="10004"/>
                  </a:ext>
                </a:extLst>
              </a:tr>
              <a:tr h="310763">
                <a:tc>
                  <a:txBody>
                    <a:bodyPr/>
                    <a:lstStyle/>
                    <a:p>
                      <a:pPr marL="228600" marR="0" lvl="0" indent="0" algn="l"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 Grade 5</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17 (4.9%)</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16 (4.7%)</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extLst>
                  <a:ext uri="{0D108BD9-81ED-4DB2-BD59-A6C34878D82A}">
                    <a16:rowId xmlns:a16="http://schemas.microsoft.com/office/drawing/2014/main" val="10005"/>
                  </a:ext>
                </a:extLst>
              </a:tr>
              <a:tr h="310763">
                <a:tc>
                  <a:txBody>
                    <a:bodyPr/>
                    <a:lstStyle/>
                    <a:p>
                      <a:pPr marL="0" marR="0" algn="l">
                        <a:lnSpc>
                          <a:spcPct val="115000"/>
                        </a:lnSpc>
                        <a:spcBef>
                          <a:spcPts val="300"/>
                        </a:spcBef>
                        <a:spcAft>
                          <a:spcPts val="300"/>
                        </a:spcAft>
                      </a:pPr>
                      <a:r>
                        <a:rPr lang="en-US" sz="1600" b="1" dirty="0">
                          <a:solidFill>
                            <a:schemeClr val="tx2"/>
                          </a:solidFill>
                          <a:effectLst/>
                          <a:latin typeface="Times New Roman" panose="02020603050405020304" pitchFamily="18" charset="0"/>
                          <a:cs typeface="Times New Roman" panose="02020603050405020304" pitchFamily="18" charset="0"/>
                        </a:rPr>
                        <a:t>Hematologic Adverse Events</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algn="ctr">
                        <a:lnSpc>
                          <a:spcPct val="115000"/>
                        </a:lnSpc>
                        <a:spcBef>
                          <a:spcPts val="300"/>
                        </a:spcBef>
                        <a:spcAft>
                          <a:spcPts val="300"/>
                        </a:spcAft>
                      </a:pP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algn="ctr">
                        <a:lnSpc>
                          <a:spcPct val="115000"/>
                        </a:lnSpc>
                        <a:spcBef>
                          <a:spcPts val="300"/>
                        </a:spcBef>
                        <a:spcAft>
                          <a:spcPts val="300"/>
                        </a:spcAft>
                      </a:pP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extLst>
                  <a:ext uri="{0D108BD9-81ED-4DB2-BD59-A6C34878D82A}">
                    <a16:rowId xmlns:a16="http://schemas.microsoft.com/office/drawing/2014/main" val="10009"/>
                  </a:ext>
                </a:extLst>
              </a:tr>
              <a:tr h="310763">
                <a:tc>
                  <a:txBody>
                    <a:bodyPr/>
                    <a:lstStyle/>
                    <a:p>
                      <a:pPr marL="228600" marR="0" algn="l">
                        <a:lnSpc>
                          <a:spcPct val="115000"/>
                        </a:lnSpc>
                        <a:spcBef>
                          <a:spcPts val="300"/>
                        </a:spcBef>
                        <a:spcAft>
                          <a:spcPts val="300"/>
                        </a:spcAft>
                      </a:pPr>
                      <a:r>
                        <a:rPr lang="en-US" sz="1600" dirty="0">
                          <a:solidFill>
                            <a:schemeClr val="tx2"/>
                          </a:solidFill>
                          <a:effectLst/>
                          <a:latin typeface="Times New Roman" panose="02020603050405020304" pitchFamily="18" charset="0"/>
                          <a:cs typeface="Times New Roman" panose="02020603050405020304" pitchFamily="18" charset="0"/>
                        </a:rPr>
                        <a:t>Grade 3 </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19 (5.5%)</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9 (2.6%)</a:t>
                      </a:r>
                    </a:p>
                  </a:txBody>
                  <a:tcPr marL="28072" marR="28072" marT="0" marB="0" anchor="ctr"/>
                </a:tc>
                <a:extLst>
                  <a:ext uri="{0D108BD9-81ED-4DB2-BD59-A6C34878D82A}">
                    <a16:rowId xmlns:a16="http://schemas.microsoft.com/office/drawing/2014/main" val="10010"/>
                  </a:ext>
                </a:extLst>
              </a:tr>
              <a:tr h="310763">
                <a:tc>
                  <a:txBody>
                    <a:bodyPr/>
                    <a:lstStyle/>
                    <a:p>
                      <a:pPr marL="228600" marR="0" lvl="0" indent="0" algn="l"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Grade 4 </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3 (0.9%)</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0 (0.0%)</a:t>
                      </a:r>
                    </a:p>
                  </a:txBody>
                  <a:tcPr marL="28072" marR="28072" marT="0" marB="0" anchor="ctr"/>
                </a:tc>
                <a:extLst>
                  <a:ext uri="{0D108BD9-81ED-4DB2-BD59-A6C34878D82A}">
                    <a16:rowId xmlns:a16="http://schemas.microsoft.com/office/drawing/2014/main" val="10011"/>
                  </a:ext>
                </a:extLst>
              </a:tr>
              <a:tr h="310763">
                <a:tc>
                  <a:txBody>
                    <a:bodyPr/>
                    <a:lstStyle/>
                    <a:p>
                      <a:pPr marL="228600" marR="0" lvl="0" indent="0" algn="l"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Grade 5 </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0 (0.0%)</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0 (0.0%)</a:t>
                      </a:r>
                    </a:p>
                  </a:txBody>
                  <a:tcPr marL="28072" marR="28072" marT="0" marB="0" anchor="ctr"/>
                </a:tc>
                <a:extLst>
                  <a:ext uri="{0D108BD9-81ED-4DB2-BD59-A6C34878D82A}">
                    <a16:rowId xmlns:a16="http://schemas.microsoft.com/office/drawing/2014/main" val="10012"/>
                  </a:ext>
                </a:extLst>
              </a:tr>
              <a:tr h="310763">
                <a:tc>
                  <a:txBody>
                    <a:bodyPr/>
                    <a:lstStyle/>
                    <a:p>
                      <a:pPr marL="0" marR="0" algn="l">
                        <a:lnSpc>
                          <a:spcPct val="115000"/>
                        </a:lnSpc>
                        <a:spcBef>
                          <a:spcPts val="300"/>
                        </a:spcBef>
                        <a:spcAft>
                          <a:spcPts val="300"/>
                        </a:spcAft>
                      </a:pPr>
                      <a:r>
                        <a:rPr lang="en-US" sz="1600" b="1" dirty="0">
                          <a:solidFill>
                            <a:schemeClr val="tx2"/>
                          </a:solidFill>
                          <a:effectLst/>
                          <a:latin typeface="Times New Roman" panose="02020603050405020304" pitchFamily="18" charset="0"/>
                          <a:cs typeface="Times New Roman" panose="02020603050405020304" pitchFamily="18" charset="0"/>
                        </a:rPr>
                        <a:t>Non-Hematologic Adverse Events</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algn="ctr">
                        <a:lnSpc>
                          <a:spcPct val="115000"/>
                        </a:lnSpc>
                        <a:spcBef>
                          <a:spcPts val="300"/>
                        </a:spcBef>
                        <a:spcAft>
                          <a:spcPts val="300"/>
                        </a:spcAft>
                      </a:pP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algn="ctr">
                        <a:lnSpc>
                          <a:spcPct val="115000"/>
                        </a:lnSpc>
                        <a:spcBef>
                          <a:spcPts val="300"/>
                        </a:spcBef>
                        <a:spcAft>
                          <a:spcPts val="300"/>
                        </a:spcAft>
                      </a:pP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extLst>
                  <a:ext uri="{0D108BD9-81ED-4DB2-BD59-A6C34878D82A}">
                    <a16:rowId xmlns:a16="http://schemas.microsoft.com/office/drawing/2014/main" val="10016"/>
                  </a:ext>
                </a:extLst>
              </a:tr>
              <a:tr h="310763">
                <a:tc>
                  <a:txBody>
                    <a:bodyPr/>
                    <a:lstStyle/>
                    <a:p>
                      <a:pPr marL="228600" marR="0" algn="l">
                        <a:lnSpc>
                          <a:spcPct val="115000"/>
                        </a:lnSpc>
                        <a:spcBef>
                          <a:spcPts val="300"/>
                        </a:spcBef>
                        <a:spcAft>
                          <a:spcPts val="300"/>
                        </a:spcAft>
                      </a:pPr>
                      <a:r>
                        <a:rPr lang="en-US" sz="1600" dirty="0">
                          <a:solidFill>
                            <a:schemeClr val="tx2"/>
                          </a:solidFill>
                          <a:effectLst/>
                          <a:latin typeface="Times New Roman" panose="02020603050405020304" pitchFamily="18" charset="0"/>
                          <a:cs typeface="Times New Roman" panose="02020603050405020304" pitchFamily="18" charset="0"/>
                        </a:rPr>
                        <a:t>Grade 3 </a:t>
                      </a:r>
                      <a:endParaRPr lang="en-US" sz="1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130 (37.7%)</a:t>
                      </a: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78 (22.7%)</a:t>
                      </a:r>
                    </a:p>
                  </a:txBody>
                  <a:tcPr marL="28072" marR="28072" marT="0" marB="0" anchor="ctr"/>
                </a:tc>
                <a:extLst>
                  <a:ext uri="{0D108BD9-81ED-4DB2-BD59-A6C34878D82A}">
                    <a16:rowId xmlns:a16="http://schemas.microsoft.com/office/drawing/2014/main" val="10017"/>
                  </a:ext>
                </a:extLst>
              </a:tr>
              <a:tr h="310763">
                <a:tc>
                  <a:txBody>
                    <a:bodyPr/>
                    <a:lstStyle/>
                    <a:p>
                      <a:pPr marL="228600" marR="0" lvl="0" indent="0" algn="l"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Grade 4 </a:t>
                      </a: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16 (4.6%)</a:t>
                      </a: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13 (3.8%)</a:t>
                      </a:r>
                    </a:p>
                  </a:txBody>
                  <a:tcPr marL="28072" marR="28072" marT="0" marB="0" anchor="ctr"/>
                </a:tc>
                <a:extLst>
                  <a:ext uri="{0D108BD9-81ED-4DB2-BD59-A6C34878D82A}">
                    <a16:rowId xmlns:a16="http://schemas.microsoft.com/office/drawing/2014/main" val="10018"/>
                  </a:ext>
                </a:extLst>
              </a:tr>
              <a:tr h="310763">
                <a:tc>
                  <a:txBody>
                    <a:bodyPr/>
                    <a:lstStyle/>
                    <a:p>
                      <a:pPr marL="228600" marR="0" lvl="0" indent="0" algn="l"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Grade </a:t>
                      </a:r>
                      <a:r>
                        <a:rPr lang="en-US" sz="1600">
                          <a:solidFill>
                            <a:schemeClr val="tx2"/>
                          </a:solidFill>
                          <a:effectLst/>
                          <a:latin typeface="Times New Roman" panose="02020603050405020304" pitchFamily="18" charset="0"/>
                          <a:cs typeface="Times New Roman" panose="02020603050405020304" pitchFamily="18" charset="0"/>
                        </a:rPr>
                        <a:t>5 </a:t>
                      </a:r>
                      <a:endParaRPr lang="en-US" sz="1600" dirty="0">
                        <a:solidFill>
                          <a:schemeClr val="tx2"/>
                        </a:solidFill>
                        <a:effectLst/>
                        <a:latin typeface="Times New Roman" panose="02020603050405020304" pitchFamily="18" charset="0"/>
                        <a:cs typeface="Times New Roman" panose="02020603050405020304" pitchFamily="18" charset="0"/>
                      </a:endParaRP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17 (4.9%)</a:t>
                      </a:r>
                    </a:p>
                  </a:txBody>
                  <a:tcPr marL="28072" marR="28072"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1600" dirty="0">
                          <a:solidFill>
                            <a:schemeClr val="tx2"/>
                          </a:solidFill>
                          <a:effectLst/>
                          <a:latin typeface="Times New Roman" panose="02020603050405020304" pitchFamily="18" charset="0"/>
                          <a:cs typeface="Times New Roman" panose="02020603050405020304" pitchFamily="18" charset="0"/>
                        </a:rPr>
                        <a:t>16 (4.7%)</a:t>
                      </a:r>
                    </a:p>
                  </a:txBody>
                  <a:tcPr marL="28072" marR="28072" marT="0" marB="0" anchor="ctr"/>
                </a:tc>
                <a:extLst>
                  <a:ext uri="{0D108BD9-81ED-4DB2-BD59-A6C34878D82A}">
                    <a16:rowId xmlns:a16="http://schemas.microsoft.com/office/drawing/2014/main" val="10019"/>
                  </a:ext>
                </a:extLst>
              </a:tr>
            </a:tbl>
          </a:graphicData>
        </a:graphic>
      </p:graphicFrame>
      <p:pic>
        <p:nvPicPr>
          <p:cNvPr id="2" name="Picture 51" descr="Official Alliance Logo">
            <a:extLst>
              <a:ext uri="{FF2B5EF4-FFF2-40B4-BE49-F238E27FC236}">
                <a16:creationId xmlns:a16="http://schemas.microsoft.com/office/drawing/2014/main" id="{1AA0570A-968F-E2B7-6362-F1174EE4E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3810" y="148322"/>
            <a:ext cx="1098070" cy="96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ACBB64D-3721-CF8F-BE3A-6807E68BB7A6}"/>
              </a:ext>
            </a:extLst>
          </p:cNvPr>
          <p:cNvSpPr txBox="1"/>
          <p:nvPr/>
        </p:nvSpPr>
        <p:spPr>
          <a:xfrm>
            <a:off x="4357254" y="2638425"/>
            <a:ext cx="1178528" cy="646331"/>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Grade </a:t>
            </a:r>
            <a:r>
              <a:rPr kumimoji="0" lang="en-US" sz="1800" b="1" i="0" u="sng"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167 (48.4)</a:t>
            </a:r>
          </a:p>
        </p:txBody>
      </p:sp>
      <p:sp>
        <p:nvSpPr>
          <p:cNvPr id="5" name="TextBox 4">
            <a:extLst>
              <a:ext uri="{FF2B5EF4-FFF2-40B4-BE49-F238E27FC236}">
                <a16:creationId xmlns:a16="http://schemas.microsoft.com/office/drawing/2014/main" id="{766BAB52-3074-9218-5280-0E1470D8A143}"/>
              </a:ext>
            </a:extLst>
          </p:cNvPr>
          <p:cNvSpPr txBox="1"/>
          <p:nvPr/>
        </p:nvSpPr>
        <p:spPr>
          <a:xfrm>
            <a:off x="7576704" y="2638425"/>
            <a:ext cx="1178528" cy="646331"/>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Grade </a:t>
            </a:r>
            <a:r>
              <a:rPr kumimoji="0" lang="en-US" sz="1800" b="1" i="0" u="sng"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109 (31.8)</a:t>
            </a:r>
          </a:p>
        </p:txBody>
      </p:sp>
      <p:sp>
        <p:nvSpPr>
          <p:cNvPr id="6" name="Rectangle 5">
            <a:extLst>
              <a:ext uri="{FF2B5EF4-FFF2-40B4-BE49-F238E27FC236}">
                <a16:creationId xmlns:a16="http://schemas.microsoft.com/office/drawing/2014/main" id="{4C98B141-19C4-4ACE-AD5F-E97790E04645}"/>
              </a:ext>
            </a:extLst>
          </p:cNvPr>
          <p:cNvSpPr/>
          <p:nvPr/>
        </p:nvSpPr>
        <p:spPr>
          <a:xfrm>
            <a:off x="3239068" y="6580243"/>
            <a:ext cx="3865044" cy="11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24670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94B75-400F-6117-0B2D-F1F0972C26D2}"/>
              </a:ext>
            </a:extLst>
          </p:cNvPr>
          <p:cNvSpPr>
            <a:spLocks noGrp="1"/>
          </p:cNvSpPr>
          <p:nvPr>
            <p:ph type="title"/>
          </p:nvPr>
        </p:nvSpPr>
        <p:spPr>
          <a:xfrm>
            <a:off x="240467" y="132397"/>
            <a:ext cx="10515600" cy="548640"/>
          </a:xfrm>
        </p:spPr>
        <p:txBody>
          <a:bodyPr>
            <a:normAutofit fontScale="90000"/>
          </a:bodyPr>
          <a:lstStyle/>
          <a:p>
            <a:r>
              <a:rPr lang="en-US" dirty="0"/>
              <a:t>Phase III trial of concurrent chemoradiation with or without atezolizumab for localized MIBC: SWOG/NRG Intergroup Trial (S1806) (NCT03775265)</a:t>
            </a:r>
          </a:p>
        </p:txBody>
      </p:sp>
      <p:pic>
        <p:nvPicPr>
          <p:cNvPr id="5" name="Picture 4">
            <a:extLst>
              <a:ext uri="{FF2B5EF4-FFF2-40B4-BE49-F238E27FC236}">
                <a16:creationId xmlns:a16="http://schemas.microsoft.com/office/drawing/2014/main" id="{8AB26E25-4C36-FC28-0F67-5058CF457F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96578" y="1087248"/>
            <a:ext cx="9838175" cy="5116781"/>
          </a:xfrm>
          <a:prstGeom prst="rect">
            <a:avLst/>
          </a:prstGeom>
        </p:spPr>
      </p:pic>
      <p:sp>
        <p:nvSpPr>
          <p:cNvPr id="6" name="TextBox 5">
            <a:extLst>
              <a:ext uri="{FF2B5EF4-FFF2-40B4-BE49-F238E27FC236}">
                <a16:creationId xmlns:a16="http://schemas.microsoft.com/office/drawing/2014/main" id="{DDD50162-843E-E758-E686-57FF28636183}"/>
              </a:ext>
            </a:extLst>
          </p:cNvPr>
          <p:cNvSpPr txBox="1"/>
          <p:nvPr/>
        </p:nvSpPr>
        <p:spPr>
          <a:xfrm>
            <a:off x="839719" y="6474544"/>
            <a:ext cx="55164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c/o Himanshu Nagar</a:t>
            </a:r>
          </a:p>
        </p:txBody>
      </p:sp>
      <p:sp>
        <p:nvSpPr>
          <p:cNvPr id="3" name="TextBox 2">
            <a:extLst>
              <a:ext uri="{FF2B5EF4-FFF2-40B4-BE49-F238E27FC236}">
                <a16:creationId xmlns:a16="http://schemas.microsoft.com/office/drawing/2014/main" id="{40A44B36-D78C-D8DC-EE79-D19F97209ACC}"/>
              </a:ext>
            </a:extLst>
          </p:cNvPr>
          <p:cNvSpPr txBox="1"/>
          <p:nvPr/>
        </p:nvSpPr>
        <p:spPr>
          <a:xfrm>
            <a:off x="5139181" y="2095018"/>
            <a:ext cx="1500603" cy="523220"/>
          </a:xfrm>
          <a:prstGeom prst="rect">
            <a:avLst/>
          </a:prstGeom>
          <a:solidFill>
            <a:srgbClr val="DFE8F4"/>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CRT (concurrent</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chemoradiation)</a:t>
            </a:r>
          </a:p>
        </p:txBody>
      </p:sp>
      <p:sp>
        <p:nvSpPr>
          <p:cNvPr id="4" name="TextBox 3">
            <a:extLst>
              <a:ext uri="{FF2B5EF4-FFF2-40B4-BE49-F238E27FC236}">
                <a16:creationId xmlns:a16="http://schemas.microsoft.com/office/drawing/2014/main" id="{14D84FF8-E69C-595C-396B-8D40EF6CEC58}"/>
              </a:ext>
            </a:extLst>
          </p:cNvPr>
          <p:cNvSpPr txBox="1"/>
          <p:nvPr/>
        </p:nvSpPr>
        <p:spPr>
          <a:xfrm>
            <a:off x="5170567" y="4340506"/>
            <a:ext cx="1437830" cy="307777"/>
          </a:xfrm>
          <a:prstGeom prst="rect">
            <a:avLst/>
          </a:prstGeom>
          <a:solidFill>
            <a:srgbClr val="CCDAEC"/>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CRT +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Atezo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x9</a:t>
            </a:r>
          </a:p>
        </p:txBody>
      </p:sp>
    </p:spTree>
    <p:extLst>
      <p:ext uri="{BB962C8B-B14F-4D97-AF65-F5344CB8AC3E}">
        <p14:creationId xmlns:p14="http://schemas.microsoft.com/office/powerpoint/2010/main" val="3527372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D0F75-DA8A-6DE2-70C2-903DA05B1C0B}"/>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9F535C83-78DF-F065-9095-A841A40EC940}"/>
              </a:ext>
            </a:extLst>
          </p:cNvPr>
          <p:cNvSpPr>
            <a:spLocks noGrp="1"/>
          </p:cNvSpPr>
          <p:nvPr>
            <p:ph idx="1"/>
          </p:nvPr>
        </p:nvSpPr>
        <p:spPr>
          <a:xfrm>
            <a:off x="662214" y="1524542"/>
            <a:ext cx="10515600" cy="4351338"/>
          </a:xfrm>
        </p:spPr>
        <p:txBody>
          <a:bodyPr>
            <a:normAutofit fontScale="92500" lnSpcReduction="10000"/>
          </a:bodyPr>
          <a:lstStyle/>
          <a:p>
            <a:r>
              <a:rPr lang="en-US" dirty="0"/>
              <a:t>Pembrolizumab monotherapy is a treatment option for patients with high-risk BCG-unresponsive NMIBC</a:t>
            </a:r>
          </a:p>
          <a:p>
            <a:r>
              <a:rPr lang="en-US" dirty="0"/>
              <a:t>Additional studies are needed prior to the incorporation of ICIs into neoadjuvant treatment of patients with MIBC</a:t>
            </a:r>
          </a:p>
          <a:p>
            <a:r>
              <a:rPr lang="en-US" dirty="0"/>
              <a:t>Adjuvant ICI is a standard of care in patients with high-risk MIBC</a:t>
            </a:r>
          </a:p>
          <a:p>
            <a:r>
              <a:rPr lang="en-US" dirty="0"/>
              <a:t>Ongoing phase 3 clinical trials with ICI in combination with chemotherapy, immunotherapy, and chemoradiation may change the treatment landscape for patients with nonmetastatic UC</a:t>
            </a:r>
          </a:p>
        </p:txBody>
      </p:sp>
    </p:spTree>
    <p:extLst>
      <p:ext uri="{BB962C8B-B14F-4D97-AF65-F5344CB8AC3E}">
        <p14:creationId xmlns:p14="http://schemas.microsoft.com/office/powerpoint/2010/main" val="3320746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8B2AF1A-FC35-7BAE-50E2-43D69E4311F0}"/>
              </a:ext>
            </a:extLst>
          </p:cNvPr>
          <p:cNvSpPr>
            <a:spLocks noGrp="1"/>
          </p:cNvSpPr>
          <p:nvPr>
            <p:ph type="title"/>
          </p:nvPr>
        </p:nvSpPr>
        <p:spPr>
          <a:xfrm>
            <a:off x="1" y="2857500"/>
            <a:ext cx="12192000" cy="1143000"/>
          </a:xfrm>
        </p:spPr>
        <p:txBody>
          <a:bodyPr/>
          <a:lstStyle/>
          <a:p>
            <a:r>
              <a:rPr lang="en-US" dirty="0"/>
              <a:t>MODULE 2: Other Novel Strategies Under Investigation </a:t>
            </a:r>
            <a:br>
              <a:rPr lang="en-US" dirty="0"/>
            </a:br>
            <a:r>
              <a:rPr lang="en-US" dirty="0"/>
              <a:t>for Nonmetastatic UBC – Dr O’Donnell</a:t>
            </a:r>
          </a:p>
        </p:txBody>
      </p:sp>
    </p:spTree>
    <p:extLst>
      <p:ext uri="{BB962C8B-B14F-4D97-AF65-F5344CB8AC3E}">
        <p14:creationId xmlns:p14="http://schemas.microsoft.com/office/powerpoint/2010/main" val="1155728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headphones&#10;&#10;Description automatically generated">
            <a:extLst>
              <a:ext uri="{FF2B5EF4-FFF2-40B4-BE49-F238E27FC236}">
                <a16:creationId xmlns:a16="http://schemas.microsoft.com/office/drawing/2014/main" id="{E423A43B-154E-8906-421C-4A895D151C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41189" y="2458748"/>
            <a:ext cx="2289551" cy="2286000"/>
          </a:xfrm>
          <a:prstGeom prst="rect">
            <a:avLst/>
          </a:prstGeom>
          <a:ln w="25400">
            <a:solidFill>
              <a:srgbClr val="3333CC"/>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Perspectives on bladder preservation and the evolution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of systemic therapies for patients with MIBC  </a:t>
            </a:r>
          </a:p>
        </p:txBody>
      </p:sp>
      <p:sp>
        <p:nvSpPr>
          <p:cNvPr id="15" name="TextBox 14">
            <a:extLst>
              <a:ext uri="{FF2B5EF4-FFF2-40B4-BE49-F238E27FC236}">
                <a16:creationId xmlns:a16="http://schemas.microsoft.com/office/drawing/2014/main" id="{D34DC091-47EE-597A-C700-F6D706C3E090}"/>
              </a:ext>
            </a:extLst>
          </p:cNvPr>
          <p:cNvSpPr txBox="1"/>
          <p:nvPr/>
        </p:nvSpPr>
        <p:spPr>
          <a:xfrm>
            <a:off x="6398594" y="4862416"/>
            <a:ext cx="323856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Elizabeth R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Plimack</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MS</a:t>
            </a:r>
          </a:p>
        </p:txBody>
      </p:sp>
      <p:sp>
        <p:nvSpPr>
          <p:cNvPr id="7" name="TextBox 6">
            <a:extLst>
              <a:ext uri="{FF2B5EF4-FFF2-40B4-BE49-F238E27FC236}">
                <a16:creationId xmlns:a16="http://schemas.microsoft.com/office/drawing/2014/main" id="{24D63962-8DD4-0283-9426-782556FAF356}"/>
              </a:ext>
            </a:extLst>
          </p:cNvPr>
          <p:cNvSpPr txBox="1"/>
          <p:nvPr/>
        </p:nvSpPr>
        <p:spPr>
          <a:xfrm>
            <a:off x="2229353"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8" name="Picture 7">
            <a:extLst>
              <a:ext uri="{FF2B5EF4-FFF2-40B4-BE49-F238E27FC236}">
                <a16:creationId xmlns:a16="http://schemas.microsoft.com/office/drawing/2014/main" id="{E5324E31-0594-F7A0-9F7A-53B63D6B5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8932"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1770719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68935"/>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What novel approaches to neoadjuvant therapy do you find particularly promising?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As neoadjuvant systemic therapy improves, can we identify more patients who can avoid cystectomy? What is your experience with bladder-sparing strategies in MIBC?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Elizabeth R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Plimack</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MS</a:t>
            </a:r>
          </a:p>
        </p:txBody>
      </p:sp>
      <p:pic>
        <p:nvPicPr>
          <p:cNvPr id="3" name="Picture 2" descr="A person wearing glasses and headphones&#10;&#10;Description automatically generated">
            <a:extLst>
              <a:ext uri="{FF2B5EF4-FFF2-40B4-BE49-F238E27FC236}">
                <a16:creationId xmlns:a16="http://schemas.microsoft.com/office/drawing/2014/main" id="{C0A317AB-1A78-E448-8D08-4128CFBF82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4" y="1925230"/>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4926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suit and headphones&#10;&#10;Description automatically generated">
            <a:extLst>
              <a:ext uri="{FF2B5EF4-FFF2-40B4-BE49-F238E27FC236}">
                <a16:creationId xmlns:a16="http://schemas.microsoft.com/office/drawing/2014/main" id="{D827B0F9-6549-84AB-62E0-1A935E655868}"/>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6837771" y="2458748"/>
            <a:ext cx="2289551" cy="2286000"/>
          </a:xfrm>
          <a:prstGeom prst="rect">
            <a:avLst/>
          </a:prstGeom>
          <a:ln w="25400">
            <a:solidFill>
              <a:srgbClr val="3333CC"/>
            </a:solidFill>
          </a:ln>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264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Pembrolizumab as treatment for BCG-unresponsive,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high-risk NMIBC; intravesical drug delivery systems for MIBC  </a:t>
            </a:r>
          </a:p>
        </p:txBody>
      </p:sp>
      <p:sp>
        <p:nvSpPr>
          <p:cNvPr id="14" name="TextBox 13">
            <a:extLst>
              <a:ext uri="{FF2B5EF4-FFF2-40B4-BE49-F238E27FC236}">
                <a16:creationId xmlns:a16="http://schemas.microsoft.com/office/drawing/2014/main" id="{764AFCD7-30BC-B5E1-4FC1-DDDB60B69633}"/>
              </a:ext>
            </a:extLst>
          </p:cNvPr>
          <p:cNvSpPr txBox="1"/>
          <p:nvPr/>
        </p:nvSpPr>
        <p:spPr>
          <a:xfrm>
            <a:off x="6218910" y="4862416"/>
            <a:ext cx="3567667"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Terence Friedlander, MD</a:t>
            </a:r>
          </a:p>
        </p:txBody>
      </p:sp>
      <p:sp>
        <p:nvSpPr>
          <p:cNvPr id="18" name="TextBox 17">
            <a:extLst>
              <a:ext uri="{FF2B5EF4-FFF2-40B4-BE49-F238E27FC236}">
                <a16:creationId xmlns:a16="http://schemas.microsoft.com/office/drawing/2014/main" id="{45F9E08B-EBE9-DA31-4517-0568092FFF51}"/>
              </a:ext>
            </a:extLst>
          </p:cNvPr>
          <p:cNvSpPr txBox="1"/>
          <p:nvPr/>
        </p:nvSpPr>
        <p:spPr>
          <a:xfrm>
            <a:off x="2229353"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8932"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2847675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Rosenberg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95EEBB17-252B-328B-F0E2-7C7C1F3A6B8C}"/>
              </a:ext>
            </a:extLst>
          </p:cNvPr>
          <p:cNvGraphicFramePr>
            <a:graphicFrameLocks/>
          </p:cNvGraphicFramePr>
          <p:nvPr>
            <p:extLst>
              <p:ext uri="{D42A27DB-BD31-4B8C-83A1-F6EECF244321}">
                <p14:modId xmlns:p14="http://schemas.microsoft.com/office/powerpoint/2010/main" val="3561268704"/>
              </p:ext>
            </p:extLst>
          </p:nvPr>
        </p:nvGraphicFramePr>
        <p:xfrm>
          <a:off x="623392" y="1556792"/>
          <a:ext cx="10657184" cy="4320479"/>
        </p:xfrm>
        <a:graphic>
          <a:graphicData uri="http://schemas.openxmlformats.org/drawingml/2006/table">
            <a:tbl>
              <a:tblPr firstRow="1" bandRow="1">
                <a:tableStyleId>{F2DE63D5-997A-4646-A377-4702673A728D}</a:tableStyleId>
              </a:tblPr>
              <a:tblGrid>
                <a:gridCol w="2486676">
                  <a:extLst>
                    <a:ext uri="{9D8B030D-6E8A-4147-A177-3AD203B41FA5}">
                      <a16:colId xmlns:a16="http://schemas.microsoft.com/office/drawing/2014/main" val="20000"/>
                    </a:ext>
                  </a:extLst>
                </a:gridCol>
                <a:gridCol w="8170508">
                  <a:extLst>
                    <a:ext uri="{9D8B030D-6E8A-4147-A177-3AD203B41FA5}">
                      <a16:colId xmlns:a16="http://schemas.microsoft.com/office/drawing/2014/main" val="20001"/>
                    </a:ext>
                  </a:extLst>
                </a:gridCol>
              </a:tblGrid>
              <a:tr h="519792">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Tyra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92369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Alligator Bioscience, Astellas, AstraZeneca Pharmaceuticals LP, Boehringer Ingelheim Pharmaceuticals Inc, Bristol Myers Squibb, EMD Serono Inc, Emergence Therapeutics, Genentech, a member of the Roche Group, Gilead Sciences Inc, </a:t>
                      </a:r>
                      <a:r>
                        <a:rPr lang="en-US" sz="1800" b="0" kern="1200" dirty="0" err="1">
                          <a:solidFill>
                            <a:schemeClr val="tx1"/>
                          </a:solidFill>
                          <a:effectLst/>
                          <a:latin typeface="+mn-lt"/>
                          <a:ea typeface="+mn-ea"/>
                          <a:cs typeface="+mn-cs"/>
                        </a:rPr>
                        <a:t>Imvax</a:t>
                      </a:r>
                      <a:r>
                        <a:rPr lang="en-US" sz="1800" b="0" kern="1200" dirty="0">
                          <a:solidFill>
                            <a:schemeClr val="tx1"/>
                          </a:solidFill>
                          <a:effectLst/>
                          <a:latin typeface="+mn-lt"/>
                          <a:ea typeface="+mn-ea"/>
                          <a:cs typeface="+mn-cs"/>
                        </a:rPr>
                        <a:t> Inc, Infinity Pharmaceuticals Inc, Jiangsu </a:t>
                      </a:r>
                      <a:r>
                        <a:rPr lang="en-US" sz="1800" b="0" kern="1200" dirty="0" err="1">
                          <a:solidFill>
                            <a:schemeClr val="tx1"/>
                          </a:solidFill>
                          <a:effectLst/>
                          <a:latin typeface="+mn-lt"/>
                          <a:ea typeface="+mn-ea"/>
                          <a:cs typeface="+mn-cs"/>
                        </a:rPr>
                        <a:t>Hengrui</a:t>
                      </a:r>
                      <a:r>
                        <a:rPr lang="en-US" sz="1800" b="0" kern="1200" dirty="0">
                          <a:solidFill>
                            <a:schemeClr val="tx1"/>
                          </a:solidFill>
                          <a:effectLst/>
                          <a:latin typeface="+mn-lt"/>
                          <a:ea typeface="+mn-ea"/>
                          <a:cs typeface="+mn-cs"/>
                        </a:rPr>
                        <a:t> Medicine Co Ltd, Lilly, Merck, </a:t>
                      </a:r>
                      <a:r>
                        <a:rPr lang="en-US" sz="1800" b="0" kern="1200" dirty="0" err="1">
                          <a:solidFill>
                            <a:schemeClr val="tx1"/>
                          </a:solidFill>
                          <a:effectLst/>
                          <a:latin typeface="+mn-lt"/>
                          <a:ea typeface="+mn-ea"/>
                          <a:cs typeface="+mn-cs"/>
                        </a:rPr>
                        <a:t>Mirati</a:t>
                      </a:r>
                      <a:r>
                        <a:rPr lang="en-US" sz="1800" b="0" kern="1200" dirty="0">
                          <a:solidFill>
                            <a:schemeClr val="tx1"/>
                          </a:solidFill>
                          <a:effectLst/>
                          <a:latin typeface="+mn-lt"/>
                          <a:ea typeface="+mn-ea"/>
                          <a:cs typeface="+mn-cs"/>
                        </a:rPr>
                        <a:t> Therapeutics Inc, Pfizer Inc, QED Therapeutics,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Tyra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692531">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Bayer HealthCare Pharmaceuticals,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097167"/>
                  </a:ext>
                </a:extLst>
              </a:tr>
              <a:tr h="491927">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EMD Serono Inc,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7718226"/>
                  </a:ext>
                </a:extLst>
              </a:tr>
              <a:tr h="692531">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Clinical Care Options, Medscape, MJH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2136180"/>
                  </a:ext>
                </a:extLst>
              </a:tr>
            </a:tbl>
          </a:graphicData>
        </a:graphic>
      </p:graphicFrame>
    </p:spTree>
    <p:custDataLst>
      <p:tags r:id="rId1"/>
    </p:custDataLst>
    <p:extLst>
      <p:ext uri="{BB962C8B-B14F-4D97-AF65-F5344CB8AC3E}">
        <p14:creationId xmlns:p14="http://schemas.microsoft.com/office/powerpoint/2010/main" val="2855858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68935"/>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What are the unique challenges associated with cystectomy in elderly patients with comorbidities?</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Do you believe novel intravesical approaches such as TAR-200 and TAR-210 will provide meaningful improvements in outcomes over current standard therapies for patients with NMIBC and MIBC?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How are these strategies tolerated, and how do you anticipate they will be used in the future?</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Terence Friedlander, MD</a:t>
            </a:r>
          </a:p>
        </p:txBody>
      </p:sp>
      <p:pic>
        <p:nvPicPr>
          <p:cNvPr id="5" name="Picture 4" descr="A person wearing a suit and headphones&#10;&#10;Description automatically generated">
            <a:extLst>
              <a:ext uri="{FF2B5EF4-FFF2-40B4-BE49-F238E27FC236}">
                <a16:creationId xmlns:a16="http://schemas.microsoft.com/office/drawing/2014/main" id="{76842B70-2ED3-4F80-3F51-14155E748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4" y="1925230"/>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4115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D9A685-DDCC-88CD-F6CB-579B66414A24}"/>
              </a:ext>
            </a:extLst>
          </p:cNvPr>
          <p:cNvSpPr>
            <a:spLocks noGrp="1"/>
          </p:cNvSpPr>
          <p:nvPr>
            <p:ph idx="46"/>
          </p:nvPr>
        </p:nvSpPr>
        <p:spPr/>
        <p:txBody>
          <a:bodyPr/>
          <a:lstStyle/>
          <a:p>
            <a:r>
              <a:rPr lang="en-US" sz="2200" dirty="0">
                <a:latin typeface="Calibri" panose="020F0502020204030204" pitchFamily="34" charset="0"/>
                <a:cs typeface="Calibri" panose="020F0502020204030204" pitchFamily="34" charset="0"/>
              </a:rPr>
              <a:t>65 years</a:t>
            </a:r>
          </a:p>
        </p:txBody>
      </p:sp>
      <p:sp>
        <p:nvSpPr>
          <p:cNvPr id="5" name="Content Placeholder 4">
            <a:extLst>
              <a:ext uri="{FF2B5EF4-FFF2-40B4-BE49-F238E27FC236}">
                <a16:creationId xmlns:a16="http://schemas.microsoft.com/office/drawing/2014/main" id="{0CA86248-09DA-9C55-33EA-0CC862E6F2D1}"/>
              </a:ext>
            </a:extLst>
          </p:cNvPr>
          <p:cNvSpPr>
            <a:spLocks noGrp="1"/>
          </p:cNvSpPr>
          <p:nvPr>
            <p:ph idx="47"/>
          </p:nvPr>
        </p:nvSpPr>
        <p:spPr/>
        <p:txBody>
          <a:bodyPr/>
          <a:lstStyle/>
          <a:p>
            <a:r>
              <a:rPr lang="en-US" sz="2200" dirty="0">
                <a:latin typeface="Calibri" panose="020F0502020204030204" pitchFamily="34" charset="0"/>
                <a:cs typeface="Calibri" panose="020F0502020204030204" pitchFamily="34" charset="0"/>
              </a:rPr>
              <a:t>78 years</a:t>
            </a:r>
          </a:p>
        </p:txBody>
      </p:sp>
      <p:sp>
        <p:nvSpPr>
          <p:cNvPr id="6" name="Content Placeholder 5">
            <a:extLst>
              <a:ext uri="{FF2B5EF4-FFF2-40B4-BE49-F238E27FC236}">
                <a16:creationId xmlns:a16="http://schemas.microsoft.com/office/drawing/2014/main" id="{041626E7-D70D-3A14-0AF4-B4397679BC16}"/>
              </a:ext>
            </a:extLst>
          </p:cNvPr>
          <p:cNvSpPr>
            <a:spLocks noGrp="1"/>
          </p:cNvSpPr>
          <p:nvPr>
            <p:ph idx="48"/>
          </p:nvPr>
        </p:nvSpPr>
        <p:spPr/>
        <p:txBody>
          <a:bodyPr/>
          <a:lstStyle/>
          <a:p>
            <a:r>
              <a:rPr lang="en-US" sz="2200" dirty="0">
                <a:latin typeface="Calibri" panose="020F0502020204030204" pitchFamily="34" charset="0"/>
                <a:cs typeface="Calibri" panose="020F0502020204030204" pitchFamily="34" charset="0"/>
              </a:rPr>
              <a:t>65 years</a:t>
            </a:r>
          </a:p>
        </p:txBody>
      </p:sp>
      <p:sp>
        <p:nvSpPr>
          <p:cNvPr id="7" name="Content Placeholder 6">
            <a:extLst>
              <a:ext uri="{FF2B5EF4-FFF2-40B4-BE49-F238E27FC236}">
                <a16:creationId xmlns:a16="http://schemas.microsoft.com/office/drawing/2014/main" id="{C321DBD1-76B7-C956-E375-36DC28525A53}"/>
              </a:ext>
            </a:extLst>
          </p:cNvPr>
          <p:cNvSpPr>
            <a:spLocks noGrp="1"/>
          </p:cNvSpPr>
          <p:nvPr>
            <p:ph idx="49"/>
          </p:nvPr>
        </p:nvSpPr>
        <p:spPr/>
        <p:txBody>
          <a:bodyPr/>
          <a:lstStyle/>
          <a:p>
            <a:r>
              <a:rPr lang="en-US" sz="2200" dirty="0">
                <a:latin typeface="Calibri" panose="020F0502020204030204" pitchFamily="34" charset="0"/>
                <a:cs typeface="Calibri" panose="020F0502020204030204" pitchFamily="34" charset="0"/>
              </a:rPr>
              <a:t>71 years</a:t>
            </a:r>
          </a:p>
        </p:txBody>
      </p:sp>
      <p:sp>
        <p:nvSpPr>
          <p:cNvPr id="8" name="Content Placeholder 7">
            <a:extLst>
              <a:ext uri="{FF2B5EF4-FFF2-40B4-BE49-F238E27FC236}">
                <a16:creationId xmlns:a16="http://schemas.microsoft.com/office/drawing/2014/main" id="{D0B1FAFD-167E-47F2-81AE-202A316CF35D}"/>
              </a:ext>
            </a:extLst>
          </p:cNvPr>
          <p:cNvSpPr>
            <a:spLocks noGrp="1"/>
          </p:cNvSpPr>
          <p:nvPr>
            <p:ph idx="50"/>
          </p:nvPr>
        </p:nvSpPr>
        <p:spPr/>
        <p:txBody>
          <a:bodyPr/>
          <a:lstStyle/>
          <a:p>
            <a:r>
              <a:rPr lang="en-US" sz="2200" dirty="0">
                <a:latin typeface="Calibri" panose="020F0502020204030204" pitchFamily="34" charset="0"/>
                <a:cs typeface="Calibri" panose="020F0502020204030204" pitchFamily="34" charset="0"/>
              </a:rPr>
              <a:t>70 years</a:t>
            </a:r>
          </a:p>
        </p:txBody>
      </p:sp>
      <p:sp>
        <p:nvSpPr>
          <p:cNvPr id="9" name="Content Placeholder 8">
            <a:extLst>
              <a:ext uri="{FF2B5EF4-FFF2-40B4-BE49-F238E27FC236}">
                <a16:creationId xmlns:a16="http://schemas.microsoft.com/office/drawing/2014/main" id="{8939619A-84EF-F032-E729-0739B22A19EF}"/>
              </a:ext>
            </a:extLst>
          </p:cNvPr>
          <p:cNvSpPr>
            <a:spLocks noGrp="1"/>
          </p:cNvSpPr>
          <p:nvPr>
            <p:ph idx="58"/>
          </p:nvPr>
        </p:nvSpPr>
        <p:spPr/>
        <p:txBody>
          <a:bodyPr/>
          <a:lstStyle/>
          <a:p>
            <a:pPr>
              <a:lnSpc>
                <a:spcPts val="2280"/>
              </a:lnSpc>
            </a:pPr>
            <a:r>
              <a:rPr lang="en-US" sz="2000" dirty="0">
                <a:latin typeface="Calibri" panose="020F0502020204030204" pitchFamily="34" charset="0"/>
                <a:cs typeface="Calibri" panose="020F0502020204030204" pitchFamily="34" charset="0"/>
              </a:rPr>
              <a:t>Age</a:t>
            </a:r>
          </a:p>
        </p:txBody>
      </p:sp>
      <p:sp>
        <p:nvSpPr>
          <p:cNvPr id="10" name="Content Placeholder 9">
            <a:extLst>
              <a:ext uri="{FF2B5EF4-FFF2-40B4-BE49-F238E27FC236}">
                <a16:creationId xmlns:a16="http://schemas.microsoft.com/office/drawing/2014/main" id="{478EC69A-73C9-4F3D-1780-97D74B8C32AB}"/>
              </a:ext>
            </a:extLst>
          </p:cNvPr>
          <p:cNvSpPr>
            <a:spLocks noGrp="1"/>
          </p:cNvSpPr>
          <p:nvPr>
            <p:ph idx="71"/>
          </p:nvPr>
        </p:nvSpPr>
        <p:spPr/>
        <p:txBody>
          <a:bodyPr/>
          <a:lstStyle/>
          <a:p>
            <a:r>
              <a:rPr lang="en-US" sz="2200" dirty="0">
                <a:latin typeface="Calibri" panose="020F0502020204030204" pitchFamily="34" charset="0"/>
                <a:cs typeface="Calibri" panose="020F0502020204030204" pitchFamily="34" charset="0"/>
              </a:rPr>
              <a:t>77 years</a:t>
            </a:r>
          </a:p>
        </p:txBody>
      </p:sp>
      <p:sp>
        <p:nvSpPr>
          <p:cNvPr id="11" name="Content Placeholder 10">
            <a:extLst>
              <a:ext uri="{FF2B5EF4-FFF2-40B4-BE49-F238E27FC236}">
                <a16:creationId xmlns:a16="http://schemas.microsoft.com/office/drawing/2014/main" id="{736D343B-BC4C-13D5-26E5-0DE3743F636B}"/>
              </a:ext>
            </a:extLst>
          </p:cNvPr>
          <p:cNvSpPr>
            <a:spLocks noGrp="1"/>
          </p:cNvSpPr>
          <p:nvPr>
            <p:ph idx="93"/>
          </p:nvPr>
        </p:nvSpPr>
        <p:spPr/>
        <p:txBody>
          <a:bodyPr/>
          <a:lstStyle/>
          <a:p>
            <a:r>
              <a:rPr lang="en-US" sz="2200" dirty="0">
                <a:latin typeface="Calibri" panose="020F0502020204030204" pitchFamily="34" charset="0"/>
                <a:cs typeface="Calibri" panose="020F0502020204030204" pitchFamily="34" charset="0"/>
              </a:rPr>
              <a:t>69 years</a:t>
            </a:r>
          </a:p>
        </p:txBody>
      </p:sp>
      <p:sp>
        <p:nvSpPr>
          <p:cNvPr id="12" name="Content Placeholder 11">
            <a:extLst>
              <a:ext uri="{FF2B5EF4-FFF2-40B4-BE49-F238E27FC236}">
                <a16:creationId xmlns:a16="http://schemas.microsoft.com/office/drawing/2014/main" id="{FDA694D0-6339-E4F7-B01E-49986F024D02}"/>
              </a:ext>
            </a:extLst>
          </p:cNvPr>
          <p:cNvSpPr>
            <a:spLocks noGrp="1"/>
          </p:cNvSpPr>
          <p:nvPr>
            <p:ph idx="94"/>
          </p:nvPr>
        </p:nvSpPr>
        <p:spPr/>
        <p:txBody>
          <a:bodyPr/>
          <a:lstStyle/>
          <a:p>
            <a:pPr>
              <a:lnSpc>
                <a:spcPts val="1880"/>
              </a:lnSpc>
            </a:pPr>
            <a:r>
              <a:rPr lang="en-US" sz="1700" dirty="0">
                <a:latin typeface="Calibri" panose="020F0502020204030204" pitchFamily="34" charset="0"/>
                <a:cs typeface="Calibri" panose="020F0502020204030204" pitchFamily="34" charset="0"/>
              </a:rPr>
              <a:t>Neoadjuvant chemo with IO</a:t>
            </a:r>
          </a:p>
        </p:txBody>
      </p:sp>
      <p:sp>
        <p:nvSpPr>
          <p:cNvPr id="13" name="Content Placeholder 12">
            <a:extLst>
              <a:ext uri="{FF2B5EF4-FFF2-40B4-BE49-F238E27FC236}">
                <a16:creationId xmlns:a16="http://schemas.microsoft.com/office/drawing/2014/main" id="{EF967498-0F99-6964-823B-CF0C8419BDD5}"/>
              </a:ext>
            </a:extLst>
          </p:cNvPr>
          <p:cNvSpPr>
            <a:spLocks noGrp="1"/>
          </p:cNvSpPr>
          <p:nvPr>
            <p:ph idx="95"/>
          </p:nvPr>
        </p:nvSpPr>
        <p:spPr>
          <a:xfrm>
            <a:off x="4710448" y="2176997"/>
            <a:ext cx="1612032" cy="484632"/>
          </a:xfrm>
        </p:spPr>
        <p:txBody>
          <a:bodyPr/>
          <a:lstStyle/>
          <a:p>
            <a:pPr>
              <a:lnSpc>
                <a:spcPts val="1880"/>
              </a:lnSpc>
            </a:pPr>
            <a:r>
              <a:rPr lang="en-US" sz="1700" dirty="0">
                <a:latin typeface="Calibri" panose="020F0502020204030204" pitchFamily="34" charset="0"/>
                <a:cs typeface="Calibri" panose="020F0502020204030204" pitchFamily="34" charset="0"/>
              </a:rPr>
              <a:t>Alliance</a:t>
            </a: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A031803 </a:t>
            </a:r>
          </a:p>
        </p:txBody>
      </p:sp>
      <p:sp>
        <p:nvSpPr>
          <p:cNvPr id="14" name="Content Placeholder 13">
            <a:extLst>
              <a:ext uri="{FF2B5EF4-FFF2-40B4-BE49-F238E27FC236}">
                <a16:creationId xmlns:a16="http://schemas.microsoft.com/office/drawing/2014/main" id="{5D775C62-D09E-B84F-3534-6E2DFE20B58B}"/>
              </a:ext>
            </a:extLst>
          </p:cNvPr>
          <p:cNvSpPr>
            <a:spLocks noGrp="1"/>
          </p:cNvSpPr>
          <p:nvPr>
            <p:ph idx="96"/>
          </p:nvPr>
        </p:nvSpPr>
        <p:spPr/>
        <p:txBody>
          <a:bodyPr/>
          <a:lstStyle/>
          <a:p>
            <a:r>
              <a:rPr lang="en-US" sz="2200" b="1" dirty="0">
                <a:effectLst/>
                <a:latin typeface="Calibri" panose="020F0502020204030204" pitchFamily="34" charset="0"/>
                <a:ea typeface="Aptos" panose="020B0004020202020204" pitchFamily="34" charset="0"/>
                <a:cs typeface="Calibri" panose="020F0502020204030204" pitchFamily="34" charset="0"/>
              </a:rPr>
              <a:t>EV-304/B15</a:t>
            </a:r>
            <a:r>
              <a:rPr lang="en-US" sz="2200" dirty="0">
                <a:effectLst/>
                <a:latin typeface="Calibri" panose="020F0502020204030204" pitchFamily="34" charset="0"/>
                <a:cs typeface="Calibri" panose="020F0502020204030204" pitchFamily="34" charset="0"/>
              </a:rPr>
              <a:t> </a:t>
            </a:r>
            <a:endParaRPr lang="en-US" sz="2200" dirty="0">
              <a:latin typeface="Calibri" panose="020F0502020204030204" pitchFamily="34" charset="0"/>
              <a:cs typeface="Calibri" panose="020F0502020204030204" pitchFamily="34" charset="0"/>
            </a:endParaRPr>
          </a:p>
        </p:txBody>
      </p:sp>
      <p:sp>
        <p:nvSpPr>
          <p:cNvPr id="15" name="Content Placeholder 14">
            <a:extLst>
              <a:ext uri="{FF2B5EF4-FFF2-40B4-BE49-F238E27FC236}">
                <a16:creationId xmlns:a16="http://schemas.microsoft.com/office/drawing/2014/main" id="{B7D338AD-D0C5-DC92-D708-C46ED4E85D3F}"/>
              </a:ext>
            </a:extLst>
          </p:cNvPr>
          <p:cNvSpPr>
            <a:spLocks noGrp="1"/>
          </p:cNvSpPr>
          <p:nvPr>
            <p:ph idx="97"/>
          </p:nvPr>
        </p:nvSpPr>
        <p:spPr/>
        <p:txBody>
          <a:bodyPr/>
          <a:lstStyle/>
          <a:p>
            <a:r>
              <a:rPr lang="en-US" sz="1900" dirty="0">
                <a:latin typeface="Calibri" panose="020F0502020204030204" pitchFamily="34" charset="0"/>
                <a:cs typeface="Calibri" panose="020F0502020204030204" pitchFamily="34" charset="0"/>
              </a:rPr>
              <a:t>KN-905/EV-303</a:t>
            </a:r>
          </a:p>
        </p:txBody>
      </p:sp>
      <p:sp>
        <p:nvSpPr>
          <p:cNvPr id="16" name="Content Placeholder 15">
            <a:extLst>
              <a:ext uri="{FF2B5EF4-FFF2-40B4-BE49-F238E27FC236}">
                <a16:creationId xmlns:a16="http://schemas.microsoft.com/office/drawing/2014/main" id="{9EE18413-23FA-0789-DFB7-47467840847D}"/>
              </a:ext>
            </a:extLst>
          </p:cNvPr>
          <p:cNvSpPr>
            <a:spLocks noGrp="1"/>
          </p:cNvSpPr>
          <p:nvPr>
            <p:ph idx="98"/>
          </p:nvPr>
        </p:nvSpPr>
        <p:spPr/>
        <p:txBody>
          <a:bodyPr/>
          <a:lstStyle/>
          <a:p>
            <a:r>
              <a:rPr lang="en-US" sz="2200" dirty="0">
                <a:latin typeface="Calibri" panose="020F0502020204030204" pitchFamily="34" charset="0"/>
                <a:cs typeface="Calibri" panose="020F0502020204030204" pitchFamily="34" charset="0"/>
              </a:rPr>
              <a:t>RETAIN-2</a:t>
            </a:r>
          </a:p>
        </p:txBody>
      </p:sp>
      <p:sp>
        <p:nvSpPr>
          <p:cNvPr id="17" name="Content Placeholder 16">
            <a:extLst>
              <a:ext uri="{FF2B5EF4-FFF2-40B4-BE49-F238E27FC236}">
                <a16:creationId xmlns:a16="http://schemas.microsoft.com/office/drawing/2014/main" id="{A5D68C13-886B-AB0A-CAAC-E10CB6B424F7}"/>
              </a:ext>
            </a:extLst>
          </p:cNvPr>
          <p:cNvSpPr>
            <a:spLocks noGrp="1"/>
          </p:cNvSpPr>
          <p:nvPr>
            <p:ph idx="99"/>
          </p:nvPr>
        </p:nvSpPr>
        <p:spPr/>
        <p:txBody>
          <a:bodyPr/>
          <a:lstStyle/>
          <a:p>
            <a:pPr>
              <a:lnSpc>
                <a:spcPts val="1980"/>
              </a:lnSpc>
            </a:pPr>
            <a:r>
              <a:rPr lang="en-US" dirty="0">
                <a:latin typeface="Calibri" panose="020F0502020204030204" pitchFamily="34" charset="0"/>
                <a:cs typeface="Calibri" panose="020F0502020204030204" pitchFamily="34" charset="0"/>
              </a:rPr>
              <a:t>Clinical trial</a:t>
            </a:r>
          </a:p>
        </p:txBody>
      </p:sp>
      <p:sp>
        <p:nvSpPr>
          <p:cNvPr id="18" name="Content Placeholder 17">
            <a:extLst>
              <a:ext uri="{FF2B5EF4-FFF2-40B4-BE49-F238E27FC236}">
                <a16:creationId xmlns:a16="http://schemas.microsoft.com/office/drawing/2014/main" id="{AF1996C0-6108-0E5F-6005-E46DFADE58C1}"/>
              </a:ext>
            </a:extLst>
          </p:cNvPr>
          <p:cNvSpPr>
            <a:spLocks noGrp="1"/>
          </p:cNvSpPr>
          <p:nvPr>
            <p:ph idx="100"/>
          </p:nvPr>
        </p:nvSpPr>
        <p:spPr/>
        <p:txBody>
          <a:bodyPr/>
          <a:lstStyle/>
          <a:p>
            <a:pPr>
              <a:lnSpc>
                <a:spcPts val="1580"/>
              </a:lnSpc>
            </a:pPr>
            <a:r>
              <a:rPr lang="en-US" sz="1400" dirty="0">
                <a:latin typeface="Calibri" panose="020F0502020204030204" pitchFamily="34" charset="0"/>
                <a:cs typeface="Calibri" panose="020F0502020204030204" pitchFamily="34" charset="0"/>
              </a:rPr>
              <a:t>EV monotherapy for upper tract tumors</a:t>
            </a:r>
          </a:p>
        </p:txBody>
      </p:sp>
      <p:sp>
        <p:nvSpPr>
          <p:cNvPr id="19" name="Content Placeholder 18">
            <a:extLst>
              <a:ext uri="{FF2B5EF4-FFF2-40B4-BE49-F238E27FC236}">
                <a16:creationId xmlns:a16="http://schemas.microsoft.com/office/drawing/2014/main" id="{0813F31A-942A-D9B9-918A-7B49F0E6D6EE}"/>
              </a:ext>
            </a:extLst>
          </p:cNvPr>
          <p:cNvSpPr>
            <a:spLocks noGrp="1"/>
          </p:cNvSpPr>
          <p:nvPr>
            <p:ph idx="101"/>
          </p:nvPr>
        </p:nvSpPr>
        <p:spPr/>
        <p:txBody>
          <a:bodyPr/>
          <a:lstStyle/>
          <a:p>
            <a:pPr marL="0" marR="0">
              <a:lnSpc>
                <a:spcPts val="1580"/>
              </a:lnSpc>
              <a:spcBef>
                <a:spcPts val="0"/>
              </a:spcBef>
              <a:spcAft>
                <a:spcPts val="0"/>
              </a:spcAft>
            </a:pPr>
            <a:r>
              <a:rPr lang="en-US" sz="1200" b="1" kern="100" dirty="0">
                <a:effectLst/>
                <a:latin typeface="Calibri" panose="020F0502020204030204" pitchFamily="34" charset="0"/>
                <a:ea typeface="Aptos" panose="020B0004020202020204" pitchFamily="34" charset="0"/>
                <a:cs typeface="Calibri" panose="020F0502020204030204" pitchFamily="34" charset="0"/>
              </a:rPr>
              <a:t>Neoadjuvant variant trial with MVAC</a:t>
            </a:r>
            <a:r>
              <a:rPr lang="en-US" sz="1200" kern="100" dirty="0">
                <a:latin typeface="Calibri" panose="020F0502020204030204" pitchFamily="34" charset="0"/>
                <a:ea typeface="Aptos" panose="020B0004020202020204" pitchFamily="34" charset="0"/>
                <a:cs typeface="Calibri" panose="020F0502020204030204" pitchFamily="34" charset="0"/>
              </a:rPr>
              <a:t>/</a:t>
            </a:r>
            <a:r>
              <a:rPr lang="en-US" sz="1200" b="1" kern="100" dirty="0" err="1">
                <a:effectLst/>
                <a:latin typeface="Calibri" panose="020F0502020204030204" pitchFamily="34" charset="0"/>
                <a:ea typeface="Aptos" panose="020B0004020202020204" pitchFamily="34" charset="0"/>
                <a:cs typeface="Calibri" panose="020F0502020204030204" pitchFamily="34" charset="0"/>
              </a:rPr>
              <a:t>pembro</a:t>
            </a:r>
            <a:endParaRPr lang="en-US"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20" name="Content Placeholder 19">
            <a:extLst>
              <a:ext uri="{FF2B5EF4-FFF2-40B4-BE49-F238E27FC236}">
                <a16:creationId xmlns:a16="http://schemas.microsoft.com/office/drawing/2014/main" id="{1A6C7E03-A094-D9CC-1D8B-832F6F439565}"/>
              </a:ext>
            </a:extLst>
          </p:cNvPr>
          <p:cNvSpPr>
            <a:spLocks noGrp="1"/>
          </p:cNvSpPr>
          <p:nvPr>
            <p:ph idx="102"/>
          </p:nvPr>
        </p:nvSpPr>
        <p:spPr/>
        <p:txBody>
          <a:bodyPr/>
          <a:lstStyle/>
          <a:p>
            <a:r>
              <a:rPr lang="en-US" sz="2200" dirty="0">
                <a:latin typeface="Calibri" panose="020F0502020204030204" pitchFamily="34" charset="0"/>
                <a:cs typeface="Calibri" panose="020F0502020204030204" pitchFamily="34" charset="0"/>
              </a:rPr>
              <a:t>IO</a:t>
            </a:r>
          </a:p>
        </p:txBody>
      </p:sp>
      <p:sp>
        <p:nvSpPr>
          <p:cNvPr id="21" name="Content Placeholder 20">
            <a:extLst>
              <a:ext uri="{FF2B5EF4-FFF2-40B4-BE49-F238E27FC236}">
                <a16:creationId xmlns:a16="http://schemas.microsoft.com/office/drawing/2014/main" id="{8769487E-272D-2468-0BD8-0152F1D17874}"/>
              </a:ext>
            </a:extLst>
          </p:cNvPr>
          <p:cNvSpPr>
            <a:spLocks noGrp="1"/>
          </p:cNvSpPr>
          <p:nvPr>
            <p:ph idx="103"/>
          </p:nvPr>
        </p:nvSpPr>
        <p:spPr/>
        <p:txBody>
          <a:bodyPr/>
          <a:lstStyle/>
          <a:p>
            <a:r>
              <a:rPr lang="en-US" sz="2200" dirty="0">
                <a:latin typeface="Calibri" panose="020F0502020204030204" pitchFamily="34" charset="0"/>
                <a:cs typeface="Calibri" panose="020F0502020204030204" pitchFamily="34" charset="0"/>
              </a:rPr>
              <a:t>N/A</a:t>
            </a:r>
          </a:p>
        </p:txBody>
      </p:sp>
      <p:sp>
        <p:nvSpPr>
          <p:cNvPr id="22" name="Content Placeholder 21">
            <a:extLst>
              <a:ext uri="{FF2B5EF4-FFF2-40B4-BE49-F238E27FC236}">
                <a16:creationId xmlns:a16="http://schemas.microsoft.com/office/drawing/2014/main" id="{C32B25C3-579A-A628-DC00-0A0D45C7B972}"/>
              </a:ext>
            </a:extLst>
          </p:cNvPr>
          <p:cNvSpPr>
            <a:spLocks noGrp="1"/>
          </p:cNvSpPr>
          <p:nvPr>
            <p:ph idx="104"/>
          </p:nvPr>
        </p:nvSpPr>
        <p:spPr/>
        <p:txBody>
          <a:bodyPr/>
          <a:lstStyle/>
          <a:p>
            <a:r>
              <a:rPr lang="en-US" sz="2200" dirty="0">
                <a:latin typeface="Calibri" panose="020F0502020204030204" pitchFamily="34" charset="0"/>
                <a:cs typeface="Calibri" panose="020F0502020204030204" pitchFamily="34" charset="0"/>
              </a:rPr>
              <a:t>EV + </a:t>
            </a:r>
            <a:r>
              <a:rPr lang="en-US" sz="2200" dirty="0" err="1">
                <a:latin typeface="Calibri" panose="020F0502020204030204" pitchFamily="34" charset="0"/>
                <a:cs typeface="Calibri" panose="020F0502020204030204" pitchFamily="34" charset="0"/>
              </a:rPr>
              <a:t>pembro</a:t>
            </a:r>
            <a:endParaRPr lang="en-US" sz="2200" dirty="0">
              <a:latin typeface="Calibri" panose="020F0502020204030204" pitchFamily="34" charset="0"/>
              <a:cs typeface="Calibri" panose="020F0502020204030204" pitchFamily="34" charset="0"/>
            </a:endParaRPr>
          </a:p>
        </p:txBody>
      </p:sp>
      <p:sp>
        <p:nvSpPr>
          <p:cNvPr id="23" name="Content Placeholder 22">
            <a:extLst>
              <a:ext uri="{FF2B5EF4-FFF2-40B4-BE49-F238E27FC236}">
                <a16:creationId xmlns:a16="http://schemas.microsoft.com/office/drawing/2014/main" id="{33CA7886-A629-E383-7276-B0076C44D022}"/>
              </a:ext>
            </a:extLst>
          </p:cNvPr>
          <p:cNvSpPr>
            <a:spLocks noGrp="1"/>
          </p:cNvSpPr>
          <p:nvPr>
            <p:ph idx="105"/>
          </p:nvPr>
        </p:nvSpPr>
        <p:spPr/>
        <p:txBody>
          <a:bodyPr/>
          <a:lstStyle/>
          <a:p>
            <a:pPr>
              <a:lnSpc>
                <a:spcPts val="1780"/>
              </a:lnSpc>
            </a:pPr>
            <a:r>
              <a:rPr lang="en-US" sz="1700" dirty="0">
                <a:latin typeface="Calibri" panose="020F0502020204030204" pitchFamily="34" charset="0"/>
                <a:cs typeface="Calibri" panose="020F0502020204030204" pitchFamily="34" charset="0"/>
              </a:rPr>
              <a:t>Awaiting assignment</a:t>
            </a:r>
          </a:p>
        </p:txBody>
      </p:sp>
      <p:sp>
        <p:nvSpPr>
          <p:cNvPr id="24" name="Content Placeholder 23">
            <a:extLst>
              <a:ext uri="{FF2B5EF4-FFF2-40B4-BE49-F238E27FC236}">
                <a16:creationId xmlns:a16="http://schemas.microsoft.com/office/drawing/2014/main" id="{9AABCE42-2712-AE89-99D1-B54DDD541443}"/>
              </a:ext>
            </a:extLst>
          </p:cNvPr>
          <p:cNvSpPr>
            <a:spLocks noGrp="1"/>
          </p:cNvSpPr>
          <p:nvPr>
            <p:ph idx="106"/>
          </p:nvPr>
        </p:nvSpPr>
        <p:spPr/>
        <p:txBody>
          <a:bodyPr/>
          <a:lstStyle/>
          <a:p>
            <a:r>
              <a:rPr lang="en-US" sz="2200" dirty="0">
                <a:latin typeface="Calibri" panose="020F0502020204030204" pitchFamily="34" charset="0"/>
                <a:cs typeface="Calibri" panose="020F0502020204030204" pitchFamily="34" charset="0"/>
              </a:rPr>
              <a:t>N/A</a:t>
            </a:r>
          </a:p>
        </p:txBody>
      </p:sp>
      <p:sp>
        <p:nvSpPr>
          <p:cNvPr id="25" name="Content Placeholder 24">
            <a:extLst>
              <a:ext uri="{FF2B5EF4-FFF2-40B4-BE49-F238E27FC236}">
                <a16:creationId xmlns:a16="http://schemas.microsoft.com/office/drawing/2014/main" id="{F00DC657-1E34-C462-E061-95FEC3F9EF52}"/>
              </a:ext>
            </a:extLst>
          </p:cNvPr>
          <p:cNvSpPr>
            <a:spLocks noGrp="1"/>
          </p:cNvSpPr>
          <p:nvPr>
            <p:ph idx="107"/>
          </p:nvPr>
        </p:nvSpPr>
        <p:spPr/>
        <p:txBody>
          <a:bodyPr/>
          <a:lstStyle/>
          <a:p>
            <a:r>
              <a:rPr lang="en-US" sz="1800" dirty="0">
                <a:latin typeface="Calibri" panose="020F0502020204030204" pitchFamily="34" charset="0"/>
                <a:cs typeface="Calibri" panose="020F0502020204030204" pitchFamily="34" charset="0"/>
              </a:rPr>
              <a:t>Assigned Tx arm (if applicable)</a:t>
            </a:r>
          </a:p>
        </p:txBody>
      </p:sp>
      <p:sp>
        <p:nvSpPr>
          <p:cNvPr id="26" name="Content Placeholder 25">
            <a:extLst>
              <a:ext uri="{FF2B5EF4-FFF2-40B4-BE49-F238E27FC236}">
                <a16:creationId xmlns:a16="http://schemas.microsoft.com/office/drawing/2014/main" id="{1F783D9A-97D3-74A9-332D-C3E9F4DC9061}"/>
              </a:ext>
            </a:extLst>
          </p:cNvPr>
          <p:cNvSpPr>
            <a:spLocks noGrp="1"/>
          </p:cNvSpPr>
          <p:nvPr>
            <p:ph idx="108"/>
          </p:nvPr>
        </p:nvSpPr>
        <p:spPr/>
        <p:txBody>
          <a:bodyPr/>
          <a:lstStyle/>
          <a:p>
            <a:r>
              <a:rPr lang="en-US" sz="2200" dirty="0">
                <a:latin typeface="Calibri" panose="020F0502020204030204" pitchFamily="34" charset="0"/>
                <a:cs typeface="Calibri" panose="020F0502020204030204" pitchFamily="34" charset="0"/>
              </a:rPr>
              <a:t>N/A</a:t>
            </a:r>
          </a:p>
        </p:txBody>
      </p:sp>
      <p:sp>
        <p:nvSpPr>
          <p:cNvPr id="27" name="Content Placeholder 26">
            <a:extLst>
              <a:ext uri="{FF2B5EF4-FFF2-40B4-BE49-F238E27FC236}">
                <a16:creationId xmlns:a16="http://schemas.microsoft.com/office/drawing/2014/main" id="{CF7BC6A5-CA66-C0B7-E587-D24CB9F94FF2}"/>
              </a:ext>
            </a:extLst>
          </p:cNvPr>
          <p:cNvSpPr>
            <a:spLocks noGrp="1"/>
          </p:cNvSpPr>
          <p:nvPr>
            <p:ph idx="109"/>
          </p:nvPr>
        </p:nvSpPr>
        <p:spPr/>
        <p:txBody>
          <a:bodyPr/>
          <a:lstStyle/>
          <a:p>
            <a:r>
              <a:rPr lang="en-US" sz="2200" dirty="0">
                <a:latin typeface="Calibri" panose="020F0502020204030204" pitchFamily="34" charset="0"/>
                <a:cs typeface="Calibri" panose="020F0502020204030204" pitchFamily="34" charset="0"/>
              </a:rPr>
              <a:t>N/A</a:t>
            </a:r>
          </a:p>
        </p:txBody>
      </p:sp>
      <p:sp>
        <p:nvSpPr>
          <p:cNvPr id="28" name="Content Placeholder 27">
            <a:extLst>
              <a:ext uri="{FF2B5EF4-FFF2-40B4-BE49-F238E27FC236}">
                <a16:creationId xmlns:a16="http://schemas.microsoft.com/office/drawing/2014/main" id="{31968ACF-6020-3F6F-5018-6712AFD2B236}"/>
              </a:ext>
            </a:extLst>
          </p:cNvPr>
          <p:cNvSpPr>
            <a:spLocks noGrp="1"/>
          </p:cNvSpPr>
          <p:nvPr>
            <p:ph idx="110"/>
          </p:nvPr>
        </p:nvSpPr>
        <p:spPr/>
        <p:txBody>
          <a:bodyPr/>
          <a:lstStyle/>
          <a:p>
            <a:pPr>
              <a:lnSpc>
                <a:spcPts val="1880"/>
              </a:lnSpc>
            </a:pPr>
            <a:r>
              <a:rPr lang="en-US" sz="1700" dirty="0">
                <a:latin typeface="Calibri" panose="020F0502020204030204" pitchFamily="34" charset="0"/>
                <a:cs typeface="Calibri" panose="020F0502020204030204" pitchFamily="34" charset="0"/>
              </a:rPr>
              <a:t>Still free of disease</a:t>
            </a:r>
          </a:p>
        </p:txBody>
      </p:sp>
      <p:sp>
        <p:nvSpPr>
          <p:cNvPr id="29" name="Content Placeholder 28">
            <a:extLst>
              <a:ext uri="{FF2B5EF4-FFF2-40B4-BE49-F238E27FC236}">
                <a16:creationId xmlns:a16="http://schemas.microsoft.com/office/drawing/2014/main" id="{2C9A0219-F74E-5CA3-60E7-CA49C784B94E}"/>
              </a:ext>
            </a:extLst>
          </p:cNvPr>
          <p:cNvSpPr>
            <a:spLocks noGrp="1"/>
          </p:cNvSpPr>
          <p:nvPr>
            <p:ph idx="111"/>
          </p:nvPr>
        </p:nvSpPr>
        <p:spPr/>
        <p:txBody>
          <a:bodyPr/>
          <a:lstStyle/>
          <a:p>
            <a:r>
              <a:rPr lang="en-US" sz="2200" dirty="0">
                <a:latin typeface="Calibri" panose="020F0502020204030204" pitchFamily="34" charset="0"/>
                <a:cs typeface="Calibri" panose="020F0502020204030204" pitchFamily="34" charset="0"/>
              </a:rPr>
              <a:t>Pending</a:t>
            </a:r>
          </a:p>
        </p:txBody>
      </p:sp>
      <p:sp>
        <p:nvSpPr>
          <p:cNvPr id="30" name="Content Placeholder 29">
            <a:extLst>
              <a:ext uri="{FF2B5EF4-FFF2-40B4-BE49-F238E27FC236}">
                <a16:creationId xmlns:a16="http://schemas.microsoft.com/office/drawing/2014/main" id="{BBA3C1C2-6F93-2D3C-36EC-3C9D8F997B5F}"/>
              </a:ext>
            </a:extLst>
          </p:cNvPr>
          <p:cNvSpPr>
            <a:spLocks noGrp="1"/>
          </p:cNvSpPr>
          <p:nvPr>
            <p:ph idx="112"/>
          </p:nvPr>
        </p:nvSpPr>
        <p:spPr/>
        <p:txBody>
          <a:bodyPr/>
          <a:lstStyle/>
          <a:p>
            <a:r>
              <a:rPr lang="en-US" sz="2200" dirty="0">
                <a:latin typeface="Calibri" panose="020F0502020204030204" pitchFamily="34" charset="0"/>
                <a:cs typeface="Calibri" panose="020F0502020204030204" pitchFamily="34" charset="0"/>
              </a:rPr>
              <a:t>Pending</a:t>
            </a:r>
          </a:p>
        </p:txBody>
      </p:sp>
      <p:sp>
        <p:nvSpPr>
          <p:cNvPr id="31" name="Content Placeholder 30">
            <a:extLst>
              <a:ext uri="{FF2B5EF4-FFF2-40B4-BE49-F238E27FC236}">
                <a16:creationId xmlns:a16="http://schemas.microsoft.com/office/drawing/2014/main" id="{13B8CB5D-A6D5-B7E1-9A35-40D09607AFB2}"/>
              </a:ext>
            </a:extLst>
          </p:cNvPr>
          <p:cNvSpPr>
            <a:spLocks noGrp="1"/>
          </p:cNvSpPr>
          <p:nvPr>
            <p:ph idx="113"/>
          </p:nvPr>
        </p:nvSpPr>
        <p:spPr/>
        <p:txBody>
          <a:bodyPr/>
          <a:lstStyle/>
          <a:p>
            <a:r>
              <a:rPr kumimoji="0" lang="en-US" sz="2200" b="1" i="0" u="none" strike="noStrike" kern="0" cap="none" spc="0" normalizeH="0" baseline="0" noProof="0" dirty="0">
                <a:ln>
                  <a:noFill/>
                </a:ln>
                <a:solidFill>
                  <a:srgbClr val="FFFFFF"/>
                </a:solidFill>
                <a:effectLst/>
                <a:uLnTx/>
                <a:uFillTx/>
                <a:latin typeface="Calibri" panose="020F0502020204030204" pitchFamily="34" charset="0"/>
                <a:ea typeface="MS PGothic" pitchFamily="34" charset="-128"/>
                <a:cs typeface="Calibri" panose="020F0502020204030204" pitchFamily="34" charset="0"/>
              </a:rPr>
              <a:t>Pending</a:t>
            </a:r>
            <a:endParaRPr lang="en-US" dirty="0">
              <a:latin typeface="Calibri" panose="020F0502020204030204" pitchFamily="34" charset="0"/>
              <a:cs typeface="Calibri" panose="020F0502020204030204" pitchFamily="34" charset="0"/>
            </a:endParaRPr>
          </a:p>
        </p:txBody>
      </p:sp>
      <p:sp>
        <p:nvSpPr>
          <p:cNvPr id="32" name="Content Placeholder 31">
            <a:extLst>
              <a:ext uri="{FF2B5EF4-FFF2-40B4-BE49-F238E27FC236}">
                <a16:creationId xmlns:a16="http://schemas.microsoft.com/office/drawing/2014/main" id="{5F588403-EE68-2F9A-B592-2471CE3AC412}"/>
              </a:ext>
            </a:extLst>
          </p:cNvPr>
          <p:cNvSpPr>
            <a:spLocks noGrp="1"/>
          </p:cNvSpPr>
          <p:nvPr>
            <p:ph idx="114"/>
          </p:nvPr>
        </p:nvSpPr>
        <p:spPr/>
        <p:txBody>
          <a:bodyPr/>
          <a:lstStyle/>
          <a:p>
            <a:r>
              <a:rPr lang="en-US" sz="2200" dirty="0">
                <a:latin typeface="Calibri" panose="020F0502020204030204" pitchFamily="34" charset="0"/>
                <a:cs typeface="Calibri" panose="020F0502020204030204" pitchFamily="34" charset="0"/>
              </a:rPr>
              <a:t>Tx ongoing</a:t>
            </a:r>
          </a:p>
        </p:txBody>
      </p:sp>
      <p:sp>
        <p:nvSpPr>
          <p:cNvPr id="33" name="Content Placeholder 32">
            <a:extLst>
              <a:ext uri="{FF2B5EF4-FFF2-40B4-BE49-F238E27FC236}">
                <a16:creationId xmlns:a16="http://schemas.microsoft.com/office/drawing/2014/main" id="{8813422F-263B-98DF-8A9A-01C335E5D04A}"/>
              </a:ext>
            </a:extLst>
          </p:cNvPr>
          <p:cNvSpPr>
            <a:spLocks noGrp="1"/>
          </p:cNvSpPr>
          <p:nvPr>
            <p:ph idx="115"/>
          </p:nvPr>
        </p:nvSpPr>
        <p:spPr/>
        <p:txBody>
          <a:bodyPr/>
          <a:lstStyle/>
          <a:p>
            <a:r>
              <a:rPr lang="en-US" dirty="0">
                <a:latin typeface="Calibri" panose="020F0502020204030204" pitchFamily="34" charset="0"/>
                <a:cs typeface="Calibri" panose="020F0502020204030204" pitchFamily="34" charset="0"/>
              </a:rPr>
              <a:t>Response</a:t>
            </a:r>
          </a:p>
        </p:txBody>
      </p:sp>
      <p:sp>
        <p:nvSpPr>
          <p:cNvPr id="34" name="Content Placeholder 33">
            <a:extLst>
              <a:ext uri="{FF2B5EF4-FFF2-40B4-BE49-F238E27FC236}">
                <a16:creationId xmlns:a16="http://schemas.microsoft.com/office/drawing/2014/main" id="{36B9A7ED-E201-7455-07A3-1F5C98D7A19E}"/>
              </a:ext>
            </a:extLst>
          </p:cNvPr>
          <p:cNvSpPr>
            <a:spLocks noGrp="1"/>
          </p:cNvSpPr>
          <p:nvPr>
            <p:ph idx="116"/>
          </p:nvPr>
        </p:nvSpPr>
        <p:spPr/>
        <p:txBody>
          <a:bodyPr/>
          <a:lstStyle/>
          <a:p>
            <a:r>
              <a:rPr lang="en-US" sz="2200" dirty="0">
                <a:latin typeface="Calibri" panose="020F0502020204030204" pitchFamily="34" charset="0"/>
                <a:cs typeface="Calibri" panose="020F0502020204030204" pitchFamily="34" charset="0"/>
              </a:rPr>
              <a:t>Pending</a:t>
            </a:r>
          </a:p>
        </p:txBody>
      </p:sp>
      <p:sp>
        <p:nvSpPr>
          <p:cNvPr id="35" name="Content Placeholder 34">
            <a:extLst>
              <a:ext uri="{FF2B5EF4-FFF2-40B4-BE49-F238E27FC236}">
                <a16:creationId xmlns:a16="http://schemas.microsoft.com/office/drawing/2014/main" id="{7C283801-426F-BD95-4EEF-92834F5AC3A4}"/>
              </a:ext>
            </a:extLst>
          </p:cNvPr>
          <p:cNvSpPr>
            <a:spLocks noGrp="1"/>
          </p:cNvSpPr>
          <p:nvPr>
            <p:ph idx="117"/>
          </p:nvPr>
        </p:nvSpPr>
        <p:spPr/>
        <p:txBody>
          <a:bodyPr/>
          <a:lstStyle/>
          <a:p>
            <a:r>
              <a:rPr lang="en-US" sz="2200" dirty="0">
                <a:latin typeface="Calibri" panose="020F0502020204030204" pitchFamily="34" charset="0"/>
                <a:cs typeface="Calibri" panose="020F0502020204030204" pitchFamily="34" charset="0"/>
              </a:rPr>
              <a:t>Tx ongoing</a:t>
            </a:r>
          </a:p>
        </p:txBody>
      </p:sp>
      <p:sp>
        <p:nvSpPr>
          <p:cNvPr id="36" name="Content Placeholder 35">
            <a:extLst>
              <a:ext uri="{FF2B5EF4-FFF2-40B4-BE49-F238E27FC236}">
                <a16:creationId xmlns:a16="http://schemas.microsoft.com/office/drawing/2014/main" id="{B36BEAB1-C297-300F-9397-73B880DB5C97}"/>
              </a:ext>
            </a:extLst>
          </p:cNvPr>
          <p:cNvSpPr>
            <a:spLocks noGrp="1"/>
          </p:cNvSpPr>
          <p:nvPr>
            <p:ph idx="118"/>
          </p:nvPr>
        </p:nvSpPr>
        <p:spPr/>
        <p:txBody>
          <a:bodyPr/>
          <a:lstStyle/>
          <a:p>
            <a:r>
              <a:rPr lang="en-US" dirty="0">
                <a:latin typeface="Calibri" panose="020F0502020204030204" pitchFamily="34" charset="0"/>
                <a:cs typeface="Calibri" panose="020F0502020204030204" pitchFamily="34" charset="0"/>
              </a:rPr>
              <a:t>—</a:t>
            </a:r>
          </a:p>
        </p:txBody>
      </p:sp>
      <p:sp>
        <p:nvSpPr>
          <p:cNvPr id="37" name="Content Placeholder 36">
            <a:extLst>
              <a:ext uri="{FF2B5EF4-FFF2-40B4-BE49-F238E27FC236}">
                <a16:creationId xmlns:a16="http://schemas.microsoft.com/office/drawing/2014/main" id="{04B40CFF-80D7-18F6-83BE-A9D9F5EF246B}"/>
              </a:ext>
            </a:extLst>
          </p:cNvPr>
          <p:cNvSpPr>
            <a:spLocks noGrp="1"/>
          </p:cNvSpPr>
          <p:nvPr>
            <p:ph idx="119"/>
          </p:nvPr>
        </p:nvSpPr>
        <p:spPr/>
        <p:txBody>
          <a:bodyPr/>
          <a:lstStyle/>
          <a:p>
            <a:pPr>
              <a:lnSpc>
                <a:spcPts val="1880"/>
              </a:lnSpc>
            </a:pPr>
            <a:r>
              <a:rPr lang="en-US" sz="1700" dirty="0">
                <a:latin typeface="Calibri" panose="020F0502020204030204" pitchFamily="34" charset="0"/>
                <a:cs typeface="Calibri" panose="020F0502020204030204" pitchFamily="34" charset="0"/>
              </a:rPr>
              <a:t>Probable IO-related arthritis</a:t>
            </a:r>
          </a:p>
        </p:txBody>
      </p:sp>
      <p:sp>
        <p:nvSpPr>
          <p:cNvPr id="38" name="Content Placeholder 37">
            <a:extLst>
              <a:ext uri="{FF2B5EF4-FFF2-40B4-BE49-F238E27FC236}">
                <a16:creationId xmlns:a16="http://schemas.microsoft.com/office/drawing/2014/main" id="{69D578F8-A216-8972-0953-43790279246D}"/>
              </a:ext>
            </a:extLst>
          </p:cNvPr>
          <p:cNvSpPr>
            <a:spLocks noGrp="1"/>
          </p:cNvSpPr>
          <p:nvPr>
            <p:ph idx="120"/>
          </p:nvPr>
        </p:nvSpPr>
        <p:spPr/>
        <p:txBody>
          <a:bodyPr/>
          <a:lstStyle/>
          <a:p>
            <a:r>
              <a:rPr kumimoji="0" lang="en-US" sz="22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Pending</a:t>
            </a:r>
            <a:endParaRPr lang="en-US" dirty="0">
              <a:latin typeface="Calibri" panose="020F0502020204030204" pitchFamily="34" charset="0"/>
              <a:cs typeface="Calibri" panose="020F0502020204030204" pitchFamily="34" charset="0"/>
            </a:endParaRPr>
          </a:p>
        </p:txBody>
      </p:sp>
      <p:sp>
        <p:nvSpPr>
          <p:cNvPr id="39" name="Content Placeholder 38">
            <a:extLst>
              <a:ext uri="{FF2B5EF4-FFF2-40B4-BE49-F238E27FC236}">
                <a16:creationId xmlns:a16="http://schemas.microsoft.com/office/drawing/2014/main" id="{1331C16E-1739-F458-54B5-5D618A66D324}"/>
              </a:ext>
            </a:extLst>
          </p:cNvPr>
          <p:cNvSpPr>
            <a:spLocks noGrp="1"/>
          </p:cNvSpPr>
          <p:nvPr>
            <p:ph idx="121"/>
          </p:nvPr>
        </p:nvSpPr>
        <p:spPr/>
        <p:txBody>
          <a:bodyPr/>
          <a:lstStyle/>
          <a:p>
            <a:r>
              <a:rPr lang="en-US" sz="2200" dirty="0">
                <a:latin typeface="Calibri" panose="020F0502020204030204" pitchFamily="34" charset="0"/>
                <a:cs typeface="Calibri" panose="020F0502020204030204" pitchFamily="34" charset="0"/>
              </a:rPr>
              <a:t>Pending</a:t>
            </a:r>
          </a:p>
        </p:txBody>
      </p:sp>
      <p:sp>
        <p:nvSpPr>
          <p:cNvPr id="40" name="Content Placeholder 39">
            <a:extLst>
              <a:ext uri="{FF2B5EF4-FFF2-40B4-BE49-F238E27FC236}">
                <a16:creationId xmlns:a16="http://schemas.microsoft.com/office/drawing/2014/main" id="{CB073E6B-B971-214B-A4AD-BD898F091FBB}"/>
              </a:ext>
            </a:extLst>
          </p:cNvPr>
          <p:cNvSpPr>
            <a:spLocks noGrp="1"/>
          </p:cNvSpPr>
          <p:nvPr>
            <p:ph idx="122"/>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Tx ongoing</a:t>
            </a:r>
          </a:p>
        </p:txBody>
      </p:sp>
      <p:sp>
        <p:nvSpPr>
          <p:cNvPr id="41" name="Content Placeholder 40">
            <a:extLst>
              <a:ext uri="{FF2B5EF4-FFF2-40B4-BE49-F238E27FC236}">
                <a16:creationId xmlns:a16="http://schemas.microsoft.com/office/drawing/2014/main" id="{B6B178F8-96E1-0CC2-2B5C-6EE7027CB5A2}"/>
              </a:ext>
            </a:extLst>
          </p:cNvPr>
          <p:cNvSpPr>
            <a:spLocks noGrp="1"/>
          </p:cNvSpPr>
          <p:nvPr>
            <p:ph idx="123"/>
          </p:nvPr>
        </p:nvSpPr>
        <p:spPr/>
        <p:txBody>
          <a:bodyPr/>
          <a:lstStyle/>
          <a:p>
            <a:r>
              <a:rPr lang="en-US" dirty="0">
                <a:latin typeface="Calibri" panose="020F0502020204030204" pitchFamily="34" charset="0"/>
                <a:cs typeface="Calibri" panose="020F0502020204030204" pitchFamily="34" charset="0"/>
              </a:rPr>
              <a:t>Tolerability</a:t>
            </a:r>
          </a:p>
        </p:txBody>
      </p:sp>
      <p:sp>
        <p:nvSpPr>
          <p:cNvPr id="42" name="Content Placeholder 41">
            <a:extLst>
              <a:ext uri="{FF2B5EF4-FFF2-40B4-BE49-F238E27FC236}">
                <a16:creationId xmlns:a16="http://schemas.microsoft.com/office/drawing/2014/main" id="{3BB0D35E-A78A-F209-7C36-DE03EC337507}"/>
              </a:ext>
            </a:extLst>
          </p:cNvPr>
          <p:cNvSpPr>
            <a:spLocks noGrp="1"/>
          </p:cNvSpPr>
          <p:nvPr>
            <p:ph idx="124"/>
          </p:nvPr>
        </p:nvSpPr>
        <p:spPr/>
        <p:txBody>
          <a:bodyPr/>
          <a:lstStyle/>
          <a:p>
            <a:pPr>
              <a:lnSpc>
                <a:spcPts val="1880"/>
              </a:lnSpc>
            </a:pPr>
            <a:r>
              <a:rPr lang="en-US" sz="1700" dirty="0">
                <a:latin typeface="Calibri" panose="020F0502020204030204" pitchFamily="34" charset="0"/>
                <a:cs typeface="Calibri" panose="020F0502020204030204" pitchFamily="34" charset="0"/>
              </a:rPr>
              <a:t>Similar to expected</a:t>
            </a:r>
          </a:p>
        </p:txBody>
      </p:sp>
      <p:sp>
        <p:nvSpPr>
          <p:cNvPr id="43" name="Content Placeholder 42">
            <a:extLst>
              <a:ext uri="{FF2B5EF4-FFF2-40B4-BE49-F238E27FC236}">
                <a16:creationId xmlns:a16="http://schemas.microsoft.com/office/drawing/2014/main" id="{EBAE3F6A-758F-47F4-0C44-53FFA86B74C0}"/>
              </a:ext>
            </a:extLst>
          </p:cNvPr>
          <p:cNvSpPr>
            <a:spLocks noGrp="1"/>
          </p:cNvSpPr>
          <p:nvPr>
            <p:ph idx="125"/>
          </p:nvPr>
        </p:nvSpPr>
        <p:spPr/>
        <p:txBody>
          <a:bodyPr/>
          <a:lstStyle/>
          <a:p>
            <a:r>
              <a:rPr lang="en-US" sz="2200" dirty="0">
                <a:latin typeface="Calibri" panose="020F0502020204030204" pitchFamily="34" charset="0"/>
                <a:cs typeface="Calibri" panose="020F0502020204030204" pitchFamily="34" charset="0"/>
              </a:rPr>
              <a:t>Tx ongoing</a:t>
            </a:r>
          </a:p>
        </p:txBody>
      </p:sp>
      <p:sp>
        <p:nvSpPr>
          <p:cNvPr id="3" name="Title 2">
            <a:extLst>
              <a:ext uri="{FF2B5EF4-FFF2-40B4-BE49-F238E27FC236}">
                <a16:creationId xmlns:a16="http://schemas.microsoft.com/office/drawing/2014/main" id="{47AB4838-DBB2-450E-CD09-B74C97880B29}"/>
              </a:ext>
            </a:extLst>
          </p:cNvPr>
          <p:cNvSpPr>
            <a:spLocks noGrp="1"/>
          </p:cNvSpPr>
          <p:nvPr>
            <p:ph type="title"/>
          </p:nvPr>
        </p:nvSpPr>
        <p:spPr/>
        <p:txBody>
          <a:bodyPr/>
          <a:lstStyle/>
          <a:p>
            <a:pPr>
              <a:lnSpc>
                <a:spcPct val="100000"/>
              </a:lnSpc>
            </a:pPr>
            <a:r>
              <a:rPr lang="en-US" b="1" kern="100" dirty="0">
                <a:effectLst/>
                <a:latin typeface="Calibri" panose="020F0502020204030204" pitchFamily="34" charset="0"/>
                <a:ea typeface="Calibri" panose="020F0502020204030204" pitchFamily="34" charset="0"/>
                <a:cs typeface="Calibri" panose="020F0502020204030204" pitchFamily="34" charset="0"/>
              </a:rPr>
              <a:t>Please describe the last patient in your practice with </a:t>
            </a:r>
            <a:r>
              <a:rPr lang="en-US" b="1" u="sng" kern="100" dirty="0">
                <a:effectLst/>
                <a:latin typeface="Calibri" panose="020F0502020204030204" pitchFamily="34" charset="0"/>
                <a:ea typeface="Calibri" panose="020F0502020204030204" pitchFamily="34" charset="0"/>
                <a:cs typeface="Calibri" panose="020F0502020204030204" pitchFamily="34" charset="0"/>
              </a:rPr>
              <a:t>localized</a:t>
            </a:r>
            <a:r>
              <a:rPr lang="en-US" b="1" kern="100" dirty="0">
                <a:effectLst/>
                <a:latin typeface="Calibri" panose="020F0502020204030204" pitchFamily="34" charset="0"/>
                <a:ea typeface="Calibri" panose="020F0502020204030204" pitchFamily="34" charset="0"/>
                <a:cs typeface="Calibri" panose="020F0502020204030204" pitchFamily="34" charset="0"/>
              </a:rPr>
              <a:t> UBC (muscle invasive or not muscle invasive) who was enrolled on a clinical trial.</a:t>
            </a:r>
            <a:endParaRPr lang="en-US"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29976CF-7EE8-E8BD-F08E-51E70C74F49A}"/>
              </a:ext>
            </a:extLst>
          </p:cNvPr>
          <p:cNvSpPr txBox="1"/>
          <p:nvPr/>
        </p:nvSpPr>
        <p:spPr>
          <a:xfrm>
            <a:off x="479376" y="6453336"/>
            <a:ext cx="9865096"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22222"/>
                </a:solidFill>
                <a:effectLst/>
                <a:uLnTx/>
                <a:uFillTx/>
                <a:latin typeface="Calibri" panose="020F0502020204030204" pitchFamily="34" charset="0"/>
                <a:ea typeface="MS PGothic" charset="0"/>
                <a:cs typeface="Calibri" panose="020F0502020204030204" pitchFamily="34" charset="0"/>
              </a:rPr>
              <a:t>EV = </a:t>
            </a:r>
            <a:r>
              <a:rPr kumimoji="0" lang="en-US" sz="1600" b="0" i="0" u="none" strike="noStrike" kern="1200" cap="none" spc="0" normalizeH="0" baseline="0" noProof="0" dirty="0" err="1">
                <a:ln>
                  <a:noFill/>
                </a:ln>
                <a:solidFill>
                  <a:srgbClr val="222222"/>
                </a:solidFill>
                <a:effectLst/>
                <a:uLnTx/>
                <a:uFillTx/>
                <a:latin typeface="Calibri" panose="020F0502020204030204" pitchFamily="34" charset="0"/>
                <a:ea typeface="MS PGothic" charset="0"/>
                <a:cs typeface="Calibri" panose="020F0502020204030204" pitchFamily="34" charset="0"/>
              </a:rPr>
              <a:t>enfortumab</a:t>
            </a:r>
            <a:r>
              <a:rPr kumimoji="0" lang="en-US" sz="1600" b="0" i="0" u="none" strike="noStrike" kern="1200" cap="none" spc="0" normalizeH="0" baseline="0" noProof="0" dirty="0">
                <a:ln>
                  <a:noFill/>
                </a:ln>
                <a:solidFill>
                  <a:srgbClr val="222222"/>
                </a:solidFill>
                <a:effectLst/>
                <a:uLnTx/>
                <a:uFillTx/>
                <a:latin typeface="Calibri" panose="020F0502020204030204" pitchFamily="34" charset="0"/>
                <a:ea typeface="MS PGothic" charset="0"/>
                <a:cs typeface="Calibri" panose="020F0502020204030204" pitchFamily="34" charset="0"/>
              </a:rPr>
              <a:t> vedotin; MVAC = methotrexate/vinblastine/doxorubicin/cisplatin; </a:t>
            </a:r>
            <a:r>
              <a:rPr kumimoji="0" lang="en-US" sz="1600" b="0" i="0" u="none" strike="noStrike" kern="1200" cap="none" spc="0" normalizeH="0" baseline="0" noProof="0" dirty="0" err="1">
                <a:ln>
                  <a:noFill/>
                </a:ln>
                <a:solidFill>
                  <a:srgbClr val="222222"/>
                </a:solidFill>
                <a:effectLst/>
                <a:uLnTx/>
                <a:uFillTx/>
                <a:latin typeface="Calibri" panose="020F0502020204030204" pitchFamily="34" charset="0"/>
                <a:ea typeface="MS PGothic" charset="0"/>
                <a:cs typeface="Calibri" panose="020F0502020204030204" pitchFamily="34" charset="0"/>
              </a:rPr>
              <a:t>pembro</a:t>
            </a:r>
            <a:r>
              <a:rPr kumimoji="0" lang="en-US" sz="1600" b="0" i="0" u="none" strike="noStrike" kern="1200" cap="none" spc="0" normalizeH="0" baseline="0" noProof="0" dirty="0">
                <a:ln>
                  <a:noFill/>
                </a:ln>
                <a:solidFill>
                  <a:srgbClr val="222222"/>
                </a:solidFill>
                <a:effectLst/>
                <a:uLnTx/>
                <a:uFillTx/>
                <a:latin typeface="Calibri" panose="020F0502020204030204" pitchFamily="34" charset="0"/>
                <a:ea typeface="MS PGothic" charset="0"/>
                <a:cs typeface="Calibri" panose="020F0502020204030204" pitchFamily="34" charset="0"/>
              </a:rPr>
              <a:t> = pembrolizumab</a:t>
            </a:r>
          </a:p>
        </p:txBody>
      </p:sp>
    </p:spTree>
    <p:extLst>
      <p:ext uri="{BB962C8B-B14F-4D97-AF65-F5344CB8AC3E}">
        <p14:creationId xmlns:p14="http://schemas.microsoft.com/office/powerpoint/2010/main" val="17602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43">
            <a:extLst>
              <a:ext uri="{FF2B5EF4-FFF2-40B4-BE49-F238E27FC236}">
                <a16:creationId xmlns:a16="http://schemas.microsoft.com/office/drawing/2014/main" id="{55458055-0906-31E0-FC1A-049F6FA0A775}"/>
              </a:ext>
            </a:extLst>
          </p:cNvPr>
          <p:cNvSpPr>
            <a:spLocks noGrp="1"/>
          </p:cNvSpPr>
          <p:nvPr>
            <p:ph idx="46"/>
          </p:nvPr>
        </p:nvSpPr>
        <p:spPr/>
        <p:txBody>
          <a:bodyPr/>
          <a:lstStyle/>
          <a:p>
            <a:r>
              <a:rPr lang="en-US" sz="2050" dirty="0"/>
              <a:t>Very promising options under development!</a:t>
            </a:r>
          </a:p>
        </p:txBody>
      </p:sp>
      <p:sp>
        <p:nvSpPr>
          <p:cNvPr id="45" name="Content Placeholder 44">
            <a:extLst>
              <a:ext uri="{FF2B5EF4-FFF2-40B4-BE49-F238E27FC236}">
                <a16:creationId xmlns:a16="http://schemas.microsoft.com/office/drawing/2014/main" id="{89151A37-3DD7-9818-7437-F653FB471E4D}"/>
              </a:ext>
            </a:extLst>
          </p:cNvPr>
          <p:cNvSpPr>
            <a:spLocks noGrp="1"/>
          </p:cNvSpPr>
          <p:nvPr>
            <p:ph idx="47"/>
          </p:nvPr>
        </p:nvSpPr>
        <p:spPr/>
        <p:txBody>
          <a:bodyPr/>
          <a:lstStyle/>
          <a:p>
            <a:r>
              <a:rPr lang="en-US" sz="2000" dirty="0"/>
              <a:t>Exciting approach to intravesical therapy with activity in BCG-unresponsive disease and more limited but provocative data in the neoadjuvant MIBC setting</a:t>
            </a:r>
          </a:p>
        </p:txBody>
      </p:sp>
      <p:sp>
        <p:nvSpPr>
          <p:cNvPr id="46" name="Content Placeholder 45">
            <a:extLst>
              <a:ext uri="{FF2B5EF4-FFF2-40B4-BE49-F238E27FC236}">
                <a16:creationId xmlns:a16="http://schemas.microsoft.com/office/drawing/2014/main" id="{1E301A83-0EB7-FA65-33E4-6F5AE622D9CD}"/>
              </a:ext>
            </a:extLst>
          </p:cNvPr>
          <p:cNvSpPr>
            <a:spLocks noGrp="1"/>
          </p:cNvSpPr>
          <p:nvPr>
            <p:ph idx="48"/>
          </p:nvPr>
        </p:nvSpPr>
        <p:spPr>
          <a:xfrm>
            <a:off x="2971800" y="4697704"/>
            <a:ext cx="8540496" cy="603504"/>
          </a:xfrm>
        </p:spPr>
        <p:txBody>
          <a:bodyPr/>
          <a:lstStyle/>
          <a:p>
            <a:pPr>
              <a:lnSpc>
                <a:spcPts val="1480"/>
              </a:lnSpc>
            </a:pPr>
            <a:r>
              <a:rPr lang="en-US" sz="1700" dirty="0"/>
              <a:t>Very encouraging – effective and fairly well tolerated therapy for some patients with an MIBC; Mechanistically it makes sense to expose the tumor to longer durations of chemotherapy. </a:t>
            </a:r>
          </a:p>
        </p:txBody>
      </p:sp>
      <p:sp>
        <p:nvSpPr>
          <p:cNvPr id="47" name="Content Placeholder 46">
            <a:extLst>
              <a:ext uri="{FF2B5EF4-FFF2-40B4-BE49-F238E27FC236}">
                <a16:creationId xmlns:a16="http://schemas.microsoft.com/office/drawing/2014/main" id="{118A6ED1-3C98-B2BC-2C9C-48F7868819E3}"/>
              </a:ext>
            </a:extLst>
          </p:cNvPr>
          <p:cNvSpPr>
            <a:spLocks noGrp="1"/>
          </p:cNvSpPr>
          <p:nvPr>
            <p:ph idx="49"/>
          </p:nvPr>
        </p:nvSpPr>
        <p:spPr>
          <a:xfrm>
            <a:off x="2971800" y="1911676"/>
            <a:ext cx="8540496" cy="603504"/>
          </a:xfrm>
        </p:spPr>
        <p:txBody>
          <a:bodyPr/>
          <a:lstStyle/>
          <a:p>
            <a:r>
              <a:rPr lang="en-US" sz="2050" dirty="0"/>
              <a:t>No personal experience yet but looks very favorable based on the literature</a:t>
            </a:r>
          </a:p>
        </p:txBody>
      </p:sp>
      <p:sp>
        <p:nvSpPr>
          <p:cNvPr id="48" name="Content Placeholder 47">
            <a:extLst>
              <a:ext uri="{FF2B5EF4-FFF2-40B4-BE49-F238E27FC236}">
                <a16:creationId xmlns:a16="http://schemas.microsoft.com/office/drawing/2014/main" id="{B399E033-052E-429F-A68E-FF9C06B4E8B4}"/>
              </a:ext>
            </a:extLst>
          </p:cNvPr>
          <p:cNvSpPr>
            <a:spLocks noGrp="1"/>
          </p:cNvSpPr>
          <p:nvPr>
            <p:ph idx="50"/>
          </p:nvPr>
        </p:nvSpPr>
        <p:spPr/>
        <p:txBody>
          <a:bodyPr/>
          <a:lstStyle/>
          <a:p>
            <a:r>
              <a:rPr lang="en-US" sz="1800" b="1" kern="100" dirty="0">
                <a:effectLst/>
                <a:latin typeface="Calibri" panose="020F0502020204030204" pitchFamily="34" charset="0"/>
                <a:ea typeface="Aptos" panose="020B0004020202020204" pitchFamily="34" charset="0"/>
                <a:cs typeface="Calibri" panose="020F0502020204030204" pitchFamily="34" charset="0"/>
              </a:rPr>
              <a:t>Very tolerable, seems effective, long-term outcomes not disclosed yet and will be key</a:t>
            </a:r>
            <a:endParaRPr lang="en-US" sz="18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9" name="Content Placeholder 48">
            <a:extLst>
              <a:ext uri="{FF2B5EF4-FFF2-40B4-BE49-F238E27FC236}">
                <a16:creationId xmlns:a16="http://schemas.microsoft.com/office/drawing/2014/main" id="{D0B733C4-372B-06C9-577F-43BA441E0D75}"/>
              </a:ext>
            </a:extLst>
          </p:cNvPr>
          <p:cNvSpPr>
            <a:spLocks noGrp="1"/>
          </p:cNvSpPr>
          <p:nvPr>
            <p:ph idx="51"/>
          </p:nvPr>
        </p:nvSpPr>
        <p:spPr/>
        <p:txBody>
          <a:bodyPr/>
          <a:lstStyle/>
          <a:p>
            <a:pPr>
              <a:lnSpc>
                <a:spcPts val="1880"/>
              </a:lnSpc>
            </a:pPr>
            <a:r>
              <a:rPr lang="en-US" sz="1700" b="1" kern="100" dirty="0">
                <a:effectLst/>
                <a:latin typeface="Calibri" panose="020F0502020204030204" pitchFamily="34" charset="0"/>
                <a:ea typeface="Aptos" panose="020B0004020202020204" pitchFamily="34" charset="0"/>
                <a:cs typeface="Calibri" panose="020F0502020204030204" pitchFamily="34" charset="0"/>
              </a:rPr>
              <a:t>Seems quite active but not sure how effective it will be controlling invasive disease to prevent metastasis (it’s not systemic therapy, which is a real issue for MIBC)</a:t>
            </a:r>
            <a:endParaRPr lang="en-US" sz="17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3" name="Title 42">
            <a:extLst>
              <a:ext uri="{FF2B5EF4-FFF2-40B4-BE49-F238E27FC236}">
                <a16:creationId xmlns:a16="http://schemas.microsoft.com/office/drawing/2014/main" id="{00770C77-D02D-BDE9-6BDD-59BF88A66359}"/>
              </a:ext>
            </a:extLst>
          </p:cNvPr>
          <p:cNvSpPr>
            <a:spLocks noGrp="1"/>
          </p:cNvSpPr>
          <p:nvPr>
            <p:ph type="title"/>
          </p:nvPr>
        </p:nvSpPr>
        <p:spPr>
          <a:xfrm>
            <a:off x="551384" y="29322"/>
            <a:ext cx="10729192" cy="1023414"/>
          </a:xfrm>
        </p:spPr>
        <p:txBody>
          <a:bodyPr/>
          <a:lstStyle/>
          <a:p>
            <a:pPr>
              <a:lnSpc>
                <a:spcPts val="2380"/>
              </a:lnSpc>
            </a:pPr>
            <a:r>
              <a:rPr lang="en-US" dirty="0"/>
              <a:t>Based on your personal clinical experience and/or knowledge of available data, what is your global perspective on the overall efficacy and tolerability of the </a:t>
            </a:r>
            <a:br>
              <a:rPr lang="en-US" dirty="0"/>
            </a:br>
            <a:r>
              <a:rPr lang="en-US" dirty="0"/>
              <a:t>TAR-200 delivery system?</a:t>
            </a:r>
          </a:p>
        </p:txBody>
      </p:sp>
      <p:sp>
        <p:nvSpPr>
          <p:cNvPr id="50" name="Content Placeholder 49">
            <a:extLst>
              <a:ext uri="{FF2B5EF4-FFF2-40B4-BE49-F238E27FC236}">
                <a16:creationId xmlns:a16="http://schemas.microsoft.com/office/drawing/2014/main" id="{EEF922F3-7C99-8F43-B20D-7C5BE73F1A8F}"/>
              </a:ext>
            </a:extLst>
          </p:cNvPr>
          <p:cNvSpPr>
            <a:spLocks noGrp="1"/>
          </p:cNvSpPr>
          <p:nvPr>
            <p:ph idx="52"/>
          </p:nvPr>
        </p:nvSpPr>
        <p:spPr/>
        <p:txBody>
          <a:bodyPr/>
          <a:lstStyle/>
          <a:p>
            <a:r>
              <a:rPr lang="en-US" sz="2000" b="1" kern="100" dirty="0">
                <a:effectLst/>
                <a:latin typeface="Calibri" panose="020F0502020204030204" pitchFamily="34" charset="0"/>
                <a:ea typeface="Aptos" panose="020B0004020202020204" pitchFamily="34" charset="0"/>
                <a:cs typeface="Calibri" panose="020F0502020204030204" pitchFamily="34" charset="0"/>
              </a:rPr>
              <a:t>It looks promising — I have not used it myself yet</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438792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Illustration of the stages of bladder cancer">
            <a:extLst>
              <a:ext uri="{FF2B5EF4-FFF2-40B4-BE49-F238E27FC236}">
                <a16:creationId xmlns:a16="http://schemas.microsoft.com/office/drawing/2014/main" id="{C6573F04-5B4B-8260-135E-FB4C27D1B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9916" b="53864"/>
          <a:stretch>
            <a:fillRect/>
          </a:stretch>
        </p:blipFill>
        <p:spPr bwMode="auto">
          <a:xfrm>
            <a:off x="533400" y="37338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itle 1">
            <a:extLst>
              <a:ext uri="{FF2B5EF4-FFF2-40B4-BE49-F238E27FC236}">
                <a16:creationId xmlns:a16="http://schemas.microsoft.com/office/drawing/2014/main" id="{81B67B02-3754-E842-B83F-B5108F060AE1}"/>
              </a:ext>
            </a:extLst>
          </p:cNvPr>
          <p:cNvSpPr>
            <a:spLocks noGrp="1"/>
          </p:cNvSpPr>
          <p:nvPr>
            <p:ph type="ctrTitle"/>
          </p:nvPr>
        </p:nvSpPr>
        <p:spPr>
          <a:xfrm>
            <a:off x="2133600" y="1365250"/>
            <a:ext cx="7772400" cy="1303338"/>
          </a:xfrm>
        </p:spPr>
        <p:txBody>
          <a:bodyPr/>
          <a:lstStyle/>
          <a:p>
            <a:pPr eaLnBrk="1" hangingPunct="1"/>
            <a:r>
              <a:rPr lang="en-US" altLang="en-US" b="1">
                <a:solidFill>
                  <a:schemeClr val="tx2"/>
                </a:solidFill>
              </a:rPr>
              <a:t>Other Novel Strategies Under Investigation for Nonmetastatic Urothelial Bladder Cancer (UBC) </a:t>
            </a:r>
          </a:p>
        </p:txBody>
      </p:sp>
      <p:sp>
        <p:nvSpPr>
          <p:cNvPr id="38915" name="Subtitle 2">
            <a:extLst>
              <a:ext uri="{FF2B5EF4-FFF2-40B4-BE49-F238E27FC236}">
                <a16:creationId xmlns:a16="http://schemas.microsoft.com/office/drawing/2014/main" id="{55D29C79-BE15-BA64-949B-CA2F41F96ACD}"/>
              </a:ext>
            </a:extLst>
          </p:cNvPr>
          <p:cNvSpPr>
            <a:spLocks noGrp="1"/>
          </p:cNvSpPr>
          <p:nvPr>
            <p:ph type="subTitle" idx="1"/>
          </p:nvPr>
        </p:nvSpPr>
        <p:spPr>
          <a:xfrm>
            <a:off x="2819400" y="4419600"/>
            <a:ext cx="6400800" cy="1295400"/>
          </a:xfrm>
        </p:spPr>
        <p:txBody>
          <a:bodyPr/>
          <a:lstStyle/>
          <a:p>
            <a:pPr eaLnBrk="1" hangingPunct="1">
              <a:spcBef>
                <a:spcPct val="0"/>
              </a:spcBef>
            </a:pPr>
            <a:r>
              <a:rPr lang="en-US" altLang="en-US" sz="2400" b="1">
                <a:solidFill>
                  <a:schemeClr val="tx2"/>
                </a:solidFill>
              </a:rPr>
              <a:t>Peter H. O’Donnell, M.D.</a:t>
            </a:r>
          </a:p>
          <a:p>
            <a:pPr eaLnBrk="1" hangingPunct="1">
              <a:spcBef>
                <a:spcPct val="0"/>
              </a:spcBef>
            </a:pPr>
            <a:r>
              <a:rPr lang="en-US" altLang="en-US" sz="1600">
                <a:solidFill>
                  <a:schemeClr val="accent1"/>
                </a:solidFill>
              </a:rPr>
              <a:t>Section of Hematology/Oncology</a:t>
            </a:r>
          </a:p>
          <a:p>
            <a:pPr eaLnBrk="1" hangingPunct="1">
              <a:spcBef>
                <a:spcPct val="0"/>
              </a:spcBef>
            </a:pPr>
            <a:r>
              <a:rPr lang="en-US" altLang="en-US" sz="1600">
                <a:solidFill>
                  <a:schemeClr val="accent1"/>
                </a:solidFill>
              </a:rPr>
              <a:t>Genitourinary Oncology Program</a:t>
            </a:r>
          </a:p>
          <a:p>
            <a:pPr eaLnBrk="1" hangingPunct="1">
              <a:spcBef>
                <a:spcPct val="0"/>
              </a:spcBef>
            </a:pPr>
            <a:r>
              <a:rPr lang="en-US" altLang="en-US" sz="1600">
                <a:solidFill>
                  <a:schemeClr val="accent1"/>
                </a:solidFill>
              </a:rPr>
              <a:t>Committee on Clinical Pharmacology</a:t>
            </a:r>
          </a:p>
          <a:p>
            <a:pPr eaLnBrk="1" hangingPunct="1">
              <a:spcBef>
                <a:spcPct val="0"/>
              </a:spcBef>
            </a:pPr>
            <a:r>
              <a:rPr lang="en-US" altLang="en-US" sz="1600">
                <a:solidFill>
                  <a:schemeClr val="accent1"/>
                </a:solidFill>
              </a:rPr>
              <a:t>and Pharmacogenomics</a:t>
            </a:r>
          </a:p>
          <a:p>
            <a:pPr eaLnBrk="1" hangingPunct="1">
              <a:spcBef>
                <a:spcPct val="0"/>
              </a:spcBef>
            </a:pPr>
            <a:r>
              <a:rPr lang="en-US" altLang="en-US" sz="1600">
                <a:solidFill>
                  <a:schemeClr val="accent1"/>
                </a:solidFill>
              </a:rPr>
              <a:t>The University of Chicago</a:t>
            </a:r>
          </a:p>
          <a:p>
            <a:pPr eaLnBrk="1" hangingPunct="1">
              <a:spcBef>
                <a:spcPct val="0"/>
              </a:spcBef>
            </a:pPr>
            <a:endParaRPr lang="en-US" altLang="en-US" sz="2400">
              <a:solidFill>
                <a:schemeClr val="tx2"/>
              </a:solidFill>
            </a:endParaRPr>
          </a:p>
        </p:txBody>
      </p:sp>
      <p:pic>
        <p:nvPicPr>
          <p:cNvPr id="38916" name="Picture 3" descr="Illustration of the stages of bladder cancer">
            <a:extLst>
              <a:ext uri="{FF2B5EF4-FFF2-40B4-BE49-F238E27FC236}">
                <a16:creationId xmlns:a16="http://schemas.microsoft.com/office/drawing/2014/main" id="{02823B08-DCCB-E984-876E-6E82C24F4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682"/>
          <a:stretch>
            <a:fillRect/>
          </a:stretch>
        </p:blipFill>
        <p:spPr bwMode="auto">
          <a:xfrm>
            <a:off x="8763000" y="3886200"/>
            <a:ext cx="25273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a:extLst>
              <a:ext uri="{FF2B5EF4-FFF2-40B4-BE49-F238E27FC236}">
                <a16:creationId xmlns:a16="http://schemas.microsoft.com/office/drawing/2014/main" id="{1AA420B0-E544-FAA4-8CF6-BC953CF7D7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019175"/>
            <a:ext cx="58674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itle 1">
            <a:extLst>
              <a:ext uri="{FF2B5EF4-FFF2-40B4-BE49-F238E27FC236}">
                <a16:creationId xmlns:a16="http://schemas.microsoft.com/office/drawing/2014/main" id="{767CA3F2-2940-7190-5668-659663C939B0}"/>
              </a:ext>
            </a:extLst>
          </p:cNvPr>
          <p:cNvSpPr>
            <a:spLocks noGrp="1"/>
          </p:cNvSpPr>
          <p:nvPr>
            <p:ph type="title"/>
          </p:nvPr>
        </p:nvSpPr>
        <p:spPr>
          <a:xfrm>
            <a:off x="1905000" y="160338"/>
            <a:ext cx="8229600" cy="639762"/>
          </a:xfrm>
        </p:spPr>
        <p:txBody>
          <a:bodyPr/>
          <a:lstStyle/>
          <a:p>
            <a:r>
              <a:rPr lang="en-US" altLang="en-US" b="1">
                <a:solidFill>
                  <a:schemeClr val="accent2"/>
                </a:solidFill>
              </a:rPr>
              <a:t>Intravesical Depot Delivery System</a:t>
            </a:r>
          </a:p>
        </p:txBody>
      </p:sp>
      <p:sp>
        <p:nvSpPr>
          <p:cNvPr id="3" name="Content Placeholder 2">
            <a:extLst>
              <a:ext uri="{FF2B5EF4-FFF2-40B4-BE49-F238E27FC236}">
                <a16:creationId xmlns:a16="http://schemas.microsoft.com/office/drawing/2014/main" id="{2E0C62A9-D016-B40C-9535-AA8EF0C11BB8}"/>
              </a:ext>
            </a:extLst>
          </p:cNvPr>
          <p:cNvSpPr>
            <a:spLocks noGrp="1"/>
          </p:cNvSpPr>
          <p:nvPr>
            <p:ph idx="1"/>
          </p:nvPr>
        </p:nvSpPr>
        <p:spPr>
          <a:xfrm>
            <a:off x="1676400" y="3238500"/>
            <a:ext cx="2819400" cy="603250"/>
          </a:xfrm>
        </p:spPr>
        <p:txBody>
          <a:bodyPr/>
          <a:lstStyle/>
          <a:p>
            <a:pPr marL="0" indent="0">
              <a:buFont typeface="Arial" panose="020B0604020202020204" pitchFamily="34" charset="0"/>
              <a:buNone/>
              <a:defRPr/>
            </a:pPr>
            <a:r>
              <a:rPr lang="en-US" dirty="0"/>
              <a:t>“TAR-200”</a:t>
            </a:r>
          </a:p>
          <a:p>
            <a:pPr>
              <a:defRPr/>
            </a:pPr>
            <a:r>
              <a:rPr lang="en-US" sz="1800" dirty="0"/>
              <a:t>Plasma gem levels undetectable</a:t>
            </a:r>
          </a:p>
          <a:p>
            <a:pPr>
              <a:defRPr/>
            </a:pPr>
            <a:r>
              <a:rPr lang="en-US" sz="1800" dirty="0"/>
              <a:t>Most common treatment-emergent AEs: frequent urination (22%); dysuria (20%); urgency (18%); incontinence (9%); almost all grade 1/2</a:t>
            </a:r>
          </a:p>
          <a:p>
            <a:pPr marL="0" indent="0">
              <a:buFont typeface="Arial" panose="020B0604020202020204" pitchFamily="34" charset="0"/>
              <a:buNone/>
              <a:defRPr/>
            </a:pPr>
            <a:endParaRPr lang="en-US" dirty="0"/>
          </a:p>
        </p:txBody>
      </p:sp>
      <p:sp>
        <p:nvSpPr>
          <p:cNvPr id="39940" name="TextBox 4">
            <a:extLst>
              <a:ext uri="{FF2B5EF4-FFF2-40B4-BE49-F238E27FC236}">
                <a16:creationId xmlns:a16="http://schemas.microsoft.com/office/drawing/2014/main" id="{9161F014-4F47-5600-AEE8-768456A0723B}"/>
              </a:ext>
            </a:extLst>
          </p:cNvPr>
          <p:cNvSpPr txBox="1">
            <a:spLocks noChangeArrowheads="1"/>
          </p:cNvSpPr>
          <p:nvPr/>
        </p:nvSpPr>
        <p:spPr bwMode="auto">
          <a:xfrm>
            <a:off x="9102906" y="6172200"/>
            <a:ext cx="29097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Tan and Kelly, </a:t>
            </a:r>
            <a:r>
              <a:rPr kumimoji="0" lang="en-US" alt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Nat Rev </a:t>
            </a:r>
            <a:r>
              <a:rPr kumimoji="0" lang="en-US" altLang="en-US"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Urol</a:t>
            </a:r>
            <a:r>
              <a:rPr kumimoji="0" lang="en-US" alt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(2018)</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da-DK" alt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Daneshmand</a:t>
            </a:r>
            <a:r>
              <a:rPr kumimoji="0" lang="da-DK"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et al., </a:t>
            </a:r>
            <a:r>
              <a:rPr kumimoji="0" lang="da-DK" altLang="en-US"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Urol</a:t>
            </a:r>
            <a:r>
              <a:rPr kumimoji="0" lang="da-DK" alt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da-DK" altLang="en-US"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Oncol</a:t>
            </a:r>
            <a:r>
              <a:rPr kumimoji="0" lang="da-DK" alt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da-DK"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(2022)</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da-DK" alt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Necchi</a:t>
            </a:r>
            <a:r>
              <a:rPr kumimoji="0" lang="da-DK"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et al., </a:t>
            </a:r>
            <a:r>
              <a:rPr kumimoji="0" lang="da-DK" alt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ESMO </a:t>
            </a:r>
            <a:r>
              <a:rPr kumimoji="0" lang="da-DK"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Abstract LBA105 (2023)</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a:extLst>
              <a:ext uri="{FF2B5EF4-FFF2-40B4-BE49-F238E27FC236}">
                <a16:creationId xmlns:a16="http://schemas.microsoft.com/office/drawing/2014/main" id="{94078B9D-78AD-34CA-2E97-CD7821568455}"/>
              </a:ext>
            </a:extLst>
          </p:cNvPr>
          <p:cNvPicPr>
            <a:picLocks noChangeAspect="1"/>
          </p:cNvPicPr>
          <p:nvPr/>
        </p:nvPicPr>
        <p:blipFill>
          <a:blip r:embed="rId2">
            <a:extLst>
              <a:ext uri="{28A0092B-C50C-407E-A947-70E740481C1C}">
                <a14:useLocalDpi xmlns:a14="http://schemas.microsoft.com/office/drawing/2010/main" val="0"/>
              </a:ext>
            </a:extLst>
          </a:blip>
          <a:srcRect l="4790" t="22792" r="4083" b="13403"/>
          <a:stretch>
            <a:fillRect/>
          </a:stretch>
        </p:blipFill>
        <p:spPr bwMode="auto">
          <a:xfrm>
            <a:off x="1687513" y="2286000"/>
            <a:ext cx="8751887"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Box 4">
            <a:extLst>
              <a:ext uri="{FF2B5EF4-FFF2-40B4-BE49-F238E27FC236}">
                <a16:creationId xmlns:a16="http://schemas.microsoft.com/office/drawing/2014/main" id="{3B6AF907-65E2-B629-8B52-440C16BC6C6A}"/>
              </a:ext>
            </a:extLst>
          </p:cNvPr>
          <p:cNvSpPr txBox="1">
            <a:spLocks noChangeArrowheads="1"/>
          </p:cNvSpPr>
          <p:nvPr/>
        </p:nvSpPr>
        <p:spPr bwMode="auto">
          <a:xfrm>
            <a:off x="8499579" y="6413500"/>
            <a:ext cx="34034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Daneshmand</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et al., </a:t>
            </a:r>
            <a:r>
              <a:rPr kumimoji="0" lang="en-US" alt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AUA </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Abstract LBA02-03 (2023)</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Sayyid and </a:t>
            </a:r>
            <a:r>
              <a:rPr kumimoji="0" lang="en-US" alt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Klaassen</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UroToday</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(2023)</a:t>
            </a:r>
          </a:p>
        </p:txBody>
      </p:sp>
      <p:sp>
        <p:nvSpPr>
          <p:cNvPr id="40963" name="Title 1">
            <a:extLst>
              <a:ext uri="{FF2B5EF4-FFF2-40B4-BE49-F238E27FC236}">
                <a16:creationId xmlns:a16="http://schemas.microsoft.com/office/drawing/2014/main" id="{C7EB035D-5D34-7E57-61E1-409FFA58DB97}"/>
              </a:ext>
            </a:extLst>
          </p:cNvPr>
          <p:cNvSpPr txBox="1">
            <a:spLocks/>
          </p:cNvSpPr>
          <p:nvPr/>
        </p:nvSpPr>
        <p:spPr bwMode="auto">
          <a:xfrm>
            <a:off x="1949450" y="762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C0504D"/>
                </a:solidFill>
                <a:effectLst/>
                <a:uLnTx/>
                <a:uFillTx/>
                <a:latin typeface="Calibri" panose="020F0502020204030204" pitchFamily="34" charset="0"/>
                <a:ea typeface="+mn-ea"/>
                <a:cs typeface="+mn-cs"/>
              </a:rPr>
              <a:t>Intravesical Drug Levels</a:t>
            </a:r>
          </a:p>
        </p:txBody>
      </p:sp>
      <p:pic>
        <p:nvPicPr>
          <p:cNvPr id="40964" name="Picture 7">
            <a:extLst>
              <a:ext uri="{FF2B5EF4-FFF2-40B4-BE49-F238E27FC236}">
                <a16:creationId xmlns:a16="http://schemas.microsoft.com/office/drawing/2014/main" id="{C8AF283A-6A01-6057-6253-12C6D15A6A2C}"/>
              </a:ext>
            </a:extLst>
          </p:cNvPr>
          <p:cNvPicPr>
            <a:picLocks noChangeAspect="1"/>
          </p:cNvPicPr>
          <p:nvPr/>
        </p:nvPicPr>
        <p:blipFill>
          <a:blip r:embed="rId3">
            <a:extLst>
              <a:ext uri="{28A0092B-C50C-407E-A947-70E740481C1C}">
                <a14:useLocalDpi xmlns:a14="http://schemas.microsoft.com/office/drawing/2010/main" val="0"/>
              </a:ext>
            </a:extLst>
          </a:blip>
          <a:srcRect l="5193" t="10361" r="3935" b="61516"/>
          <a:stretch>
            <a:fillRect/>
          </a:stretch>
        </p:blipFill>
        <p:spPr bwMode="auto">
          <a:xfrm>
            <a:off x="2743200" y="838200"/>
            <a:ext cx="6934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8">
            <a:extLst>
              <a:ext uri="{FF2B5EF4-FFF2-40B4-BE49-F238E27FC236}">
                <a16:creationId xmlns:a16="http://schemas.microsoft.com/office/drawing/2014/main" id="{CD747D10-0E97-F6E8-4F73-68E5EE1FC4C8}"/>
              </a:ext>
            </a:extLst>
          </p:cNvPr>
          <p:cNvSpPr txBox="1">
            <a:spLocks noChangeArrowheads="1"/>
          </p:cNvSpPr>
          <p:nvPr/>
        </p:nvSpPr>
        <p:spPr bwMode="auto">
          <a:xfrm>
            <a:off x="7696200" y="2060575"/>
            <a:ext cx="569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70C0"/>
                </a:solidFill>
                <a:effectLst/>
                <a:uLnTx/>
                <a:uFillTx/>
                <a:latin typeface="Corbel" panose="020B0503020204020204" pitchFamily="34" charset="0"/>
                <a:ea typeface="+mn-ea"/>
                <a:cs typeface="+mn-cs"/>
              </a:rPr>
              <a:t>water</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4B7FF27E-8AE2-E29D-D124-EC224BFB6687}"/>
              </a:ext>
            </a:extLst>
          </p:cNvPr>
          <p:cNvSpPr>
            <a:spLocks noGrp="1"/>
          </p:cNvSpPr>
          <p:nvPr>
            <p:ph type="title"/>
          </p:nvPr>
        </p:nvSpPr>
        <p:spPr>
          <a:xfrm>
            <a:off x="1295400" y="76200"/>
            <a:ext cx="7696200" cy="1143000"/>
          </a:xfrm>
        </p:spPr>
        <p:txBody>
          <a:bodyPr/>
          <a:lstStyle/>
          <a:p>
            <a:r>
              <a:rPr lang="en-US" altLang="en-US" sz="4000" b="1"/>
              <a:t>SunRISe-1: TAR-200 in NMIBC</a:t>
            </a:r>
          </a:p>
        </p:txBody>
      </p:sp>
      <p:pic>
        <p:nvPicPr>
          <p:cNvPr id="41986" name="Picture 4">
            <a:extLst>
              <a:ext uri="{FF2B5EF4-FFF2-40B4-BE49-F238E27FC236}">
                <a16:creationId xmlns:a16="http://schemas.microsoft.com/office/drawing/2014/main" id="{2AA55E85-D195-52C1-0B80-200D8746AC42}"/>
              </a:ext>
            </a:extLst>
          </p:cNvPr>
          <p:cNvPicPr>
            <a:picLocks noChangeAspect="1"/>
          </p:cNvPicPr>
          <p:nvPr/>
        </p:nvPicPr>
        <p:blipFill>
          <a:blip r:embed="rId2">
            <a:extLst>
              <a:ext uri="{28A0092B-C50C-407E-A947-70E740481C1C}">
                <a14:useLocalDpi xmlns:a14="http://schemas.microsoft.com/office/drawing/2010/main" val="0"/>
              </a:ext>
            </a:extLst>
          </a:blip>
          <a:srcRect l="12592" t="36588" r="12592" b="11057"/>
          <a:stretch>
            <a:fillRect/>
          </a:stretch>
        </p:blipFill>
        <p:spPr bwMode="auto">
          <a:xfrm>
            <a:off x="1524000" y="1050925"/>
            <a:ext cx="9294813"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B143BFD-2B9E-02F1-583C-0FDF86519AD0}"/>
              </a:ext>
            </a:extLst>
          </p:cNvPr>
          <p:cNvSpPr txBox="1"/>
          <p:nvPr/>
        </p:nvSpPr>
        <p:spPr>
          <a:xfrm>
            <a:off x="2438400" y="5715000"/>
            <a:ext cx="4094163" cy="954088"/>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mn-cs"/>
              </a:rPr>
              <a:t>Historical benchmarks for 12-month CR rates</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Pembrolizumab</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(19%)</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Atezolizumab</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(15%)</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Nadofaragene</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firadenovec</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(23%)</a:t>
            </a:r>
          </a:p>
        </p:txBody>
      </p:sp>
      <p:pic>
        <p:nvPicPr>
          <p:cNvPr id="41988" name="Picture 3">
            <a:extLst>
              <a:ext uri="{FF2B5EF4-FFF2-40B4-BE49-F238E27FC236}">
                <a16:creationId xmlns:a16="http://schemas.microsoft.com/office/drawing/2014/main" id="{7FB47C9C-7FA5-40CA-D1EE-702E83F1B0C7}"/>
              </a:ext>
            </a:extLst>
          </p:cNvPr>
          <p:cNvPicPr>
            <a:picLocks noChangeAspect="1"/>
          </p:cNvPicPr>
          <p:nvPr/>
        </p:nvPicPr>
        <p:blipFill>
          <a:blip r:embed="rId3">
            <a:extLst>
              <a:ext uri="{28A0092B-C50C-407E-A947-70E740481C1C}">
                <a14:useLocalDpi xmlns:a14="http://schemas.microsoft.com/office/drawing/2010/main" val="0"/>
              </a:ext>
            </a:extLst>
          </a:blip>
          <a:srcRect l="12370" t="12370" r="9279" b="9277"/>
          <a:stretch>
            <a:fillRect/>
          </a:stretch>
        </p:blipFill>
        <p:spPr bwMode="auto">
          <a:xfrm>
            <a:off x="10798629"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AB5CC636-2FBC-224F-4633-E22A1E02ED9E}"/>
              </a:ext>
            </a:extLst>
          </p:cNvPr>
          <p:cNvSpPr>
            <a:spLocks noGrp="1"/>
          </p:cNvSpPr>
          <p:nvPr>
            <p:ph type="title"/>
          </p:nvPr>
        </p:nvSpPr>
        <p:spPr>
          <a:xfrm>
            <a:off x="1981200" y="76200"/>
            <a:ext cx="8229600" cy="777875"/>
          </a:xfrm>
        </p:spPr>
        <p:txBody>
          <a:bodyPr/>
          <a:lstStyle/>
          <a:p>
            <a:r>
              <a:rPr lang="en-US" altLang="en-US" b="1">
                <a:solidFill>
                  <a:schemeClr val="tx2"/>
                </a:solidFill>
              </a:rPr>
              <a:t>TAR-200 Intravesical Results</a:t>
            </a:r>
          </a:p>
        </p:txBody>
      </p:sp>
      <p:sp>
        <p:nvSpPr>
          <p:cNvPr id="43010" name="Content Placeholder 2">
            <a:extLst>
              <a:ext uri="{FF2B5EF4-FFF2-40B4-BE49-F238E27FC236}">
                <a16:creationId xmlns:a16="http://schemas.microsoft.com/office/drawing/2014/main" id="{AA43F1E2-E644-0985-3D06-21D593AC805F}"/>
              </a:ext>
            </a:extLst>
          </p:cNvPr>
          <p:cNvSpPr>
            <a:spLocks noGrp="1"/>
          </p:cNvSpPr>
          <p:nvPr>
            <p:ph idx="1"/>
          </p:nvPr>
        </p:nvSpPr>
        <p:spPr>
          <a:xfrm>
            <a:off x="7010400" y="5437188"/>
            <a:ext cx="2971800" cy="411162"/>
          </a:xfrm>
        </p:spPr>
        <p:txBody>
          <a:bodyPr/>
          <a:lstStyle/>
          <a:p>
            <a:pPr marL="0" indent="0" algn="ctr">
              <a:buFont typeface="Arial" panose="020B0604020202020204" pitchFamily="34" charset="0"/>
              <a:buNone/>
            </a:pPr>
            <a:r>
              <a:rPr lang="en-US" altLang="en-US" sz="1400" b="1"/>
              <a:t>cystoscopy/biopsy/cytology/imaging assessed at 24 and 48 weeks</a:t>
            </a:r>
          </a:p>
        </p:txBody>
      </p:sp>
      <p:pic>
        <p:nvPicPr>
          <p:cNvPr id="43011" name="Picture 3">
            <a:extLst>
              <a:ext uri="{FF2B5EF4-FFF2-40B4-BE49-F238E27FC236}">
                <a16:creationId xmlns:a16="http://schemas.microsoft.com/office/drawing/2014/main" id="{C5F488EB-0876-1AF2-B1D1-143C6D624DC4}"/>
              </a:ext>
            </a:extLst>
          </p:cNvPr>
          <p:cNvPicPr>
            <a:picLocks noChangeAspect="1"/>
          </p:cNvPicPr>
          <p:nvPr/>
        </p:nvPicPr>
        <p:blipFill>
          <a:blip r:embed="rId2">
            <a:extLst>
              <a:ext uri="{28A0092B-C50C-407E-A947-70E740481C1C}">
                <a14:useLocalDpi xmlns:a14="http://schemas.microsoft.com/office/drawing/2010/main" val="0"/>
              </a:ext>
            </a:extLst>
          </a:blip>
          <a:srcRect l="32193" t="34366" r="31750" b="22433"/>
          <a:stretch>
            <a:fillRect/>
          </a:stretch>
        </p:blipFill>
        <p:spPr bwMode="auto">
          <a:xfrm>
            <a:off x="5949950" y="1038225"/>
            <a:ext cx="494665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CB53A47B-8866-7F3F-FA7E-1B9DF37D4350}"/>
              </a:ext>
            </a:extLst>
          </p:cNvPr>
          <p:cNvPicPr>
            <a:picLocks noChangeAspect="1"/>
          </p:cNvPicPr>
          <p:nvPr/>
        </p:nvPicPr>
        <p:blipFill>
          <a:blip r:embed="rId3">
            <a:extLst>
              <a:ext uri="{28A0092B-C50C-407E-A947-70E740481C1C}">
                <a14:useLocalDpi xmlns:a14="http://schemas.microsoft.com/office/drawing/2010/main" val="0"/>
              </a:ext>
            </a:extLst>
          </a:blip>
          <a:srcRect l="53999" t="17105" b="7895"/>
          <a:stretch>
            <a:fillRect/>
          </a:stretch>
        </p:blipFill>
        <p:spPr bwMode="auto">
          <a:xfrm>
            <a:off x="1143000" y="1231900"/>
            <a:ext cx="464185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DAF58571-55D4-7B65-C96F-9865426B028A}"/>
              </a:ext>
            </a:extLst>
          </p:cNvPr>
          <p:cNvSpPr txBox="1">
            <a:spLocks noChangeArrowheads="1"/>
          </p:cNvSpPr>
          <p:nvPr/>
        </p:nvSpPr>
        <p:spPr bwMode="auto">
          <a:xfrm>
            <a:off x="8924270" y="6505575"/>
            <a:ext cx="3245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Necchi</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et al., </a:t>
            </a:r>
            <a:r>
              <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ESMO </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Abstract LBA105 (2023)</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06EEC3CA-752D-4C1B-5C51-EC324B705408}"/>
              </a:ext>
            </a:extLst>
          </p:cNvPr>
          <p:cNvSpPr>
            <a:spLocks noGrp="1"/>
          </p:cNvSpPr>
          <p:nvPr>
            <p:ph type="title"/>
          </p:nvPr>
        </p:nvSpPr>
        <p:spPr>
          <a:xfrm>
            <a:off x="1970088" y="-9525"/>
            <a:ext cx="8229600" cy="1143000"/>
          </a:xfrm>
        </p:spPr>
        <p:txBody>
          <a:bodyPr/>
          <a:lstStyle/>
          <a:p>
            <a:r>
              <a:rPr lang="en-US" altLang="en-US" b="1">
                <a:solidFill>
                  <a:schemeClr val="tx2"/>
                </a:solidFill>
              </a:rPr>
              <a:t>Duration of Response – TAR-200</a:t>
            </a:r>
          </a:p>
        </p:txBody>
      </p:sp>
      <p:pic>
        <p:nvPicPr>
          <p:cNvPr id="44034" name="Picture 3">
            <a:extLst>
              <a:ext uri="{FF2B5EF4-FFF2-40B4-BE49-F238E27FC236}">
                <a16:creationId xmlns:a16="http://schemas.microsoft.com/office/drawing/2014/main" id="{B07FF2AE-7AE7-A4EA-296F-CBF348C508C3}"/>
              </a:ext>
            </a:extLst>
          </p:cNvPr>
          <p:cNvPicPr>
            <a:picLocks noChangeAspect="1"/>
          </p:cNvPicPr>
          <p:nvPr/>
        </p:nvPicPr>
        <p:blipFill>
          <a:blip r:embed="rId2">
            <a:extLst>
              <a:ext uri="{28A0092B-C50C-407E-A947-70E740481C1C}">
                <a14:useLocalDpi xmlns:a14="http://schemas.microsoft.com/office/drawing/2010/main" val="0"/>
              </a:ext>
            </a:extLst>
          </a:blip>
          <a:srcRect t="7048" b="1321"/>
          <a:stretch>
            <a:fillRect/>
          </a:stretch>
        </p:blipFill>
        <p:spPr bwMode="auto">
          <a:xfrm>
            <a:off x="1295400" y="1133475"/>
            <a:ext cx="93726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4">
            <a:extLst>
              <a:ext uri="{FF2B5EF4-FFF2-40B4-BE49-F238E27FC236}">
                <a16:creationId xmlns:a16="http://schemas.microsoft.com/office/drawing/2014/main" id="{0941EB4C-061D-DA5A-CA7C-E28F775FE2AD}"/>
              </a:ext>
            </a:extLst>
          </p:cNvPr>
          <p:cNvSpPr txBox="1">
            <a:spLocks noChangeArrowheads="1"/>
          </p:cNvSpPr>
          <p:nvPr/>
        </p:nvSpPr>
        <p:spPr bwMode="auto">
          <a:xfrm>
            <a:off x="5715000" y="6005513"/>
            <a:ext cx="9144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Months</a:t>
            </a:r>
          </a:p>
        </p:txBody>
      </p:sp>
      <p:sp>
        <p:nvSpPr>
          <p:cNvPr id="44036" name="TextBox 5">
            <a:extLst>
              <a:ext uri="{FF2B5EF4-FFF2-40B4-BE49-F238E27FC236}">
                <a16:creationId xmlns:a16="http://schemas.microsoft.com/office/drawing/2014/main" id="{522FD550-1B17-7D4E-ADB4-EB1466DEFCDD}"/>
              </a:ext>
            </a:extLst>
          </p:cNvPr>
          <p:cNvSpPr txBox="1">
            <a:spLocks noChangeArrowheads="1"/>
          </p:cNvSpPr>
          <p:nvPr/>
        </p:nvSpPr>
        <p:spPr bwMode="auto">
          <a:xfrm>
            <a:off x="8859183" y="6477000"/>
            <a:ext cx="3245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Necchi</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et al., </a:t>
            </a:r>
            <a:r>
              <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ESMO </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Abstract LBA105 (2023)</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B279A3E-3264-8174-5D0F-19457E273C55}"/>
              </a:ext>
            </a:extLst>
          </p:cNvPr>
          <p:cNvSpPr>
            <a:spLocks noGrp="1"/>
          </p:cNvSpPr>
          <p:nvPr>
            <p:ph type="title"/>
          </p:nvPr>
        </p:nvSpPr>
        <p:spPr>
          <a:xfrm>
            <a:off x="1654175" y="174625"/>
            <a:ext cx="6781800" cy="1143000"/>
          </a:xfrm>
        </p:spPr>
        <p:txBody>
          <a:bodyPr/>
          <a:lstStyle/>
          <a:p>
            <a:r>
              <a:rPr lang="en-US" altLang="en-US" b="1"/>
              <a:t>SunRISe-3: TAR-200 +/- Cetrelimab vs BCG</a:t>
            </a:r>
          </a:p>
        </p:txBody>
      </p:sp>
      <p:pic>
        <p:nvPicPr>
          <p:cNvPr id="45058" name="Picture 3">
            <a:extLst>
              <a:ext uri="{FF2B5EF4-FFF2-40B4-BE49-F238E27FC236}">
                <a16:creationId xmlns:a16="http://schemas.microsoft.com/office/drawing/2014/main" id="{9FFA6C86-3F8F-154E-E022-17AF97392213}"/>
              </a:ext>
            </a:extLst>
          </p:cNvPr>
          <p:cNvPicPr>
            <a:picLocks noChangeAspect="1"/>
          </p:cNvPicPr>
          <p:nvPr/>
        </p:nvPicPr>
        <p:blipFill>
          <a:blip r:embed="rId2">
            <a:extLst>
              <a:ext uri="{28A0092B-C50C-407E-A947-70E740481C1C}">
                <a14:useLocalDpi xmlns:a14="http://schemas.microsoft.com/office/drawing/2010/main" val="0"/>
              </a:ext>
            </a:extLst>
          </a:blip>
          <a:srcRect l="12370" t="12370" r="9279" b="9277"/>
          <a:stretch>
            <a:fillRect/>
          </a:stretch>
        </p:blipFill>
        <p:spPr bwMode="auto">
          <a:xfrm>
            <a:off x="8435975" y="55563"/>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a:extLst>
              <a:ext uri="{FF2B5EF4-FFF2-40B4-BE49-F238E27FC236}">
                <a16:creationId xmlns:a16="http://schemas.microsoft.com/office/drawing/2014/main" id="{19C4F682-4445-1BA0-49AD-502E5396ED39}"/>
              </a:ext>
            </a:extLst>
          </p:cNvPr>
          <p:cNvPicPr>
            <a:picLocks noChangeAspect="1"/>
          </p:cNvPicPr>
          <p:nvPr/>
        </p:nvPicPr>
        <p:blipFill>
          <a:blip r:embed="rId3">
            <a:extLst>
              <a:ext uri="{28A0092B-C50C-407E-A947-70E740481C1C}">
                <a14:useLocalDpi xmlns:a14="http://schemas.microsoft.com/office/drawing/2010/main" val="0"/>
              </a:ext>
            </a:extLst>
          </a:blip>
          <a:srcRect t="6648" b="15889"/>
          <a:stretch>
            <a:fillRect/>
          </a:stretch>
        </p:blipFill>
        <p:spPr bwMode="auto">
          <a:xfrm>
            <a:off x="742950" y="1600200"/>
            <a:ext cx="108585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5">
            <a:extLst>
              <a:ext uri="{FF2B5EF4-FFF2-40B4-BE49-F238E27FC236}">
                <a16:creationId xmlns:a16="http://schemas.microsoft.com/office/drawing/2014/main" id="{9C5ED3E6-3601-39FE-18EB-1B88A9A6CD78}"/>
              </a:ext>
            </a:extLst>
          </p:cNvPr>
          <p:cNvSpPr txBox="1">
            <a:spLocks noChangeArrowheads="1"/>
          </p:cNvSpPr>
          <p:nvPr/>
        </p:nvSpPr>
        <p:spPr bwMode="auto">
          <a:xfrm>
            <a:off x="8927900" y="6525438"/>
            <a:ext cx="3264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Necchi</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et al., </a:t>
            </a:r>
            <a:r>
              <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ESMO </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Abstract 2407TiP (2023)</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224136"/>
          </a:xfrm>
        </p:spPr>
        <p:txBody>
          <a:bodyPr/>
          <a:lstStyle/>
          <a:p>
            <a:r>
              <a:rPr lang="en-US" sz="3200" dirty="0">
                <a:solidFill>
                  <a:srgbClr val="0432FF"/>
                </a:solidFill>
              </a:rPr>
              <a:t>Dr </a:t>
            </a:r>
            <a:r>
              <a:rPr lang="en-US" sz="3200" dirty="0" err="1">
                <a:solidFill>
                  <a:srgbClr val="0432FF"/>
                </a:solidFill>
              </a:rPr>
              <a:t>Siefker</a:t>
            </a:r>
            <a:r>
              <a:rPr lang="en-US" sz="3200" dirty="0">
                <a:solidFill>
                  <a:srgbClr val="0432FF"/>
                </a:solidFill>
              </a:rPr>
              <a:t>-Radtke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12AC825C-0396-1AF1-3613-956DDC38A987}"/>
              </a:ext>
            </a:extLst>
          </p:cNvPr>
          <p:cNvGraphicFramePr>
            <a:graphicFrameLocks/>
          </p:cNvGraphicFramePr>
          <p:nvPr>
            <p:extLst>
              <p:ext uri="{D42A27DB-BD31-4B8C-83A1-F6EECF244321}">
                <p14:modId xmlns:p14="http://schemas.microsoft.com/office/powerpoint/2010/main" val="1275004472"/>
              </p:ext>
            </p:extLst>
          </p:nvPr>
        </p:nvGraphicFramePr>
        <p:xfrm>
          <a:off x="916517" y="2348880"/>
          <a:ext cx="10358966" cy="1728192"/>
        </p:xfrm>
        <a:graphic>
          <a:graphicData uri="http://schemas.openxmlformats.org/drawingml/2006/table">
            <a:tbl>
              <a:tblPr firstRow="1" bandRow="1">
                <a:tableStyleId>{F2DE63D5-997A-4646-A377-4702673A728D}</a:tableStyleId>
              </a:tblPr>
              <a:tblGrid>
                <a:gridCol w="10358966">
                  <a:extLst>
                    <a:ext uri="{9D8B030D-6E8A-4147-A177-3AD203B41FA5}">
                      <a16:colId xmlns:a16="http://schemas.microsoft.com/office/drawing/2014/main" val="20000"/>
                    </a:ext>
                  </a:extLst>
                </a:gridCol>
              </a:tblGrid>
              <a:tr h="1728192">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042229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45153635-3818-A325-EC47-0AC00DBFF633}"/>
              </a:ext>
            </a:extLst>
          </p:cNvPr>
          <p:cNvSpPr>
            <a:spLocks noGrp="1"/>
          </p:cNvSpPr>
          <p:nvPr>
            <p:ph type="title"/>
          </p:nvPr>
        </p:nvSpPr>
        <p:spPr>
          <a:xfrm>
            <a:off x="1638300" y="228600"/>
            <a:ext cx="8915400" cy="1143000"/>
          </a:xfrm>
        </p:spPr>
        <p:txBody>
          <a:bodyPr/>
          <a:lstStyle/>
          <a:p>
            <a:r>
              <a:rPr lang="en-US" altLang="en-US" sz="4000" b="1"/>
              <a:t>TAR-200 + Cetrelimab vs Cetrelimab Alone as Neoadjuvant Therapy in MIBC</a:t>
            </a:r>
          </a:p>
        </p:txBody>
      </p:sp>
      <p:pic>
        <p:nvPicPr>
          <p:cNvPr id="46082" name="Picture 3">
            <a:extLst>
              <a:ext uri="{FF2B5EF4-FFF2-40B4-BE49-F238E27FC236}">
                <a16:creationId xmlns:a16="http://schemas.microsoft.com/office/drawing/2014/main" id="{31BDD95B-BCE4-5919-BF74-A636CBDF0EC5}"/>
              </a:ext>
            </a:extLst>
          </p:cNvPr>
          <p:cNvPicPr>
            <a:picLocks noChangeAspect="1"/>
          </p:cNvPicPr>
          <p:nvPr/>
        </p:nvPicPr>
        <p:blipFill>
          <a:blip r:embed="rId2">
            <a:extLst>
              <a:ext uri="{28A0092B-C50C-407E-A947-70E740481C1C}">
                <a14:useLocalDpi xmlns:a14="http://schemas.microsoft.com/office/drawing/2010/main" val="0"/>
              </a:ext>
            </a:extLst>
          </a:blip>
          <a:srcRect l="1724" t="15125" r="1724" b="5086"/>
          <a:stretch>
            <a:fillRect/>
          </a:stretch>
        </p:blipFill>
        <p:spPr bwMode="auto">
          <a:xfrm>
            <a:off x="773113" y="2057400"/>
            <a:ext cx="106457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5">
            <a:extLst>
              <a:ext uri="{FF2B5EF4-FFF2-40B4-BE49-F238E27FC236}">
                <a16:creationId xmlns:a16="http://schemas.microsoft.com/office/drawing/2014/main" id="{F028911B-6780-2EA6-C849-81E6BB43E892}"/>
              </a:ext>
            </a:extLst>
          </p:cNvPr>
          <p:cNvSpPr txBox="1">
            <a:spLocks noChangeArrowheads="1"/>
          </p:cNvSpPr>
          <p:nvPr/>
        </p:nvSpPr>
        <p:spPr bwMode="auto">
          <a:xfrm>
            <a:off x="8673991" y="6490900"/>
            <a:ext cx="35074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Psutka</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et al., </a:t>
            </a:r>
            <a:r>
              <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GU ASCO </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Abstract TPS584 (2023)</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7855EBF-168F-ED4B-D42A-0F0E1FF83716}"/>
              </a:ext>
            </a:extLst>
          </p:cNvPr>
          <p:cNvSpPr>
            <a:spLocks noGrp="1"/>
          </p:cNvSpPr>
          <p:nvPr>
            <p:ph type="title"/>
          </p:nvPr>
        </p:nvSpPr>
        <p:spPr>
          <a:xfrm>
            <a:off x="1524000" y="0"/>
            <a:ext cx="9067800" cy="1143000"/>
          </a:xfrm>
        </p:spPr>
        <p:txBody>
          <a:bodyPr/>
          <a:lstStyle/>
          <a:p>
            <a:r>
              <a:rPr lang="en-US" altLang="en-US" sz="3800" b="1">
                <a:solidFill>
                  <a:srgbClr val="10A070"/>
                </a:solidFill>
              </a:rPr>
              <a:t>TAR-200 + Cetrelimab </a:t>
            </a:r>
            <a:r>
              <a:rPr lang="en-US" altLang="en-US" sz="3800" b="1"/>
              <a:t>vs</a:t>
            </a:r>
            <a:r>
              <a:rPr lang="en-US" altLang="en-US" sz="3800" b="1">
                <a:solidFill>
                  <a:srgbClr val="00B050"/>
                </a:solidFill>
              </a:rPr>
              <a:t> </a:t>
            </a:r>
            <a:r>
              <a:rPr lang="en-US" altLang="en-US" sz="3800" b="1">
                <a:solidFill>
                  <a:srgbClr val="0A2192"/>
                </a:solidFill>
              </a:rPr>
              <a:t>ChemoRT</a:t>
            </a:r>
            <a:r>
              <a:rPr lang="en-US" altLang="en-US" sz="3800" b="1">
                <a:solidFill>
                  <a:srgbClr val="00B050"/>
                </a:solidFill>
              </a:rPr>
              <a:t> </a:t>
            </a:r>
            <a:r>
              <a:rPr lang="en-US" altLang="en-US" sz="3800" b="1"/>
              <a:t>in MIBC</a:t>
            </a:r>
          </a:p>
        </p:txBody>
      </p:sp>
      <p:pic>
        <p:nvPicPr>
          <p:cNvPr id="47106" name="Picture 3">
            <a:extLst>
              <a:ext uri="{FF2B5EF4-FFF2-40B4-BE49-F238E27FC236}">
                <a16:creationId xmlns:a16="http://schemas.microsoft.com/office/drawing/2014/main" id="{4902C600-11FE-2A78-7C5D-3D0A3D556D9F}"/>
              </a:ext>
            </a:extLst>
          </p:cNvPr>
          <p:cNvPicPr>
            <a:picLocks noChangeAspect="1"/>
          </p:cNvPicPr>
          <p:nvPr/>
        </p:nvPicPr>
        <p:blipFill>
          <a:blip r:embed="rId2">
            <a:extLst>
              <a:ext uri="{28A0092B-C50C-407E-A947-70E740481C1C}">
                <a14:useLocalDpi xmlns:a14="http://schemas.microsoft.com/office/drawing/2010/main" val="0"/>
              </a:ext>
            </a:extLst>
          </a:blip>
          <a:srcRect t="443"/>
          <a:stretch>
            <a:fillRect/>
          </a:stretch>
        </p:blipFill>
        <p:spPr bwMode="auto">
          <a:xfrm>
            <a:off x="1335088" y="1100138"/>
            <a:ext cx="95218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4">
            <a:extLst>
              <a:ext uri="{FF2B5EF4-FFF2-40B4-BE49-F238E27FC236}">
                <a16:creationId xmlns:a16="http://schemas.microsoft.com/office/drawing/2014/main" id="{04471E06-AF48-9C21-02C4-C10D92F84FB9}"/>
              </a:ext>
            </a:extLst>
          </p:cNvPr>
          <p:cNvSpPr txBox="1">
            <a:spLocks noChangeArrowheads="1"/>
          </p:cNvSpPr>
          <p:nvPr/>
        </p:nvSpPr>
        <p:spPr bwMode="auto">
          <a:xfrm>
            <a:off x="8136722" y="6477000"/>
            <a:ext cx="3425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Williams et al., </a:t>
            </a:r>
            <a:r>
              <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ASCO </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Abstract TPS4586 (2021)</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10751D26-436F-9D8C-81B7-19948B33526F}"/>
              </a:ext>
            </a:extLst>
          </p:cNvPr>
          <p:cNvSpPr>
            <a:spLocks noGrp="1"/>
          </p:cNvSpPr>
          <p:nvPr>
            <p:ph type="title"/>
          </p:nvPr>
        </p:nvSpPr>
        <p:spPr>
          <a:xfrm>
            <a:off x="1981200" y="152400"/>
            <a:ext cx="8229600" cy="838200"/>
          </a:xfrm>
        </p:spPr>
        <p:txBody>
          <a:bodyPr/>
          <a:lstStyle/>
          <a:p>
            <a:pPr eaLnBrk="1" hangingPunct="1"/>
            <a:r>
              <a:rPr lang="en-US" altLang="en-US" sz="3600" b="1">
                <a:solidFill>
                  <a:schemeClr val="accent1"/>
                </a:solidFill>
              </a:rPr>
              <a:t>TAR-210: Erdafitinib Intravesical Delivery System in FGFR-Altered NMIBC</a:t>
            </a:r>
          </a:p>
        </p:txBody>
      </p:sp>
      <p:sp>
        <p:nvSpPr>
          <p:cNvPr id="48130" name="TextBox 4">
            <a:extLst>
              <a:ext uri="{FF2B5EF4-FFF2-40B4-BE49-F238E27FC236}">
                <a16:creationId xmlns:a16="http://schemas.microsoft.com/office/drawing/2014/main" id="{EE7C7962-3E93-6494-4253-2192E9AAE907}"/>
              </a:ext>
            </a:extLst>
          </p:cNvPr>
          <p:cNvSpPr txBox="1">
            <a:spLocks noChangeArrowheads="1"/>
          </p:cNvSpPr>
          <p:nvPr/>
        </p:nvSpPr>
        <p:spPr bwMode="auto">
          <a:xfrm>
            <a:off x="9201566" y="6575746"/>
            <a:ext cx="29904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Vilaseca et al., </a:t>
            </a:r>
            <a:r>
              <a:rPr kumimoji="0" lang="en-US" alt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ESMO</a:t>
            </a: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Abstract LBA104 (2023)</a:t>
            </a:r>
          </a:p>
        </p:txBody>
      </p:sp>
      <p:pic>
        <p:nvPicPr>
          <p:cNvPr id="48131" name="Picture 1">
            <a:extLst>
              <a:ext uri="{FF2B5EF4-FFF2-40B4-BE49-F238E27FC236}">
                <a16:creationId xmlns:a16="http://schemas.microsoft.com/office/drawing/2014/main" id="{12BD96B8-11A8-700B-3785-ED18D6D446A1}"/>
              </a:ext>
            </a:extLst>
          </p:cNvPr>
          <p:cNvPicPr>
            <a:picLocks noChangeAspect="1"/>
          </p:cNvPicPr>
          <p:nvPr/>
        </p:nvPicPr>
        <p:blipFill>
          <a:blip r:embed="rId2">
            <a:extLst>
              <a:ext uri="{28A0092B-C50C-407E-A947-70E740481C1C}">
                <a14:useLocalDpi xmlns:a14="http://schemas.microsoft.com/office/drawing/2010/main" val="0"/>
              </a:ext>
            </a:extLst>
          </a:blip>
          <a:srcRect l="12390" t="33430" r="12390" b="20982"/>
          <a:stretch>
            <a:fillRect/>
          </a:stretch>
        </p:blipFill>
        <p:spPr bwMode="auto">
          <a:xfrm>
            <a:off x="631825" y="1371600"/>
            <a:ext cx="109283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3844B0E9-B766-A324-EE6A-3BCEAD8F755E}"/>
              </a:ext>
            </a:extLst>
          </p:cNvPr>
          <p:cNvSpPr>
            <a:spLocks noGrp="1"/>
          </p:cNvSpPr>
          <p:nvPr>
            <p:ph type="title"/>
          </p:nvPr>
        </p:nvSpPr>
        <p:spPr>
          <a:xfrm>
            <a:off x="1981200" y="152400"/>
            <a:ext cx="8229600" cy="838200"/>
          </a:xfrm>
        </p:spPr>
        <p:txBody>
          <a:bodyPr/>
          <a:lstStyle/>
          <a:p>
            <a:pPr eaLnBrk="1" hangingPunct="1"/>
            <a:r>
              <a:rPr lang="en-US" altLang="en-US" sz="3600" b="1">
                <a:solidFill>
                  <a:schemeClr val="accent1"/>
                </a:solidFill>
              </a:rPr>
              <a:t>TAR-210: Erdafitinib-RIS Results (NMIBC)</a:t>
            </a:r>
          </a:p>
        </p:txBody>
      </p:sp>
      <p:sp>
        <p:nvSpPr>
          <p:cNvPr id="49154" name="TextBox 4">
            <a:extLst>
              <a:ext uri="{FF2B5EF4-FFF2-40B4-BE49-F238E27FC236}">
                <a16:creationId xmlns:a16="http://schemas.microsoft.com/office/drawing/2014/main" id="{E9C0A620-FCB6-EF56-6013-5961F7634717}"/>
              </a:ext>
            </a:extLst>
          </p:cNvPr>
          <p:cNvSpPr txBox="1">
            <a:spLocks noChangeArrowheads="1"/>
          </p:cNvSpPr>
          <p:nvPr/>
        </p:nvSpPr>
        <p:spPr bwMode="auto">
          <a:xfrm>
            <a:off x="9201566" y="6567100"/>
            <a:ext cx="29904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Vilaseca et al., </a:t>
            </a:r>
            <a:r>
              <a:rPr kumimoji="0" lang="en-US" alt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ESMO</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Abstract LBA104 </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(2023)</a:t>
            </a:r>
          </a:p>
        </p:txBody>
      </p:sp>
      <p:pic>
        <p:nvPicPr>
          <p:cNvPr id="49155" name="Picture 3">
            <a:extLst>
              <a:ext uri="{FF2B5EF4-FFF2-40B4-BE49-F238E27FC236}">
                <a16:creationId xmlns:a16="http://schemas.microsoft.com/office/drawing/2014/main" id="{2EEF364A-E5C7-9FCE-7176-B890BE3FBC57}"/>
              </a:ext>
            </a:extLst>
          </p:cNvPr>
          <p:cNvPicPr>
            <a:picLocks noChangeAspect="1"/>
          </p:cNvPicPr>
          <p:nvPr/>
        </p:nvPicPr>
        <p:blipFill>
          <a:blip r:embed="rId3">
            <a:extLst>
              <a:ext uri="{28A0092B-C50C-407E-A947-70E740481C1C}">
                <a14:useLocalDpi xmlns:a14="http://schemas.microsoft.com/office/drawing/2010/main" val="0"/>
              </a:ext>
            </a:extLst>
          </a:blip>
          <a:srcRect l="14407" t="34084" r="11865" b="5653"/>
          <a:stretch>
            <a:fillRect/>
          </a:stretch>
        </p:blipFill>
        <p:spPr bwMode="auto">
          <a:xfrm>
            <a:off x="1325563" y="990600"/>
            <a:ext cx="9967912" cy="533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DBD3D231-6DCC-1BE5-A479-3B2FE34956EC}"/>
              </a:ext>
            </a:extLst>
          </p:cNvPr>
          <p:cNvSpPr>
            <a:spLocks noGrp="1"/>
          </p:cNvSpPr>
          <p:nvPr>
            <p:ph type="title"/>
          </p:nvPr>
        </p:nvSpPr>
        <p:spPr>
          <a:xfrm>
            <a:off x="1676400" y="33338"/>
            <a:ext cx="8839200" cy="1143000"/>
          </a:xfrm>
        </p:spPr>
        <p:txBody>
          <a:bodyPr/>
          <a:lstStyle/>
          <a:p>
            <a:r>
              <a:rPr lang="en-US" altLang="en-US" sz="3600" b="1" dirty="0">
                <a:solidFill>
                  <a:schemeClr val="tx2"/>
                </a:solidFill>
              </a:rPr>
              <a:t>Sustained Urinary Erdafitinib Release</a:t>
            </a:r>
            <a:br>
              <a:rPr lang="en-US" altLang="en-US" sz="3600" b="1" dirty="0">
                <a:solidFill>
                  <a:schemeClr val="tx2"/>
                </a:solidFill>
              </a:rPr>
            </a:br>
            <a:r>
              <a:rPr lang="en-US" altLang="en-US" sz="3600" b="1" dirty="0">
                <a:solidFill>
                  <a:schemeClr val="tx2"/>
                </a:solidFill>
              </a:rPr>
              <a:t>Over 90 Days, with Low Systemic Exposure</a:t>
            </a:r>
          </a:p>
        </p:txBody>
      </p:sp>
      <p:sp>
        <p:nvSpPr>
          <p:cNvPr id="50178" name="Content Placeholder 2">
            <a:extLst>
              <a:ext uri="{FF2B5EF4-FFF2-40B4-BE49-F238E27FC236}">
                <a16:creationId xmlns:a16="http://schemas.microsoft.com/office/drawing/2014/main" id="{273E97E6-9926-EC0C-5C34-9DA9480D57BB}"/>
              </a:ext>
            </a:extLst>
          </p:cNvPr>
          <p:cNvSpPr>
            <a:spLocks noGrp="1"/>
          </p:cNvSpPr>
          <p:nvPr>
            <p:ph idx="1"/>
          </p:nvPr>
        </p:nvSpPr>
        <p:spPr>
          <a:xfrm>
            <a:off x="6324600" y="5500688"/>
            <a:ext cx="4648200" cy="762000"/>
          </a:xfrm>
        </p:spPr>
        <p:txBody>
          <a:bodyPr/>
          <a:lstStyle/>
          <a:p>
            <a:r>
              <a:rPr lang="en-US" altLang="en-US" sz="1800" b="1">
                <a:solidFill>
                  <a:schemeClr val="tx2"/>
                </a:solidFill>
              </a:rPr>
              <a:t>&gt;50 x lower mean [plasma] than oral erdafitinib 9mg daily</a:t>
            </a:r>
          </a:p>
          <a:p>
            <a:r>
              <a:rPr lang="en-US" altLang="en-US" sz="1800" b="1">
                <a:solidFill>
                  <a:schemeClr val="tx2"/>
                </a:solidFill>
              </a:rPr>
              <a:t>No hyperphosphatemia</a:t>
            </a:r>
          </a:p>
        </p:txBody>
      </p:sp>
      <p:pic>
        <p:nvPicPr>
          <p:cNvPr id="50179" name="Picture 3">
            <a:extLst>
              <a:ext uri="{FF2B5EF4-FFF2-40B4-BE49-F238E27FC236}">
                <a16:creationId xmlns:a16="http://schemas.microsoft.com/office/drawing/2014/main" id="{EDFE1B00-4C51-DF26-8361-AD33D92247B2}"/>
              </a:ext>
            </a:extLst>
          </p:cNvPr>
          <p:cNvPicPr>
            <a:picLocks noChangeAspect="1"/>
          </p:cNvPicPr>
          <p:nvPr/>
        </p:nvPicPr>
        <p:blipFill>
          <a:blip r:embed="rId2">
            <a:extLst>
              <a:ext uri="{28A0092B-C50C-407E-A947-70E740481C1C}">
                <a14:useLocalDpi xmlns:a14="http://schemas.microsoft.com/office/drawing/2010/main" val="0"/>
              </a:ext>
            </a:extLst>
          </a:blip>
          <a:srcRect l="15038" t="34753" r="14287" b="18463"/>
          <a:stretch>
            <a:fillRect/>
          </a:stretch>
        </p:blipFill>
        <p:spPr bwMode="auto">
          <a:xfrm>
            <a:off x="1524000" y="1385888"/>
            <a:ext cx="91328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4">
            <a:extLst>
              <a:ext uri="{FF2B5EF4-FFF2-40B4-BE49-F238E27FC236}">
                <a16:creationId xmlns:a16="http://schemas.microsoft.com/office/drawing/2014/main" id="{A51AB2AB-38CB-7DC8-A30F-263665A4D4FD}"/>
              </a:ext>
            </a:extLst>
          </p:cNvPr>
          <p:cNvSpPr txBox="1">
            <a:spLocks noChangeArrowheads="1"/>
          </p:cNvSpPr>
          <p:nvPr/>
        </p:nvSpPr>
        <p:spPr bwMode="auto">
          <a:xfrm>
            <a:off x="9156598" y="6586256"/>
            <a:ext cx="30721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Vilaseca et al., </a:t>
            </a:r>
            <a:r>
              <a:rPr kumimoji="0" lang="en-US" alt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ESMO</a:t>
            </a: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Abstract LBA104 </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(2023)</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4DBC2-5522-EEF4-59A3-3FFDDCD7BAED}"/>
              </a:ext>
            </a:extLst>
          </p:cNvPr>
          <p:cNvSpPr>
            <a:spLocks noGrp="1"/>
          </p:cNvSpPr>
          <p:nvPr>
            <p:ph type="title"/>
          </p:nvPr>
        </p:nvSpPr>
        <p:spPr>
          <a:xfrm>
            <a:off x="1981200" y="139700"/>
            <a:ext cx="8229600" cy="563563"/>
          </a:xfrm>
        </p:spPr>
        <p:txBody>
          <a:bodyPr/>
          <a:lstStyle/>
          <a:p>
            <a:pPr>
              <a:defRPr/>
            </a:pPr>
            <a:r>
              <a:rPr lang="en-US" b="1" dirty="0" err="1">
                <a:solidFill>
                  <a:schemeClr val="accent6">
                    <a:lumMod val="75000"/>
                  </a:schemeClr>
                </a:solidFill>
              </a:rPr>
              <a:t>Intravesical</a:t>
            </a:r>
            <a:r>
              <a:rPr lang="en-US" b="1" dirty="0">
                <a:solidFill>
                  <a:schemeClr val="accent6">
                    <a:lumMod val="75000"/>
                  </a:schemeClr>
                </a:solidFill>
              </a:rPr>
              <a:t> </a:t>
            </a:r>
            <a:r>
              <a:rPr lang="en-US" b="1" dirty="0" err="1">
                <a:solidFill>
                  <a:schemeClr val="accent6">
                    <a:lumMod val="75000"/>
                  </a:schemeClr>
                </a:solidFill>
              </a:rPr>
              <a:t>Enfortumab</a:t>
            </a:r>
            <a:r>
              <a:rPr lang="en-US" b="1" dirty="0">
                <a:solidFill>
                  <a:schemeClr val="accent6">
                    <a:lumMod val="75000"/>
                  </a:schemeClr>
                </a:solidFill>
              </a:rPr>
              <a:t> </a:t>
            </a:r>
            <a:r>
              <a:rPr lang="en-US" b="1" dirty="0" err="1">
                <a:solidFill>
                  <a:schemeClr val="accent6">
                    <a:lumMod val="75000"/>
                  </a:schemeClr>
                </a:solidFill>
              </a:rPr>
              <a:t>Vedotin</a:t>
            </a:r>
            <a:endParaRPr lang="en-US" b="1" dirty="0">
              <a:solidFill>
                <a:schemeClr val="accent6">
                  <a:lumMod val="75000"/>
                </a:schemeClr>
              </a:solidFill>
            </a:endParaRPr>
          </a:p>
        </p:txBody>
      </p:sp>
      <p:pic>
        <p:nvPicPr>
          <p:cNvPr id="51202" name="Picture 3">
            <a:extLst>
              <a:ext uri="{FF2B5EF4-FFF2-40B4-BE49-F238E27FC236}">
                <a16:creationId xmlns:a16="http://schemas.microsoft.com/office/drawing/2014/main" id="{451C6F28-CA53-3576-9416-7E0EB9788D29}"/>
              </a:ext>
            </a:extLst>
          </p:cNvPr>
          <p:cNvPicPr>
            <a:picLocks noChangeAspect="1"/>
          </p:cNvPicPr>
          <p:nvPr/>
        </p:nvPicPr>
        <p:blipFill>
          <a:blip r:embed="rId2">
            <a:extLst>
              <a:ext uri="{28A0092B-C50C-407E-A947-70E740481C1C}">
                <a14:useLocalDpi xmlns:a14="http://schemas.microsoft.com/office/drawing/2010/main" val="0"/>
              </a:ext>
            </a:extLst>
          </a:blip>
          <a:srcRect l="33786" t="11516" r="34000" b="50769"/>
          <a:stretch>
            <a:fillRect/>
          </a:stretch>
        </p:blipFill>
        <p:spPr bwMode="auto">
          <a:xfrm>
            <a:off x="1752600" y="838200"/>
            <a:ext cx="8686800"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4">
            <a:extLst>
              <a:ext uri="{FF2B5EF4-FFF2-40B4-BE49-F238E27FC236}">
                <a16:creationId xmlns:a16="http://schemas.microsoft.com/office/drawing/2014/main" id="{378869B1-496B-FA9F-D6E5-7C77D755CF06}"/>
              </a:ext>
            </a:extLst>
          </p:cNvPr>
          <p:cNvSpPr txBox="1">
            <a:spLocks noChangeArrowheads="1"/>
          </p:cNvSpPr>
          <p:nvPr/>
        </p:nvSpPr>
        <p:spPr bwMode="auto">
          <a:xfrm>
            <a:off x="9124237" y="6569075"/>
            <a:ext cx="30677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Kamat</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et al., </a:t>
            </a:r>
            <a:r>
              <a:rPr kumimoji="0" lang="en-US" alt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GU ASCO</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Abstract TPS582 (2023)</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3ED4-6B06-EF49-9279-6B3A2BE953FF}"/>
              </a:ext>
            </a:extLst>
          </p:cNvPr>
          <p:cNvSpPr>
            <a:spLocks noGrp="1"/>
          </p:cNvSpPr>
          <p:nvPr>
            <p:ph type="title"/>
          </p:nvPr>
        </p:nvSpPr>
        <p:spPr>
          <a:xfrm>
            <a:off x="914400" y="47486"/>
            <a:ext cx="9715988" cy="1143000"/>
          </a:xfrm>
          <a:noFill/>
        </p:spPr>
        <p:txBody>
          <a:bodyPr/>
          <a:lstStyle/>
          <a:p>
            <a:pPr algn="l"/>
            <a:r>
              <a:rPr lang="en-US" dirty="0">
                <a:solidFill>
                  <a:srgbClr val="1F497D"/>
                </a:solidFill>
              </a:rPr>
              <a:t>Select Ongoing Trials Evaluating Other Novel Therapies for Patients with High-Risk NMIBC</a:t>
            </a:r>
            <a:endParaRPr lang="en-US" sz="2400" dirty="0">
              <a:solidFill>
                <a:srgbClr val="1F497D"/>
              </a:solidFill>
            </a:endParaRPr>
          </a:p>
        </p:txBody>
      </p:sp>
      <p:graphicFrame>
        <p:nvGraphicFramePr>
          <p:cNvPr id="12" name="Table 5">
            <a:extLst>
              <a:ext uri="{FF2B5EF4-FFF2-40B4-BE49-F238E27FC236}">
                <a16:creationId xmlns:a16="http://schemas.microsoft.com/office/drawing/2014/main" id="{67DAA531-9A8B-BDFA-7439-5C7FA7E3FE2F}"/>
              </a:ext>
            </a:extLst>
          </p:cNvPr>
          <p:cNvGraphicFramePr>
            <a:graphicFrameLocks/>
          </p:cNvGraphicFramePr>
          <p:nvPr/>
        </p:nvGraphicFramePr>
        <p:xfrm>
          <a:off x="376298" y="1317832"/>
          <a:ext cx="11439403" cy="4222335"/>
        </p:xfrm>
        <a:graphic>
          <a:graphicData uri="http://schemas.openxmlformats.org/drawingml/2006/table">
            <a:tbl>
              <a:tblPr firstRow="1" bandRow="1">
                <a:tableStyleId>{21E4AEA4-8DFA-4A89-87EB-49C32662AFE0}</a:tableStyleId>
              </a:tblPr>
              <a:tblGrid>
                <a:gridCol w="1600457">
                  <a:extLst>
                    <a:ext uri="{9D8B030D-6E8A-4147-A177-3AD203B41FA5}">
                      <a16:colId xmlns:a16="http://schemas.microsoft.com/office/drawing/2014/main" val="3211634666"/>
                    </a:ext>
                  </a:extLst>
                </a:gridCol>
                <a:gridCol w="800228">
                  <a:extLst>
                    <a:ext uri="{9D8B030D-6E8A-4147-A177-3AD203B41FA5}">
                      <a16:colId xmlns:a16="http://schemas.microsoft.com/office/drawing/2014/main" val="4221910490"/>
                    </a:ext>
                  </a:extLst>
                </a:gridCol>
                <a:gridCol w="1072932">
                  <a:extLst>
                    <a:ext uri="{9D8B030D-6E8A-4147-A177-3AD203B41FA5}">
                      <a16:colId xmlns:a16="http://schemas.microsoft.com/office/drawing/2014/main" val="2893645654"/>
                    </a:ext>
                  </a:extLst>
                </a:gridCol>
                <a:gridCol w="2855465">
                  <a:extLst>
                    <a:ext uri="{9D8B030D-6E8A-4147-A177-3AD203B41FA5}">
                      <a16:colId xmlns:a16="http://schemas.microsoft.com/office/drawing/2014/main" val="2326569298"/>
                    </a:ext>
                  </a:extLst>
                </a:gridCol>
                <a:gridCol w="5110321">
                  <a:extLst>
                    <a:ext uri="{9D8B030D-6E8A-4147-A177-3AD203B41FA5}">
                      <a16:colId xmlns:a16="http://schemas.microsoft.com/office/drawing/2014/main" val="644347851"/>
                    </a:ext>
                  </a:extLst>
                </a:gridCol>
              </a:tblGrid>
              <a:tr h="333978">
                <a:tc>
                  <a:txBody>
                    <a:bodyPr/>
                    <a:lstStyle/>
                    <a:p>
                      <a:r>
                        <a:rPr lang="en-US" sz="1600" dirty="0"/>
                        <a:t>Trial</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600" dirty="0"/>
                        <a:t>Phase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600" dirty="0"/>
                        <a:t>n </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600" dirty="0"/>
                        <a:t>Population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600" dirty="0"/>
                        <a:t>Intervention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1335108173"/>
                  </a:ext>
                </a:extLst>
              </a:tr>
              <a:tr h="389190">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600" dirty="0"/>
                        <a:t>NCT05704244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0" marR="0" indent="0" algn="ctr" defTabSz="914115" rtl="0" eaLnBrk="1" fontAlgn="auto" latinLnBrk="0" hangingPunct="1">
                        <a:lnSpc>
                          <a:spcPct val="100000"/>
                        </a:lnSpc>
                        <a:spcBef>
                          <a:spcPts val="0"/>
                        </a:spcBef>
                        <a:spcAft>
                          <a:spcPts val="0"/>
                        </a:spcAft>
                        <a:buClrTx/>
                        <a:buSzTx/>
                        <a:buFontTx/>
                        <a:buNone/>
                        <a:tabLst/>
                        <a:defRPr/>
                      </a:pPr>
                      <a:r>
                        <a:rPr lang="en-US" sz="1600"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lnSpc>
                          <a:spcPct val="100000"/>
                        </a:lnSpc>
                        <a:spcBef>
                          <a:spcPts val="0"/>
                        </a:spcBef>
                      </a:pPr>
                      <a:r>
                        <a:rPr lang="en-US" sz="1600" dirty="0"/>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lnSpc>
                          <a:spcPct val="100000"/>
                        </a:lnSpc>
                        <a:spcBef>
                          <a:spcPts val="0"/>
                        </a:spcBef>
                      </a:pPr>
                      <a:r>
                        <a:rPr lang="en-US" sz="1600" dirty="0"/>
                        <a:t>BCG unresponsive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174625" indent="-174625" algn="l">
                        <a:lnSpc>
                          <a:spcPct val="100000"/>
                        </a:lnSpc>
                        <a:spcBef>
                          <a:spcPts val="0"/>
                        </a:spcBef>
                        <a:buFont typeface="Arial" panose="020B0604020202020204" pitchFamily="34" charset="0"/>
                        <a:buChar char="•"/>
                        <a:tabLst/>
                      </a:pPr>
                      <a:r>
                        <a:rPr lang="en-US" sz="1600" dirty="0" err="1"/>
                        <a:t>Nadofaragene</a:t>
                      </a:r>
                      <a:r>
                        <a:rPr lang="en-US" sz="1600" dirty="0"/>
                        <a:t> </a:t>
                      </a:r>
                      <a:r>
                        <a:rPr lang="en-US" sz="1600" dirty="0" err="1"/>
                        <a:t>firadenovec</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2674077569"/>
                  </a:ext>
                </a:extLst>
              </a:tr>
              <a:tr h="819764">
                <a:tc>
                  <a:txBody>
                    <a:bodyPr/>
                    <a:lstStyle/>
                    <a:p>
                      <a:pPr algn="l">
                        <a:lnSpc>
                          <a:spcPct val="100000"/>
                        </a:lnSpc>
                        <a:spcBef>
                          <a:spcPts val="0"/>
                        </a:spcBef>
                      </a:pPr>
                      <a:r>
                        <a:rPr lang="en-US" sz="1600" dirty="0"/>
                        <a:t>CREST NCT04165317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pPr>
                      <a:r>
                        <a:rPr lang="en-US" sz="1600"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pPr>
                      <a:r>
                        <a:rPr lang="en-US" sz="1600" dirty="0"/>
                        <a:t>1,070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pPr>
                      <a:r>
                        <a:rPr lang="en-US" sz="1600" dirty="0"/>
                        <a:t>BCG naïve, BCG unresponsive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4625" indent="-174625" algn="l">
                        <a:lnSpc>
                          <a:spcPct val="100000"/>
                        </a:lnSpc>
                        <a:spcBef>
                          <a:spcPts val="0"/>
                        </a:spcBef>
                        <a:buFont typeface="Arial" panose="020B0604020202020204" pitchFamily="34" charset="0"/>
                        <a:buChar char="•"/>
                        <a:tabLst/>
                      </a:pPr>
                      <a:r>
                        <a:rPr lang="en-US" sz="1600" dirty="0" err="1"/>
                        <a:t>Sasanlimab</a:t>
                      </a:r>
                      <a:r>
                        <a:rPr lang="en-US" sz="1600" dirty="0"/>
                        <a:t> </a:t>
                      </a:r>
                    </a:p>
                    <a:p>
                      <a:pPr marL="174625" indent="-174625" algn="l">
                        <a:lnSpc>
                          <a:spcPct val="100000"/>
                        </a:lnSpc>
                        <a:spcBef>
                          <a:spcPts val="0"/>
                        </a:spcBef>
                        <a:buFont typeface="Arial" panose="020B0604020202020204" pitchFamily="34" charset="0"/>
                        <a:buChar char="•"/>
                        <a:tabLst/>
                      </a:pPr>
                      <a:r>
                        <a:rPr lang="en-US" sz="1600" dirty="0" err="1"/>
                        <a:t>Sasanlimab</a:t>
                      </a:r>
                      <a:r>
                        <a:rPr lang="en-US" sz="1600" dirty="0"/>
                        <a:t> + BCG</a:t>
                      </a:r>
                    </a:p>
                    <a:p>
                      <a:pPr marL="174625" indent="-174625" algn="l">
                        <a:lnSpc>
                          <a:spcPct val="100000"/>
                        </a:lnSpc>
                        <a:spcBef>
                          <a:spcPts val="0"/>
                        </a:spcBef>
                        <a:buFont typeface="Arial" panose="020B0604020202020204" pitchFamily="34" charset="0"/>
                        <a:buChar char="•"/>
                        <a:tabLst/>
                      </a:pPr>
                      <a:r>
                        <a:rPr lang="en-US" sz="1600" dirty="0"/>
                        <a:t>BCG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4864839"/>
                  </a:ext>
                </a:extLst>
              </a:tr>
              <a:tr h="586614">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600" dirty="0"/>
                        <a:t>QUILT-3.032 NCT03022825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0" marR="0" indent="0" algn="ctr" defTabSz="914115" rtl="0" eaLnBrk="1" fontAlgn="auto" latinLnBrk="0" hangingPunct="1">
                        <a:lnSpc>
                          <a:spcPct val="100000"/>
                        </a:lnSpc>
                        <a:spcBef>
                          <a:spcPts val="0"/>
                        </a:spcBef>
                        <a:spcAft>
                          <a:spcPts val="0"/>
                        </a:spcAft>
                        <a:buClrTx/>
                        <a:buSzTx/>
                        <a:buFontTx/>
                        <a:buNone/>
                        <a:tabLst/>
                        <a:defRPr/>
                      </a:pPr>
                      <a:r>
                        <a:rPr lang="en-US" sz="1600" dirty="0"/>
                        <a:t>II/III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lnSpc>
                          <a:spcPct val="100000"/>
                        </a:lnSpc>
                        <a:spcBef>
                          <a:spcPts val="0"/>
                        </a:spcBef>
                      </a:pPr>
                      <a:r>
                        <a:rPr lang="en-US" sz="1600" dirty="0"/>
                        <a:t>190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dirty="0"/>
                        <a:t>BCG unresponsive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174625" indent="-174625" algn="l">
                        <a:lnSpc>
                          <a:spcPct val="100000"/>
                        </a:lnSpc>
                        <a:spcBef>
                          <a:spcPts val="0"/>
                        </a:spcBef>
                        <a:buFont typeface="Arial" panose="020B0604020202020204" pitchFamily="34" charset="0"/>
                        <a:buChar char="•"/>
                        <a:tabLst/>
                      </a:pPr>
                      <a:r>
                        <a:rPr lang="en-US" sz="1600" dirty="0"/>
                        <a:t>N-803 (interleukin-15 </a:t>
                      </a:r>
                      <a:r>
                        <a:rPr lang="en-US" sz="1600" dirty="0" err="1"/>
                        <a:t>superagonist</a:t>
                      </a:r>
                      <a:r>
                        <a:rPr lang="en-US" sz="1600" dirty="0"/>
                        <a:t> complex ) + BCG</a:t>
                      </a:r>
                    </a:p>
                    <a:p>
                      <a:pPr marL="174625" indent="-174625" algn="l">
                        <a:lnSpc>
                          <a:spcPct val="100000"/>
                        </a:lnSpc>
                        <a:spcBef>
                          <a:spcPts val="0"/>
                        </a:spcBef>
                        <a:buFont typeface="Arial" panose="020B0604020202020204" pitchFamily="34" charset="0"/>
                        <a:buChar char="•"/>
                        <a:tabLst/>
                      </a:pPr>
                      <a:r>
                        <a:rPr lang="en-US" sz="1600" dirty="0"/>
                        <a:t>N-803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816800882"/>
                  </a:ext>
                </a:extLst>
              </a:tr>
              <a:tr h="576871">
                <a:tc>
                  <a:txBody>
                    <a:bodyPr/>
                    <a:lstStyle/>
                    <a:p>
                      <a:pPr algn="l">
                        <a:lnSpc>
                          <a:spcPct val="100000"/>
                        </a:lnSpc>
                        <a:spcBef>
                          <a:spcPts val="0"/>
                        </a:spcBef>
                      </a:pPr>
                      <a:r>
                        <a:rPr lang="en-US" sz="1600" dirty="0"/>
                        <a:t>TRUCE-04 NCT05495724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pPr>
                      <a:r>
                        <a:rPr lang="en-US" sz="1600" dirty="0"/>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pPr>
                      <a:r>
                        <a:rPr lang="en-US" sz="1600" dirty="0"/>
                        <a:t>176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pPr>
                      <a:r>
                        <a:rPr lang="en-US" sz="1600" dirty="0"/>
                        <a:t>HER2 overexpressing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4625" indent="-174625" algn="l">
                        <a:lnSpc>
                          <a:spcPct val="100000"/>
                        </a:lnSpc>
                        <a:spcBef>
                          <a:spcPts val="0"/>
                        </a:spcBef>
                        <a:buFont typeface="Arial" panose="020B0604020202020204" pitchFamily="34" charset="0"/>
                        <a:buChar char="•"/>
                        <a:tabLst/>
                      </a:pPr>
                      <a:r>
                        <a:rPr lang="en-US" sz="1600" dirty="0"/>
                        <a:t>Tislelizumab + </a:t>
                      </a:r>
                      <a:r>
                        <a:rPr lang="en-US" sz="1600" dirty="0" err="1"/>
                        <a:t>disitamab</a:t>
                      </a:r>
                      <a:r>
                        <a:rPr lang="en-US" sz="1600" dirty="0"/>
                        <a:t> </a:t>
                      </a:r>
                      <a:r>
                        <a:rPr lang="en-US" sz="1600" dirty="0" err="1"/>
                        <a:t>vedotin</a:t>
                      </a:r>
                      <a:r>
                        <a:rPr lang="en-US"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769331"/>
                  </a:ext>
                </a:extLst>
              </a:tr>
              <a:tr h="819764">
                <a:tc>
                  <a:txBody>
                    <a:bodyPr/>
                    <a:lstStyle/>
                    <a:p>
                      <a:pPr algn="l">
                        <a:lnSpc>
                          <a:spcPct val="100000"/>
                        </a:lnSpc>
                        <a:spcBef>
                          <a:spcPts val="0"/>
                        </a:spcBef>
                      </a:pPr>
                      <a:r>
                        <a:rPr lang="en-US" sz="1600" dirty="0"/>
                        <a:t>ADAPT-BLADDER</a:t>
                      </a:r>
                    </a:p>
                    <a:p>
                      <a:pPr algn="l">
                        <a:lnSpc>
                          <a:spcPct val="100000"/>
                        </a:lnSpc>
                        <a:spcBef>
                          <a:spcPts val="0"/>
                        </a:spcBef>
                      </a:pPr>
                      <a:r>
                        <a:rPr lang="en-US" sz="1600" dirty="0"/>
                        <a:t>NCT03317158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lnSpc>
                          <a:spcPct val="100000"/>
                        </a:lnSpc>
                        <a:spcBef>
                          <a:spcPts val="0"/>
                        </a:spcBef>
                      </a:pPr>
                      <a:r>
                        <a:rPr lang="en-US" sz="1600"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lnSpc>
                          <a:spcPct val="100000"/>
                        </a:lnSpc>
                        <a:spcBef>
                          <a:spcPts val="0"/>
                        </a:spcBef>
                      </a:pPr>
                      <a:r>
                        <a:rPr lang="en-US" sz="1600" dirty="0"/>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lnSpc>
                          <a:spcPct val="100000"/>
                        </a:lnSpc>
                        <a:spcBef>
                          <a:spcPts val="0"/>
                        </a:spcBef>
                      </a:pPr>
                      <a:r>
                        <a:rPr lang="en-US" sz="1600" dirty="0"/>
                        <a:t>BCG unresponsive, </a:t>
                      </a:r>
                      <a:br>
                        <a:rPr lang="en-US" sz="1600" dirty="0"/>
                      </a:br>
                      <a:r>
                        <a:rPr lang="en-US" sz="1600" dirty="0"/>
                        <a:t>BCG relapsing, BCG naïve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marL="174625" indent="-174625" algn="l">
                        <a:lnSpc>
                          <a:spcPct val="100000"/>
                        </a:lnSpc>
                        <a:spcBef>
                          <a:spcPts val="0"/>
                        </a:spcBef>
                        <a:buFont typeface="Arial" panose="020B0604020202020204" pitchFamily="34" charset="0"/>
                        <a:buChar char="•"/>
                        <a:tabLst/>
                      </a:pPr>
                      <a:r>
                        <a:rPr lang="en-US" sz="1600" dirty="0"/>
                        <a:t>Durvalumab </a:t>
                      </a:r>
                    </a:p>
                    <a:p>
                      <a:pPr marL="174625" indent="-174625" algn="l">
                        <a:lnSpc>
                          <a:spcPct val="100000"/>
                        </a:lnSpc>
                        <a:spcBef>
                          <a:spcPts val="0"/>
                        </a:spcBef>
                        <a:buFont typeface="Arial" panose="020B0604020202020204" pitchFamily="34" charset="0"/>
                        <a:buChar char="•"/>
                        <a:tabLst/>
                      </a:pPr>
                      <a:r>
                        <a:rPr lang="en-US" sz="1600" dirty="0"/>
                        <a:t>Durvalumab + BCG or radiation therapy or gemcitabine </a:t>
                      </a:r>
                      <a:br>
                        <a:rPr lang="en-US" sz="1600" dirty="0"/>
                      </a:br>
                      <a:r>
                        <a:rPr lang="en-US" sz="1600" dirty="0"/>
                        <a:t>or </a:t>
                      </a:r>
                      <a:r>
                        <a:rPr lang="en-US" sz="1600" dirty="0" err="1"/>
                        <a:t>tremelimumab</a:t>
                      </a:r>
                      <a:r>
                        <a:rPr lang="en-US"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extLst>
                  <a:ext uri="{0D108BD9-81ED-4DB2-BD59-A6C34878D82A}">
                    <a16:rowId xmlns:a16="http://schemas.microsoft.com/office/drawing/2014/main" val="1967944358"/>
                  </a:ext>
                </a:extLst>
              </a:tr>
              <a:tr h="333978">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600" dirty="0"/>
                        <a:t>NCT04706598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115" rtl="0" eaLnBrk="1" fontAlgn="auto" latinLnBrk="0" hangingPunct="1">
                        <a:lnSpc>
                          <a:spcPct val="100000"/>
                        </a:lnSpc>
                        <a:spcBef>
                          <a:spcPts val="0"/>
                        </a:spcBef>
                        <a:spcAft>
                          <a:spcPts val="0"/>
                        </a:spcAft>
                        <a:buClrTx/>
                        <a:buSzTx/>
                        <a:buFontTx/>
                        <a:buNone/>
                        <a:tabLst/>
                        <a:defRPr/>
                      </a:pPr>
                      <a:r>
                        <a:rPr lang="en-US" sz="1600"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pPr>
                      <a:r>
                        <a:rPr lang="en-US" sz="1600" dirty="0"/>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pPr>
                      <a:r>
                        <a:rPr lang="en-US" sz="1600" dirty="0"/>
                        <a:t>BCG unresponsive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4625" indent="-174625" algn="l">
                        <a:lnSpc>
                          <a:spcPct val="100000"/>
                        </a:lnSpc>
                        <a:spcBef>
                          <a:spcPts val="0"/>
                        </a:spcBef>
                        <a:buFont typeface="Arial" panose="020B0604020202020204" pitchFamily="34" charset="0"/>
                        <a:buChar char="•"/>
                        <a:tabLst/>
                      </a:pPr>
                      <a:r>
                        <a:rPr lang="en-US" sz="1600" dirty="0"/>
                        <a:t>Camrelizumab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6356937"/>
                  </a:ext>
                </a:extLst>
              </a:tr>
              <a:tr h="350931">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600" dirty="0"/>
                        <a:t>NCT05843448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D"/>
                    </a:solidFill>
                  </a:tcPr>
                </a:tc>
                <a:tc>
                  <a:txBody>
                    <a:bodyPr/>
                    <a:lstStyle/>
                    <a:p>
                      <a:pPr marL="0" marR="0" indent="0" algn="ctr" defTabSz="914115" rtl="0" eaLnBrk="1" fontAlgn="auto" latinLnBrk="0" hangingPunct="1">
                        <a:lnSpc>
                          <a:spcPct val="100000"/>
                        </a:lnSpc>
                        <a:spcBef>
                          <a:spcPts val="0"/>
                        </a:spcBef>
                        <a:spcAft>
                          <a:spcPts val="0"/>
                        </a:spcAft>
                        <a:buClrTx/>
                        <a:buSzTx/>
                        <a:buFontTx/>
                        <a:buNone/>
                        <a:tabLst/>
                        <a:defRPr/>
                      </a:pPr>
                      <a:r>
                        <a:rPr lang="en-US" sz="1600" dirty="0"/>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D"/>
                    </a:solidFill>
                  </a:tcPr>
                </a:tc>
                <a:tc>
                  <a:txBody>
                    <a:bodyPr/>
                    <a:lstStyle/>
                    <a:p>
                      <a:pPr algn="ctr">
                        <a:lnSpc>
                          <a:spcPct val="100000"/>
                        </a:lnSpc>
                        <a:spcBef>
                          <a:spcPts val="0"/>
                        </a:spcBef>
                      </a:pPr>
                      <a:r>
                        <a:rPr lang="en-US" sz="1600"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D"/>
                    </a:solidFill>
                  </a:tcPr>
                </a:tc>
                <a:tc>
                  <a:txBody>
                    <a:bodyPr/>
                    <a:lstStyle/>
                    <a:p>
                      <a:pPr algn="ctr">
                        <a:lnSpc>
                          <a:spcPct val="100000"/>
                        </a:lnSpc>
                        <a:spcBef>
                          <a:spcPts val="0"/>
                        </a:spcBef>
                      </a:pPr>
                      <a:r>
                        <a:rPr lang="en-US" sz="1600"/>
                        <a:t>BCG unresponsive</a:t>
                      </a:r>
                      <a:r>
                        <a:rPr lang="en-US" sz="1600" dirty="0"/>
                        <a:t>/intolerant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D"/>
                    </a:solidFill>
                  </a:tcPr>
                </a:tc>
                <a:tc>
                  <a:txBody>
                    <a:bodyPr/>
                    <a:lstStyle/>
                    <a:p>
                      <a:pPr marL="174625" marR="0" indent="-174625"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PD‐L1/IDO peptide vaccine + pembrolizumab 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5FD"/>
                    </a:solidFill>
                  </a:tcPr>
                </a:tc>
                <a:extLst>
                  <a:ext uri="{0D108BD9-81ED-4DB2-BD59-A6C34878D82A}">
                    <a16:rowId xmlns:a16="http://schemas.microsoft.com/office/drawing/2014/main" val="707409746"/>
                  </a:ext>
                </a:extLst>
              </a:tr>
            </a:tbl>
          </a:graphicData>
        </a:graphic>
      </p:graphicFrame>
      <p:sp>
        <p:nvSpPr>
          <p:cNvPr id="14" name="TextBox 13">
            <a:extLst>
              <a:ext uri="{FF2B5EF4-FFF2-40B4-BE49-F238E27FC236}">
                <a16:creationId xmlns:a16="http://schemas.microsoft.com/office/drawing/2014/main" id="{533CAED7-1803-1E57-B96E-7792CC505E3F}"/>
              </a:ext>
            </a:extLst>
          </p:cNvPr>
          <p:cNvSpPr txBox="1"/>
          <p:nvPr/>
        </p:nvSpPr>
        <p:spPr>
          <a:xfrm>
            <a:off x="376298" y="5667513"/>
            <a:ext cx="6175418"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BCG = Bacillus Calmette-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Guérin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p>
        </p:txBody>
      </p:sp>
      <p:sp>
        <p:nvSpPr>
          <p:cNvPr id="3" name="TextBox 2">
            <a:extLst>
              <a:ext uri="{FF2B5EF4-FFF2-40B4-BE49-F238E27FC236}">
                <a16:creationId xmlns:a16="http://schemas.microsoft.com/office/drawing/2014/main" id="{6898233D-355D-6DC9-3501-84C07D5E1BA0}"/>
              </a:ext>
            </a:extLst>
          </p:cNvPr>
          <p:cNvSpPr txBox="1"/>
          <p:nvPr/>
        </p:nvSpPr>
        <p:spPr>
          <a:xfrm>
            <a:off x="-43134" y="6519446"/>
            <a:ext cx="10787333"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Hannouneh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ZA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Cancer Med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2023;12(24</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):21944-68.</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08817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E55508D6-F61D-A008-D2D7-8C01B19626BF}"/>
              </a:ext>
            </a:extLst>
          </p:cNvPr>
          <p:cNvSpPr>
            <a:spLocks noGrp="1"/>
          </p:cNvSpPr>
          <p:nvPr>
            <p:ph type="title"/>
          </p:nvPr>
        </p:nvSpPr>
        <p:spPr>
          <a:xfrm>
            <a:off x="1981200" y="274638"/>
            <a:ext cx="8229600" cy="792162"/>
          </a:xfrm>
        </p:spPr>
        <p:txBody>
          <a:bodyPr/>
          <a:lstStyle/>
          <a:p>
            <a:pPr eaLnBrk="1" hangingPunct="1"/>
            <a:r>
              <a:rPr lang="en-US" altLang="en-US" b="1">
                <a:solidFill>
                  <a:schemeClr val="tx2"/>
                </a:solidFill>
              </a:rPr>
              <a:t>Summary</a:t>
            </a:r>
          </a:p>
        </p:txBody>
      </p:sp>
      <p:sp>
        <p:nvSpPr>
          <p:cNvPr id="52226" name="Content Placeholder 4">
            <a:extLst>
              <a:ext uri="{FF2B5EF4-FFF2-40B4-BE49-F238E27FC236}">
                <a16:creationId xmlns:a16="http://schemas.microsoft.com/office/drawing/2014/main" id="{A8B7EE92-69E1-F930-B9CD-3F0BFC33BB60}"/>
              </a:ext>
            </a:extLst>
          </p:cNvPr>
          <p:cNvSpPr>
            <a:spLocks noGrp="1"/>
          </p:cNvSpPr>
          <p:nvPr>
            <p:ph idx="1"/>
          </p:nvPr>
        </p:nvSpPr>
        <p:spPr>
          <a:xfrm>
            <a:off x="1219200" y="1447800"/>
            <a:ext cx="10020300" cy="4525963"/>
          </a:xfrm>
        </p:spPr>
        <p:txBody>
          <a:bodyPr/>
          <a:lstStyle/>
          <a:p>
            <a:pPr eaLnBrk="1" hangingPunct="1">
              <a:spcAft>
                <a:spcPts val="1200"/>
              </a:spcAft>
            </a:pPr>
            <a:r>
              <a:rPr lang="en-US" altLang="en-US"/>
              <a:t>Novel delivery systems and intravesical use of traditionally-systemic agents show promise in early-stage bladder cancer</a:t>
            </a:r>
          </a:p>
          <a:p>
            <a:pPr eaLnBrk="1" hangingPunct="1">
              <a:spcAft>
                <a:spcPts val="1200"/>
              </a:spcAft>
            </a:pPr>
            <a:r>
              <a:rPr lang="en-US" altLang="en-US"/>
              <a:t>TAR-200 granted FDA breakthrough therapy designation in BCG-unresponsive high-risk NMIBC (Dec 2023)</a:t>
            </a:r>
          </a:p>
          <a:p>
            <a:pPr eaLnBrk="1" hangingPunct="1">
              <a:spcAft>
                <a:spcPts val="1200"/>
              </a:spcAft>
            </a:pPr>
            <a:r>
              <a:rPr lang="en-US" altLang="en-US"/>
              <a:t>Combination strategies being explored</a:t>
            </a:r>
          </a:p>
          <a:p>
            <a:pPr eaLnBrk="1" hangingPunct="1">
              <a:spcAft>
                <a:spcPts val="1200"/>
              </a:spcAft>
            </a:pPr>
            <a:r>
              <a:rPr lang="en-US" altLang="en-US"/>
              <a:t>Delay progression / need for cystectomy?</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8B2AF1A-FC35-7BAE-50E2-43D69E4311F0}"/>
              </a:ext>
            </a:extLst>
          </p:cNvPr>
          <p:cNvSpPr>
            <a:spLocks noGrp="1"/>
          </p:cNvSpPr>
          <p:nvPr>
            <p:ph type="title"/>
          </p:nvPr>
        </p:nvSpPr>
        <p:spPr>
          <a:xfrm>
            <a:off x="1" y="2857500"/>
            <a:ext cx="12192000" cy="1143000"/>
          </a:xfrm>
        </p:spPr>
        <p:txBody>
          <a:bodyPr/>
          <a:lstStyle/>
          <a:p>
            <a:r>
              <a:rPr lang="en-US" dirty="0"/>
              <a:t>MODULE 3: Front-Line Treatment for </a:t>
            </a:r>
            <a:br>
              <a:rPr lang="en-US" dirty="0"/>
            </a:br>
            <a:r>
              <a:rPr lang="en-US" dirty="0"/>
              <a:t>Metastatic UBC (</a:t>
            </a:r>
            <a:r>
              <a:rPr lang="en-US" dirty="0" err="1"/>
              <a:t>mUBC</a:t>
            </a:r>
            <a:r>
              <a:rPr lang="en-US" dirty="0"/>
              <a:t>) – Dr Rosenberg</a:t>
            </a:r>
          </a:p>
        </p:txBody>
      </p:sp>
    </p:spTree>
    <p:extLst>
      <p:ext uri="{BB962C8B-B14F-4D97-AF65-F5344CB8AC3E}">
        <p14:creationId xmlns:p14="http://schemas.microsoft.com/office/powerpoint/2010/main" val="478288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34DC091-47EE-597A-C700-F6D706C3E090}"/>
              </a:ext>
            </a:extLst>
          </p:cNvPr>
          <p:cNvSpPr txBox="1"/>
          <p:nvPr/>
        </p:nvSpPr>
        <p:spPr>
          <a:xfrm>
            <a:off x="4485756" y="4862416"/>
            <a:ext cx="322048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Elizabeth R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Plimack</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MS</a:t>
            </a:r>
          </a:p>
        </p:txBody>
      </p:sp>
      <p:pic>
        <p:nvPicPr>
          <p:cNvPr id="7" name="Picture 6" descr="A person wearing a suit and headphones&#10;&#10;Description automatically generated">
            <a:extLst>
              <a:ext uri="{FF2B5EF4-FFF2-40B4-BE49-F238E27FC236}">
                <a16:creationId xmlns:a16="http://schemas.microsoft.com/office/drawing/2014/main" id="{231095EC-0C4D-61CB-08AC-47CF7C889151}"/>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9255617" y="2458748"/>
            <a:ext cx="2289551" cy="2286000"/>
          </a:xfrm>
          <a:prstGeom prst="rect">
            <a:avLst/>
          </a:prstGeom>
          <a:ln w="25400">
            <a:solidFill>
              <a:srgbClr val="3333CC"/>
            </a:solidFill>
          </a:ln>
          <a:effectLst/>
        </p:spPr>
      </p:pic>
      <p:sp>
        <p:nvSpPr>
          <p:cNvPr id="8" name="TextBox 7">
            <a:extLst>
              <a:ext uri="{FF2B5EF4-FFF2-40B4-BE49-F238E27FC236}">
                <a16:creationId xmlns:a16="http://schemas.microsoft.com/office/drawing/2014/main" id="{95B76B8F-A968-6446-3B0F-335A49DDA3C3}"/>
              </a:ext>
            </a:extLst>
          </p:cNvPr>
          <p:cNvSpPr txBox="1"/>
          <p:nvPr/>
        </p:nvSpPr>
        <p:spPr>
          <a:xfrm>
            <a:off x="8636756" y="4862416"/>
            <a:ext cx="3567667"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Terence Friedlander, MD</a:t>
            </a:r>
          </a:p>
        </p:txBody>
      </p:sp>
      <p:pic>
        <p:nvPicPr>
          <p:cNvPr id="5" name="Picture 4" descr="A person wearing glasses and headphones&#10;&#10;Description automatically generated">
            <a:extLst>
              <a:ext uri="{FF2B5EF4-FFF2-40B4-BE49-F238E27FC236}">
                <a16:creationId xmlns:a16="http://schemas.microsoft.com/office/drawing/2014/main" id="{E423A43B-154E-8906-421C-4A895D151C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26779" y="2458748"/>
            <a:ext cx="2289551" cy="2286000"/>
          </a:xfrm>
          <a:prstGeom prst="rect">
            <a:avLst/>
          </a:prstGeom>
          <a:ln w="25400">
            <a:solidFill>
              <a:srgbClr val="3333CC"/>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31002"/>
            <a:ext cx="11656800" cy="1367429"/>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Enfortumab </a:t>
            </a:r>
            <a:r>
              <a:rPr kumimoji="0" lang="en-US" sz="3200" b="1" i="0" u="none" strike="noStrike" kern="0" cap="none" spc="0" normalizeH="0" baseline="0" noProof="0" dirty="0" err="1">
                <a:ln>
                  <a:noFill/>
                </a:ln>
                <a:solidFill>
                  <a:srgbClr val="FFFFFF"/>
                </a:solidFill>
                <a:effectLst/>
                <a:uLnTx/>
                <a:uFillTx/>
                <a:latin typeface="Calibri"/>
                <a:ea typeface="MS PGothic" pitchFamily="34" charset="-128"/>
                <a:cs typeface="Calibri"/>
              </a:rPr>
              <a:t>vedotin</a:t>
            </a: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 (EV) with pembrolizumab as first-line treatment for metastatic urothelial bladder cancer (UBC); management of rash and neuropathy associated with EV </a:t>
            </a:r>
          </a:p>
        </p:txBody>
      </p:sp>
      <p:sp>
        <p:nvSpPr>
          <p:cNvPr id="18" name="TextBox 17">
            <a:extLst>
              <a:ext uri="{FF2B5EF4-FFF2-40B4-BE49-F238E27FC236}">
                <a16:creationId xmlns:a16="http://schemas.microsoft.com/office/drawing/2014/main" id="{45F9E08B-EBE9-DA31-4517-0568092FFF51}"/>
              </a:ext>
            </a:extLst>
          </p:cNvPr>
          <p:cNvSpPr txBox="1"/>
          <p:nvPr/>
        </p:nvSpPr>
        <p:spPr>
          <a:xfrm>
            <a:off x="318360"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939"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53667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Yu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916517" y="1988840"/>
          <a:ext cx="10358966" cy="2376264"/>
        </p:xfrm>
        <a:graphic>
          <a:graphicData uri="http://schemas.openxmlformats.org/drawingml/2006/table">
            <a:tbl>
              <a:tblPr firstRow="1" bandRow="1">
                <a:tableStyleId>{F2DE63D5-997A-4646-A377-4702673A728D}</a:tableStyleId>
              </a:tblPr>
              <a:tblGrid>
                <a:gridCol w="3307275">
                  <a:extLst>
                    <a:ext uri="{9D8B030D-6E8A-4147-A177-3AD203B41FA5}">
                      <a16:colId xmlns:a16="http://schemas.microsoft.com/office/drawing/2014/main" val="20000"/>
                    </a:ext>
                  </a:extLst>
                </a:gridCol>
                <a:gridCol w="7051691">
                  <a:extLst>
                    <a:ext uri="{9D8B030D-6E8A-4147-A177-3AD203B41FA5}">
                      <a16:colId xmlns:a16="http://schemas.microsoft.com/office/drawing/2014/main" val="20001"/>
                    </a:ext>
                  </a:extLst>
                </a:gridCol>
              </a:tblGrid>
              <a:tr h="108007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Advanced Accelerator Applications, Bayer HealthCare Pharmaceuticals, Janssen Biotech Inc, Merck, </a:t>
                      </a:r>
                      <a:r>
                        <a:rPr lang="en-US" sz="1800" b="0" kern="1200" dirty="0" err="1">
                          <a:solidFill>
                            <a:schemeClr val="tx1"/>
                          </a:solidFill>
                          <a:effectLst/>
                          <a:latin typeface="+mn-lt"/>
                          <a:ea typeface="+mn-ea"/>
                          <a:cs typeface="+mn-cs"/>
                        </a:rPr>
                        <a:t>Oncternal</a:t>
                      </a:r>
                      <a:r>
                        <a:rPr lang="en-US" sz="1800" b="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9618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Bayer HealthCare Pharmaceuticals, Blue Earth Diagnostics, Daiichi Sankyo Inc, </a:t>
                      </a:r>
                      <a:r>
                        <a:rPr lang="en-US" sz="1800" b="0" kern="1200" dirty="0" err="1">
                          <a:solidFill>
                            <a:schemeClr val="tx1"/>
                          </a:solidFill>
                          <a:effectLst/>
                          <a:latin typeface="+mn-lt"/>
                          <a:ea typeface="+mn-ea"/>
                          <a:cs typeface="+mn-cs"/>
                        </a:rPr>
                        <a:t>Dendreon</a:t>
                      </a:r>
                      <a:r>
                        <a:rPr lang="en-US" sz="1800" b="0" kern="1200" dirty="0">
                          <a:solidFill>
                            <a:schemeClr val="tx1"/>
                          </a:solidFill>
                          <a:effectLst/>
                          <a:latin typeface="+mn-lt"/>
                          <a:ea typeface="+mn-ea"/>
                          <a:cs typeface="+mn-cs"/>
                        </a:rPr>
                        <a:t> Pharmaceuticals Inc, </a:t>
                      </a:r>
                      <a:r>
                        <a:rPr lang="en-US" sz="1800" b="0" kern="1200" dirty="0" err="1">
                          <a:solidFill>
                            <a:schemeClr val="tx1"/>
                          </a:solidFill>
                          <a:effectLst/>
                          <a:latin typeface="+mn-lt"/>
                          <a:ea typeface="+mn-ea"/>
                          <a:cs typeface="+mn-cs"/>
                        </a:rPr>
                        <a:t>Lantheus</a:t>
                      </a:r>
                      <a:r>
                        <a:rPr lang="en-US" sz="1800" b="0" kern="1200" dirty="0">
                          <a:solidFill>
                            <a:schemeClr val="tx1"/>
                          </a:solidFill>
                          <a:effectLst/>
                          <a:latin typeface="+mn-lt"/>
                          <a:ea typeface="+mn-ea"/>
                          <a:cs typeface="+mn-cs"/>
                        </a:rPr>
                        <a:t>, Merck,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Surface Oncology, Taiho Oncology Inc, Tyra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bl>
          </a:graphicData>
        </a:graphic>
      </p:graphicFrame>
    </p:spTree>
    <p:custDataLst>
      <p:tags r:id="rId1"/>
    </p:custDataLst>
    <p:extLst>
      <p:ext uri="{BB962C8B-B14F-4D97-AF65-F5344CB8AC3E}">
        <p14:creationId xmlns:p14="http://schemas.microsoft.com/office/powerpoint/2010/main" val="3198637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021914" y="1164953"/>
            <a:ext cx="7597251"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rPr>
              <a:t>Are you using enfortumab vedotin/pembrolizumab as first-line therapy for mUBC regardless of platinum eligibility? </a:t>
            </a:r>
          </a:p>
        </p:txBody>
      </p:sp>
      <p:sp>
        <p:nvSpPr>
          <p:cNvPr id="11" name="Title 1">
            <a:extLst>
              <a:ext uri="{FF2B5EF4-FFF2-40B4-BE49-F238E27FC236}">
                <a16:creationId xmlns:a16="http://schemas.microsoft.com/office/drawing/2014/main" id="{67D15F7C-F3F0-35E4-4FAC-5AE65BBE1AD5}"/>
              </a:ext>
            </a:extLst>
          </p:cNvPr>
          <p:cNvSpPr txBox="1">
            <a:spLocks/>
          </p:cNvSpPr>
          <p:nvPr/>
        </p:nvSpPr>
        <p:spPr bwMode="auto">
          <a:xfrm>
            <a:off x="770959" y="5965976"/>
            <a:ext cx="3251076" cy="77002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Terence Friedlander, MD</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sp>
        <p:nvSpPr>
          <p:cNvPr id="8" name="Title 1">
            <a:extLst>
              <a:ext uri="{FF2B5EF4-FFF2-40B4-BE49-F238E27FC236}">
                <a16:creationId xmlns:a16="http://schemas.microsoft.com/office/drawing/2014/main" id="{FF13301A-BDA8-256F-FEC1-E8324D575B42}"/>
              </a:ext>
            </a:extLst>
          </p:cNvPr>
          <p:cNvSpPr txBox="1">
            <a:spLocks/>
          </p:cNvSpPr>
          <p:nvPr/>
        </p:nvSpPr>
        <p:spPr bwMode="auto">
          <a:xfrm>
            <a:off x="770960" y="3015566"/>
            <a:ext cx="3251076" cy="6626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Elizabeth R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Plimack</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MS</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18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pic>
        <p:nvPicPr>
          <p:cNvPr id="5" name="Picture 4" descr="A person wearing a suit and headphones&#10;&#10;Description automatically generated">
            <a:extLst>
              <a:ext uri="{FF2B5EF4-FFF2-40B4-BE49-F238E27FC236}">
                <a16:creationId xmlns:a16="http://schemas.microsoft.com/office/drawing/2014/main" id="{70362DED-2A14-C126-D8F8-AC13EDC48C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837" y="4137177"/>
            <a:ext cx="3251077" cy="1828731"/>
          </a:xfrm>
          <a:prstGeom prst="rect">
            <a:avLst/>
          </a:prstGeom>
          <a:effectLst>
            <a:outerShdw blurRad="50800" dist="38100" dir="2700000" algn="tl" rotWithShape="0">
              <a:prstClr val="black">
                <a:alpha val="40000"/>
              </a:prstClr>
            </a:outerShdw>
          </a:effectLst>
        </p:spPr>
      </p:pic>
      <p:pic>
        <p:nvPicPr>
          <p:cNvPr id="7" name="Picture 6" descr="A person wearing glasses and headphones&#10;&#10;Description automatically generated">
            <a:extLst>
              <a:ext uri="{FF2B5EF4-FFF2-40B4-BE49-F238E27FC236}">
                <a16:creationId xmlns:a16="http://schemas.microsoft.com/office/drawing/2014/main" id="{154BEE69-6333-5049-F8D1-997187FB8A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776" y="1143000"/>
            <a:ext cx="3251198" cy="1828799"/>
          </a:xfrm>
          <a:prstGeom prst="rect">
            <a:avLst/>
          </a:prstGeom>
          <a:effectLst>
            <a:outerShdw blurRad="50800" dist="38100" dir="2700000" algn="tl" rotWithShape="0">
              <a:prstClr val="black">
                <a:alpha val="40000"/>
              </a:prstClr>
            </a:outerShdw>
          </a:effectLst>
        </p:spPr>
      </p:pic>
      <p:sp>
        <p:nvSpPr>
          <p:cNvPr id="9" name="Content Placeholder 2">
            <a:extLst>
              <a:ext uri="{FF2B5EF4-FFF2-40B4-BE49-F238E27FC236}">
                <a16:creationId xmlns:a16="http://schemas.microsoft.com/office/drawing/2014/main" id="{FDACF818-1D18-835B-2376-291D7ED6F42F}"/>
              </a:ext>
            </a:extLst>
          </p:cNvPr>
          <p:cNvSpPr txBox="1">
            <a:spLocks/>
          </p:cNvSpPr>
          <p:nvPr/>
        </p:nvSpPr>
        <p:spPr bwMode="auto">
          <a:xfrm>
            <a:off x="4021914" y="4137178"/>
            <a:ext cx="7597251"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rPr>
              <a:t>What has been your experience with the tolerability of enfortumab vedotin/pembrolizumab?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00" cap="none" spc="0" normalizeH="0" baseline="0" noProof="0" dirty="0">
                <a:ln>
                  <a:noFill/>
                </a:ln>
                <a:solidFill>
                  <a:srgbClr val="2D2DB9"/>
                </a:solidFill>
                <a:effectLst/>
                <a:uLnTx/>
                <a:uFillTx/>
                <a:latin typeface="Calibri"/>
                <a:ea typeface="Calibri" panose="020F0502020204030204" pitchFamily="34" charset="0"/>
                <a:cs typeface="Times New Roman" panose="02020603050405020304" pitchFamily="18" charset="0"/>
              </a:rPr>
              <a:t>How do you manage common side effects (eg, rash, peripheral neuropathy) with this combination? </a:t>
            </a:r>
          </a:p>
        </p:txBody>
      </p:sp>
    </p:spTree>
    <p:extLst>
      <p:ext uri="{BB962C8B-B14F-4D97-AF65-F5344CB8AC3E}">
        <p14:creationId xmlns:p14="http://schemas.microsoft.com/office/powerpoint/2010/main" val="212877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suit and headphones&#10;&#10;Description automatically generated">
            <a:extLst>
              <a:ext uri="{FF2B5EF4-FFF2-40B4-BE49-F238E27FC236}">
                <a16:creationId xmlns:a16="http://schemas.microsoft.com/office/drawing/2014/main" id="{D827B0F9-6549-84AB-62E0-1A935E655868}"/>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6837771" y="2458748"/>
            <a:ext cx="2289551" cy="2286000"/>
          </a:xfrm>
          <a:prstGeom prst="rect">
            <a:avLst/>
          </a:prstGeom>
          <a:ln w="25400">
            <a:solidFill>
              <a:srgbClr val="3333CC"/>
            </a:solidFill>
          </a:ln>
          <a:effectLst/>
        </p:spPr>
      </p:pic>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Questions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77894"/>
            <a:ext cx="11656800" cy="996038"/>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Autoimmune contraindications to immunotherapy   </a:t>
            </a:r>
          </a:p>
        </p:txBody>
      </p:sp>
      <p:sp>
        <p:nvSpPr>
          <p:cNvPr id="14" name="TextBox 13">
            <a:extLst>
              <a:ext uri="{FF2B5EF4-FFF2-40B4-BE49-F238E27FC236}">
                <a16:creationId xmlns:a16="http://schemas.microsoft.com/office/drawing/2014/main" id="{764AFCD7-30BC-B5E1-4FC1-DDDB60B69633}"/>
              </a:ext>
            </a:extLst>
          </p:cNvPr>
          <p:cNvSpPr txBox="1"/>
          <p:nvPr/>
        </p:nvSpPr>
        <p:spPr>
          <a:xfrm>
            <a:off x="6218910" y="4862416"/>
            <a:ext cx="3567667"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Terence Friedlander, MD</a:t>
            </a:r>
          </a:p>
        </p:txBody>
      </p:sp>
      <p:sp>
        <p:nvSpPr>
          <p:cNvPr id="18" name="TextBox 17">
            <a:extLst>
              <a:ext uri="{FF2B5EF4-FFF2-40B4-BE49-F238E27FC236}">
                <a16:creationId xmlns:a16="http://schemas.microsoft.com/office/drawing/2014/main" id="{45F9E08B-EBE9-DA31-4517-0568092FFF51}"/>
              </a:ext>
            </a:extLst>
          </p:cNvPr>
          <p:cNvSpPr txBox="1"/>
          <p:nvPr/>
        </p:nvSpPr>
        <p:spPr>
          <a:xfrm>
            <a:off x="2229353" y="4862416"/>
            <a:ext cx="284870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Love, MD</a:t>
            </a:r>
          </a:p>
        </p:txBody>
      </p:sp>
      <p:pic>
        <p:nvPicPr>
          <p:cNvPr id="19" name="Picture 18">
            <a:extLst>
              <a:ext uri="{FF2B5EF4-FFF2-40B4-BE49-F238E27FC236}">
                <a16:creationId xmlns:a16="http://schemas.microsoft.com/office/drawing/2014/main" id="{A10981CD-3FB4-46B3-E7EB-D2C5E2D5D7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8932" y="2460304"/>
            <a:ext cx="2289551" cy="2286000"/>
          </a:xfrm>
          <a:prstGeom prst="ellipse">
            <a:avLst/>
          </a:prstGeom>
          <a:ln w="25400">
            <a:solidFill>
              <a:srgbClr val="3333CC"/>
            </a:solidFill>
          </a:ln>
          <a:effectLst/>
        </p:spPr>
      </p:pic>
    </p:spTree>
    <p:extLst>
      <p:ext uri="{BB962C8B-B14F-4D97-AF65-F5344CB8AC3E}">
        <p14:creationId xmlns:p14="http://schemas.microsoft.com/office/powerpoint/2010/main" val="3284991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4163484" y="1868935"/>
            <a:ext cx="7326674" cy="2112086"/>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00" cap="none" spc="0" normalizeH="0" baseline="0" noProof="0" dirty="0">
                <a:ln>
                  <a:noFill/>
                </a:ln>
                <a:solidFill>
                  <a:srgbClr val="3333CC"/>
                </a:solidFill>
                <a:effectLst/>
                <a:uLnTx/>
                <a:uFillTx/>
                <a:latin typeface="Calibri"/>
                <a:ea typeface="Calibri" panose="020F0502020204030204" pitchFamily="34" charset="0"/>
                <a:cs typeface="Times New Roman" panose="02020603050405020304" pitchFamily="18" charset="0"/>
              </a:rPr>
              <a:t>Which autoimmune conditions do you believe constitute an absolute contraindication to treatment with an immune checkpoint inhibitor?</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1" u="none" strike="noStrike" kern="1200" cap="none" spc="0" normalizeH="0" baseline="0" noProof="0" dirty="0">
                <a:ln>
                  <a:noFill/>
                </a:ln>
                <a:solidFill>
                  <a:srgbClr val="3333CC"/>
                </a:solidFill>
                <a:effectLst/>
                <a:uLnTx/>
                <a:uFillTx/>
                <a:latin typeface="Calibri" charset="0"/>
                <a:ea typeface="MS PGothic" pitchFamily="34" charset="-128"/>
              </a:rPr>
              <a:t>How do you think through the use of these agents in patients with autoimmune diseases or those who have undergone solid organ transplant?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rPr>
              <a:t> </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200" b="1" i="1" u="none" strike="noStrike" kern="1200" cap="none" spc="0" normalizeH="0" baseline="0" noProof="0" dirty="0">
              <a:ln>
                <a:noFill/>
              </a:ln>
              <a:solidFill>
                <a:srgbClr val="3333CC"/>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3000" b="1" i="1" u="none" strike="noStrike" kern="1200" cap="none" spc="0" normalizeH="0" baseline="0" noProof="0" dirty="0">
              <a:ln>
                <a:noFill/>
              </a:ln>
              <a:solidFill>
                <a:srgbClr val="3333CC"/>
              </a:solidFill>
              <a:effectLst/>
              <a:uLnTx/>
              <a:uFillTx/>
              <a:latin typeface="Calibri" charset="0"/>
              <a:ea typeface="MS PGothic" pitchFamily="34" charset="-128"/>
            </a:endParaRPr>
          </a:p>
        </p:txBody>
      </p:sp>
      <p:sp>
        <p:nvSpPr>
          <p:cNvPr id="9" name="TextBox 8">
            <a:extLst>
              <a:ext uri="{FF2B5EF4-FFF2-40B4-BE49-F238E27FC236}">
                <a16:creationId xmlns:a16="http://schemas.microsoft.com/office/drawing/2014/main" id="{C7B63D41-AF09-77DE-D866-A535957369BE}"/>
              </a:ext>
            </a:extLst>
          </p:cNvPr>
          <p:cNvSpPr txBox="1"/>
          <p:nvPr/>
        </p:nvSpPr>
        <p:spPr>
          <a:xfrm>
            <a:off x="593727" y="3837261"/>
            <a:ext cx="388831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Terence Friedlander, MD</a:t>
            </a:r>
          </a:p>
        </p:txBody>
      </p:sp>
      <p:pic>
        <p:nvPicPr>
          <p:cNvPr id="5" name="Picture 4" descr="A person wearing a suit and headphones&#10;&#10;Description automatically generated">
            <a:extLst>
              <a:ext uri="{FF2B5EF4-FFF2-40B4-BE49-F238E27FC236}">
                <a16:creationId xmlns:a16="http://schemas.microsoft.com/office/drawing/2014/main" id="{76842B70-2ED3-4F80-3F51-14155E748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284" y="1925230"/>
            <a:ext cx="3251198" cy="18287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620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B7E442-4E5D-F7ED-DACE-10C89E9FEEF4}"/>
              </a:ext>
            </a:extLst>
          </p:cNvPr>
          <p:cNvSpPr>
            <a:spLocks noGrp="1"/>
          </p:cNvSpPr>
          <p:nvPr>
            <p:ph idx="46"/>
          </p:nvPr>
        </p:nvSpPr>
        <p:spPr/>
        <p:txBody>
          <a:bodyPr/>
          <a:lstStyle/>
          <a:p>
            <a:r>
              <a:rPr lang="en-US" sz="2200" dirty="0"/>
              <a:t>65 years</a:t>
            </a:r>
          </a:p>
        </p:txBody>
      </p:sp>
      <p:sp>
        <p:nvSpPr>
          <p:cNvPr id="5" name="Content Placeholder 4">
            <a:extLst>
              <a:ext uri="{FF2B5EF4-FFF2-40B4-BE49-F238E27FC236}">
                <a16:creationId xmlns:a16="http://schemas.microsoft.com/office/drawing/2014/main" id="{E21D56EA-4638-3595-C0F2-11FAE6986E1D}"/>
              </a:ext>
            </a:extLst>
          </p:cNvPr>
          <p:cNvSpPr>
            <a:spLocks noGrp="1"/>
          </p:cNvSpPr>
          <p:nvPr>
            <p:ph idx="47"/>
          </p:nvPr>
        </p:nvSpPr>
        <p:spPr/>
        <p:txBody>
          <a:bodyPr/>
          <a:lstStyle/>
          <a:p>
            <a:r>
              <a:rPr lang="en-US" sz="2200" dirty="0"/>
              <a:t>73 years</a:t>
            </a:r>
          </a:p>
        </p:txBody>
      </p:sp>
      <p:sp>
        <p:nvSpPr>
          <p:cNvPr id="6" name="Content Placeholder 5">
            <a:extLst>
              <a:ext uri="{FF2B5EF4-FFF2-40B4-BE49-F238E27FC236}">
                <a16:creationId xmlns:a16="http://schemas.microsoft.com/office/drawing/2014/main" id="{5605E1F8-092B-EB78-BCC8-A14EE6E71754}"/>
              </a:ext>
            </a:extLst>
          </p:cNvPr>
          <p:cNvSpPr>
            <a:spLocks noGrp="1"/>
          </p:cNvSpPr>
          <p:nvPr>
            <p:ph idx="48"/>
          </p:nvPr>
        </p:nvSpPr>
        <p:spPr/>
        <p:txBody>
          <a:bodyPr/>
          <a:lstStyle/>
          <a:p>
            <a:r>
              <a:rPr lang="en-US" sz="2200" dirty="0"/>
              <a:t>72 years</a:t>
            </a:r>
          </a:p>
        </p:txBody>
      </p:sp>
      <p:sp>
        <p:nvSpPr>
          <p:cNvPr id="7" name="Content Placeholder 6">
            <a:extLst>
              <a:ext uri="{FF2B5EF4-FFF2-40B4-BE49-F238E27FC236}">
                <a16:creationId xmlns:a16="http://schemas.microsoft.com/office/drawing/2014/main" id="{70245960-240D-0B02-3532-DDB75A5C4C2C}"/>
              </a:ext>
            </a:extLst>
          </p:cNvPr>
          <p:cNvSpPr>
            <a:spLocks noGrp="1"/>
          </p:cNvSpPr>
          <p:nvPr>
            <p:ph idx="49"/>
          </p:nvPr>
        </p:nvSpPr>
        <p:spPr/>
        <p:txBody>
          <a:bodyPr/>
          <a:lstStyle/>
          <a:p>
            <a:r>
              <a:rPr lang="en-US" sz="2200" dirty="0"/>
              <a:t>65 years</a:t>
            </a:r>
          </a:p>
        </p:txBody>
      </p:sp>
      <p:sp>
        <p:nvSpPr>
          <p:cNvPr id="8" name="Content Placeholder 7">
            <a:extLst>
              <a:ext uri="{FF2B5EF4-FFF2-40B4-BE49-F238E27FC236}">
                <a16:creationId xmlns:a16="http://schemas.microsoft.com/office/drawing/2014/main" id="{6BB1F0D3-1029-43F4-5AED-97483A9A0C5D}"/>
              </a:ext>
            </a:extLst>
          </p:cNvPr>
          <p:cNvSpPr>
            <a:spLocks noGrp="1"/>
          </p:cNvSpPr>
          <p:nvPr>
            <p:ph idx="50"/>
          </p:nvPr>
        </p:nvSpPr>
        <p:spPr/>
        <p:txBody>
          <a:bodyPr/>
          <a:lstStyle/>
          <a:p>
            <a:r>
              <a:rPr lang="en-US" sz="2200" dirty="0"/>
              <a:t>86 years</a:t>
            </a:r>
          </a:p>
        </p:txBody>
      </p:sp>
      <p:sp>
        <p:nvSpPr>
          <p:cNvPr id="9" name="Content Placeholder 8">
            <a:extLst>
              <a:ext uri="{FF2B5EF4-FFF2-40B4-BE49-F238E27FC236}">
                <a16:creationId xmlns:a16="http://schemas.microsoft.com/office/drawing/2014/main" id="{33BFFA34-E7D1-5585-8E8F-57463F83FA09}"/>
              </a:ext>
            </a:extLst>
          </p:cNvPr>
          <p:cNvSpPr>
            <a:spLocks noGrp="1"/>
          </p:cNvSpPr>
          <p:nvPr>
            <p:ph idx="58"/>
          </p:nvPr>
        </p:nvSpPr>
        <p:spPr/>
        <p:txBody>
          <a:bodyPr/>
          <a:lstStyle/>
          <a:p>
            <a:r>
              <a:rPr lang="en-US" dirty="0"/>
              <a:t>Age</a:t>
            </a:r>
          </a:p>
        </p:txBody>
      </p:sp>
      <p:sp>
        <p:nvSpPr>
          <p:cNvPr id="10" name="Content Placeholder 9">
            <a:extLst>
              <a:ext uri="{FF2B5EF4-FFF2-40B4-BE49-F238E27FC236}">
                <a16:creationId xmlns:a16="http://schemas.microsoft.com/office/drawing/2014/main" id="{03628B5D-7FE8-CB67-1953-BD65A17FF505}"/>
              </a:ext>
            </a:extLst>
          </p:cNvPr>
          <p:cNvSpPr>
            <a:spLocks noGrp="1"/>
          </p:cNvSpPr>
          <p:nvPr>
            <p:ph idx="71"/>
          </p:nvPr>
        </p:nvSpPr>
        <p:spPr/>
        <p:txBody>
          <a:bodyPr/>
          <a:lstStyle/>
          <a:p>
            <a:r>
              <a:rPr lang="en-US" sz="2200" dirty="0"/>
              <a:t>65 years</a:t>
            </a:r>
          </a:p>
        </p:txBody>
      </p:sp>
      <p:sp>
        <p:nvSpPr>
          <p:cNvPr id="3" name="Title 2">
            <a:extLst>
              <a:ext uri="{FF2B5EF4-FFF2-40B4-BE49-F238E27FC236}">
                <a16:creationId xmlns:a16="http://schemas.microsoft.com/office/drawing/2014/main" id="{50943813-B311-CEEF-1DFC-4C42D0074D5F}"/>
              </a:ext>
            </a:extLst>
          </p:cNvPr>
          <p:cNvSpPr>
            <a:spLocks noGrp="1"/>
          </p:cNvSpPr>
          <p:nvPr>
            <p:ph type="title"/>
          </p:nvPr>
        </p:nvSpPr>
        <p:spPr/>
        <p:txBody>
          <a:bodyPr/>
          <a:lstStyle/>
          <a:p>
            <a:r>
              <a:rPr lang="en-US" dirty="0"/>
              <a:t>Please describe the last patient in your practice who received enfortumab vedotin/pembrolizumab as first-line treatment for metastatic UBC.</a:t>
            </a:r>
          </a:p>
        </p:txBody>
      </p:sp>
      <p:sp>
        <p:nvSpPr>
          <p:cNvPr id="11" name="Content Placeholder 10">
            <a:extLst>
              <a:ext uri="{FF2B5EF4-FFF2-40B4-BE49-F238E27FC236}">
                <a16:creationId xmlns:a16="http://schemas.microsoft.com/office/drawing/2014/main" id="{0A31C502-A65D-73CF-7AD0-6EF405921B7D}"/>
              </a:ext>
            </a:extLst>
          </p:cNvPr>
          <p:cNvSpPr>
            <a:spLocks noGrp="1"/>
          </p:cNvSpPr>
          <p:nvPr>
            <p:ph idx="72"/>
          </p:nvPr>
        </p:nvSpPr>
        <p:spPr/>
        <p:txBody>
          <a:bodyPr/>
          <a:lstStyle/>
          <a:p>
            <a:r>
              <a:rPr lang="en-US" sz="2200" dirty="0"/>
              <a:t>Unknown</a:t>
            </a:r>
          </a:p>
        </p:txBody>
      </p:sp>
      <p:sp>
        <p:nvSpPr>
          <p:cNvPr id="12" name="Content Placeholder 11">
            <a:extLst>
              <a:ext uri="{FF2B5EF4-FFF2-40B4-BE49-F238E27FC236}">
                <a16:creationId xmlns:a16="http://schemas.microsoft.com/office/drawing/2014/main" id="{F04AB5F0-EF27-E6A1-2383-8EBF3DFDF0DA}"/>
              </a:ext>
            </a:extLst>
          </p:cNvPr>
          <p:cNvSpPr>
            <a:spLocks noGrp="1"/>
          </p:cNvSpPr>
          <p:nvPr>
            <p:ph idx="73"/>
          </p:nvPr>
        </p:nvSpPr>
        <p:spPr/>
        <p:txBody>
          <a:bodyPr/>
          <a:lstStyle/>
          <a:p>
            <a:r>
              <a:rPr lang="en-US" sz="2200" dirty="0"/>
              <a:t>Unknown</a:t>
            </a:r>
          </a:p>
        </p:txBody>
      </p:sp>
      <p:sp>
        <p:nvSpPr>
          <p:cNvPr id="13" name="Content Placeholder 12">
            <a:extLst>
              <a:ext uri="{FF2B5EF4-FFF2-40B4-BE49-F238E27FC236}">
                <a16:creationId xmlns:a16="http://schemas.microsoft.com/office/drawing/2014/main" id="{7FC6DC26-13D9-DD1C-B670-C862B5EF9BA5}"/>
              </a:ext>
            </a:extLst>
          </p:cNvPr>
          <p:cNvSpPr>
            <a:spLocks noGrp="1"/>
          </p:cNvSpPr>
          <p:nvPr>
            <p:ph idx="74"/>
          </p:nvPr>
        </p:nvSpPr>
        <p:spPr/>
        <p:txBody>
          <a:bodyPr/>
          <a:lstStyle/>
          <a:p>
            <a:r>
              <a:rPr lang="en-US" sz="2200" dirty="0"/>
              <a:t>Positive</a:t>
            </a:r>
          </a:p>
        </p:txBody>
      </p:sp>
      <p:sp>
        <p:nvSpPr>
          <p:cNvPr id="14" name="Content Placeholder 13">
            <a:extLst>
              <a:ext uri="{FF2B5EF4-FFF2-40B4-BE49-F238E27FC236}">
                <a16:creationId xmlns:a16="http://schemas.microsoft.com/office/drawing/2014/main" id="{F784CBBA-6D97-E482-BC96-AD47C781F14D}"/>
              </a:ext>
            </a:extLst>
          </p:cNvPr>
          <p:cNvSpPr>
            <a:spLocks noGrp="1"/>
          </p:cNvSpPr>
          <p:nvPr>
            <p:ph idx="75"/>
          </p:nvPr>
        </p:nvSpPr>
        <p:spPr/>
        <p:txBody>
          <a:bodyPr/>
          <a:lstStyle/>
          <a:p>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Unknown</a:t>
            </a:r>
            <a:endParaRPr lang="en-US" dirty="0"/>
          </a:p>
        </p:txBody>
      </p:sp>
      <p:sp>
        <p:nvSpPr>
          <p:cNvPr id="15" name="Content Placeholder 14">
            <a:extLst>
              <a:ext uri="{FF2B5EF4-FFF2-40B4-BE49-F238E27FC236}">
                <a16:creationId xmlns:a16="http://schemas.microsoft.com/office/drawing/2014/main" id="{B4317830-CC65-7628-8E6D-891AC1B7AD5F}"/>
              </a:ext>
            </a:extLst>
          </p:cNvPr>
          <p:cNvSpPr>
            <a:spLocks noGrp="1"/>
          </p:cNvSpPr>
          <p:nvPr>
            <p:ph idx="76"/>
          </p:nvPr>
        </p:nvSpPr>
        <p:spPr/>
        <p:txBody>
          <a:bodyPr/>
          <a:lstStyle/>
          <a:p>
            <a:r>
              <a:rPr lang="en-US" sz="2200" dirty="0"/>
              <a:t>Unknown</a:t>
            </a:r>
          </a:p>
        </p:txBody>
      </p:sp>
      <p:sp>
        <p:nvSpPr>
          <p:cNvPr id="16" name="Content Placeholder 15">
            <a:extLst>
              <a:ext uri="{FF2B5EF4-FFF2-40B4-BE49-F238E27FC236}">
                <a16:creationId xmlns:a16="http://schemas.microsoft.com/office/drawing/2014/main" id="{DAC19059-B879-781F-8B7D-F1DB115CCDD1}"/>
              </a:ext>
            </a:extLst>
          </p:cNvPr>
          <p:cNvSpPr>
            <a:spLocks noGrp="1"/>
          </p:cNvSpPr>
          <p:nvPr>
            <p:ph idx="77"/>
          </p:nvPr>
        </p:nvSpPr>
        <p:spPr/>
        <p:txBody>
          <a:bodyPr/>
          <a:lstStyle/>
          <a:p>
            <a:r>
              <a:rPr lang="en-US" dirty="0"/>
              <a:t>PD-L1 status</a:t>
            </a:r>
          </a:p>
        </p:txBody>
      </p:sp>
      <p:sp>
        <p:nvSpPr>
          <p:cNvPr id="17" name="Content Placeholder 16">
            <a:extLst>
              <a:ext uri="{FF2B5EF4-FFF2-40B4-BE49-F238E27FC236}">
                <a16:creationId xmlns:a16="http://schemas.microsoft.com/office/drawing/2014/main" id="{6443DEA2-840C-B639-70B3-20273D92058E}"/>
              </a:ext>
            </a:extLst>
          </p:cNvPr>
          <p:cNvSpPr>
            <a:spLocks noGrp="1"/>
          </p:cNvSpPr>
          <p:nvPr>
            <p:ph idx="78"/>
          </p:nvPr>
        </p:nvSpPr>
        <p:spPr/>
        <p:txBody>
          <a:bodyPr/>
          <a:lstStyle/>
          <a:p>
            <a:r>
              <a:rPr lang="en-US" sz="2200" dirty="0"/>
              <a:t>Unknown</a:t>
            </a:r>
          </a:p>
        </p:txBody>
      </p:sp>
      <p:sp>
        <p:nvSpPr>
          <p:cNvPr id="18" name="Content Placeholder 17">
            <a:extLst>
              <a:ext uri="{FF2B5EF4-FFF2-40B4-BE49-F238E27FC236}">
                <a16:creationId xmlns:a16="http://schemas.microsoft.com/office/drawing/2014/main" id="{B438339B-D9D8-A051-C38E-124563C2BF7B}"/>
              </a:ext>
            </a:extLst>
          </p:cNvPr>
          <p:cNvSpPr>
            <a:spLocks noGrp="1"/>
          </p:cNvSpPr>
          <p:nvPr>
            <p:ph idx="79"/>
          </p:nvPr>
        </p:nvSpPr>
        <p:spPr/>
        <p:txBody>
          <a:bodyPr/>
          <a:lstStyle/>
          <a:p>
            <a:r>
              <a:rPr lang="en-US" sz="2200" dirty="0">
                <a:effectLst/>
                <a:latin typeface="Calibri" panose="020F0502020204030204" pitchFamily="34" charset="0"/>
                <a:ea typeface="Aptos" panose="020B0004020202020204" pitchFamily="34" charset="0"/>
                <a:cs typeface="Calibri" panose="020F0502020204030204" pitchFamily="34" charset="0"/>
              </a:rPr>
              <a:t>A great deal</a:t>
            </a:r>
            <a:endParaRPr lang="en-US" sz="2200" dirty="0">
              <a:latin typeface="Calibri" panose="020F0502020204030204" pitchFamily="34" charset="0"/>
              <a:cs typeface="Calibri" panose="020F0502020204030204" pitchFamily="34" charset="0"/>
            </a:endParaRPr>
          </a:p>
        </p:txBody>
      </p:sp>
      <p:sp>
        <p:nvSpPr>
          <p:cNvPr id="19" name="Content Placeholder 18">
            <a:extLst>
              <a:ext uri="{FF2B5EF4-FFF2-40B4-BE49-F238E27FC236}">
                <a16:creationId xmlns:a16="http://schemas.microsoft.com/office/drawing/2014/main" id="{37D7C62D-B72D-9F07-193D-D44325907375}"/>
              </a:ext>
            </a:extLst>
          </p:cNvPr>
          <p:cNvSpPr>
            <a:spLocks noGrp="1"/>
          </p:cNvSpPr>
          <p:nvPr>
            <p:ph idx="80"/>
          </p:nvPr>
        </p:nvSpPr>
        <p:spPr/>
        <p:txBody>
          <a:bodyPr/>
          <a:lstStyle/>
          <a:p>
            <a:r>
              <a:rPr lang="en-US" sz="2200" dirty="0"/>
              <a:t>Some</a:t>
            </a:r>
          </a:p>
        </p:txBody>
      </p:sp>
      <p:sp>
        <p:nvSpPr>
          <p:cNvPr id="20" name="Content Placeholder 19">
            <a:extLst>
              <a:ext uri="{FF2B5EF4-FFF2-40B4-BE49-F238E27FC236}">
                <a16:creationId xmlns:a16="http://schemas.microsoft.com/office/drawing/2014/main" id="{C3D1F2A7-1860-6D10-58C3-B03B2BB4B04D}"/>
              </a:ext>
            </a:extLst>
          </p:cNvPr>
          <p:cNvSpPr>
            <a:spLocks noGrp="1"/>
          </p:cNvSpPr>
          <p:nvPr>
            <p:ph idx="81"/>
          </p:nvPr>
        </p:nvSpPr>
        <p:spPr/>
        <p:txBody>
          <a:bodyPr/>
          <a:lstStyle/>
          <a:p>
            <a:r>
              <a:rPr lang="en-US" sz="2200" dirty="0"/>
              <a:t>A great deal</a:t>
            </a:r>
          </a:p>
        </p:txBody>
      </p:sp>
      <p:sp>
        <p:nvSpPr>
          <p:cNvPr id="21" name="Content Placeholder 20">
            <a:extLst>
              <a:ext uri="{FF2B5EF4-FFF2-40B4-BE49-F238E27FC236}">
                <a16:creationId xmlns:a16="http://schemas.microsoft.com/office/drawing/2014/main" id="{33C7F866-1595-4772-9BEF-DE7A606C398D}"/>
              </a:ext>
            </a:extLst>
          </p:cNvPr>
          <p:cNvSpPr>
            <a:spLocks noGrp="1"/>
          </p:cNvSpPr>
          <p:nvPr>
            <p:ph idx="82"/>
          </p:nvPr>
        </p:nvSpPr>
        <p:spPr>
          <a:xfrm>
            <a:off x="7313140" y="2800352"/>
            <a:ext cx="2020824" cy="484632"/>
          </a:xfrm>
        </p:spPr>
        <p:txBody>
          <a:bodyPr/>
          <a:lstStyle/>
          <a:p>
            <a:pPr>
              <a:lnSpc>
                <a:spcPts val="1780"/>
              </a:lnSpc>
            </a:pPr>
            <a:r>
              <a:rPr lang="en-US" sz="1700" dirty="0"/>
              <a:t>Too early to determine</a:t>
            </a:r>
          </a:p>
        </p:txBody>
      </p:sp>
      <p:sp>
        <p:nvSpPr>
          <p:cNvPr id="22" name="Content Placeholder 21">
            <a:extLst>
              <a:ext uri="{FF2B5EF4-FFF2-40B4-BE49-F238E27FC236}">
                <a16:creationId xmlns:a16="http://schemas.microsoft.com/office/drawing/2014/main" id="{035B4364-D53C-618F-002A-C11B107160C9}"/>
              </a:ext>
            </a:extLst>
          </p:cNvPr>
          <p:cNvSpPr>
            <a:spLocks noGrp="1"/>
          </p:cNvSpPr>
          <p:nvPr>
            <p:ph idx="83"/>
          </p:nvPr>
        </p:nvSpPr>
        <p:spPr/>
        <p:txBody>
          <a:bodyPr/>
          <a:lstStyle/>
          <a:p>
            <a:pPr marL="0" marR="0" lvl="0" indent="0" algn="ctr" defTabSz="412750" rtl="0" eaLnBrk="0" fontAlgn="base" latinLnBrk="0" hangingPunct="0">
              <a:lnSpc>
                <a:spcPts val="18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A great deal</a:t>
            </a:r>
            <a:endParaRPr kumimoji="0" lang="en-US" sz="22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3" name="Content Placeholder 22">
            <a:extLst>
              <a:ext uri="{FF2B5EF4-FFF2-40B4-BE49-F238E27FC236}">
                <a16:creationId xmlns:a16="http://schemas.microsoft.com/office/drawing/2014/main" id="{F3EF9DE6-00C9-5CF7-B15B-8B532DAD507E}"/>
              </a:ext>
            </a:extLst>
          </p:cNvPr>
          <p:cNvSpPr>
            <a:spLocks noGrp="1"/>
          </p:cNvSpPr>
          <p:nvPr>
            <p:ph idx="84"/>
          </p:nvPr>
        </p:nvSpPr>
        <p:spPr/>
        <p:txBody>
          <a:bodyPr/>
          <a:lstStyle/>
          <a:p>
            <a:r>
              <a:rPr lang="en-US" dirty="0"/>
              <a:t>Benefit derived</a:t>
            </a:r>
          </a:p>
        </p:txBody>
      </p:sp>
      <p:sp>
        <p:nvSpPr>
          <p:cNvPr id="24" name="Content Placeholder 23">
            <a:extLst>
              <a:ext uri="{FF2B5EF4-FFF2-40B4-BE49-F238E27FC236}">
                <a16:creationId xmlns:a16="http://schemas.microsoft.com/office/drawing/2014/main" id="{3CEC1636-F0F4-BB2F-83B5-F4F8C6844E52}"/>
              </a:ext>
            </a:extLst>
          </p:cNvPr>
          <p:cNvSpPr>
            <a:spLocks noGrp="1"/>
          </p:cNvSpPr>
          <p:nvPr>
            <p:ph idx="85"/>
          </p:nvPr>
        </p:nvSpPr>
        <p:spPr/>
        <p:txBody>
          <a:bodyPr/>
          <a:lstStyle/>
          <a:p>
            <a:pPr>
              <a:lnSpc>
                <a:spcPts val="1880"/>
              </a:lnSpc>
            </a:pPr>
            <a:r>
              <a:rPr lang="en-US" sz="2200" dirty="0">
                <a:effectLst/>
                <a:latin typeface="Calibri" panose="020F0502020204030204" pitchFamily="34" charset="0"/>
                <a:ea typeface="Aptos" panose="020B0004020202020204" pitchFamily="34" charset="0"/>
                <a:cs typeface="Calibri" panose="020F0502020204030204" pitchFamily="34" charset="0"/>
              </a:rPr>
              <a:t>A great deal</a:t>
            </a:r>
            <a:endParaRPr lang="en-US" sz="2200" dirty="0">
              <a:latin typeface="Calibri" panose="020F0502020204030204" pitchFamily="34" charset="0"/>
              <a:cs typeface="Calibri" panose="020F0502020204030204" pitchFamily="34" charset="0"/>
            </a:endParaRPr>
          </a:p>
        </p:txBody>
      </p:sp>
      <p:sp>
        <p:nvSpPr>
          <p:cNvPr id="25" name="Content Placeholder 24">
            <a:extLst>
              <a:ext uri="{FF2B5EF4-FFF2-40B4-BE49-F238E27FC236}">
                <a16:creationId xmlns:a16="http://schemas.microsoft.com/office/drawing/2014/main" id="{32A0F464-7889-4E54-C892-1CC2965AEA99}"/>
              </a:ext>
            </a:extLst>
          </p:cNvPr>
          <p:cNvSpPr>
            <a:spLocks noGrp="1"/>
          </p:cNvSpPr>
          <p:nvPr>
            <p:ph idx="86"/>
          </p:nvPr>
        </p:nvSpPr>
        <p:spPr/>
        <p:txBody>
          <a:bodyPr/>
          <a:lstStyle/>
          <a:p>
            <a:r>
              <a:rPr lang="en-US" sz="2200" dirty="0"/>
              <a:t>Neuropathy</a:t>
            </a:r>
          </a:p>
        </p:txBody>
      </p:sp>
      <p:sp>
        <p:nvSpPr>
          <p:cNvPr id="26" name="Content Placeholder 25">
            <a:extLst>
              <a:ext uri="{FF2B5EF4-FFF2-40B4-BE49-F238E27FC236}">
                <a16:creationId xmlns:a16="http://schemas.microsoft.com/office/drawing/2014/main" id="{D849EA50-CFE8-FD14-1606-C506F1CAC6D5}"/>
              </a:ext>
            </a:extLst>
          </p:cNvPr>
          <p:cNvSpPr>
            <a:spLocks noGrp="1"/>
          </p:cNvSpPr>
          <p:nvPr>
            <p:ph idx="87"/>
          </p:nvPr>
        </p:nvSpPr>
        <p:spPr>
          <a:xfrm>
            <a:off x="9479692" y="2204864"/>
            <a:ext cx="2020824" cy="484632"/>
          </a:xfrm>
        </p:spPr>
        <p:txBody>
          <a:bodyPr/>
          <a:lstStyle/>
          <a:p>
            <a:pPr>
              <a:lnSpc>
                <a:spcPts val="1860"/>
              </a:lnSpc>
            </a:pPr>
            <a:r>
              <a:rPr lang="en-US" sz="1800" dirty="0"/>
              <a:t>Rash, Grade 1 neuropathy</a:t>
            </a:r>
          </a:p>
        </p:txBody>
      </p:sp>
      <p:sp>
        <p:nvSpPr>
          <p:cNvPr id="27" name="Content Placeholder 26">
            <a:extLst>
              <a:ext uri="{FF2B5EF4-FFF2-40B4-BE49-F238E27FC236}">
                <a16:creationId xmlns:a16="http://schemas.microsoft.com/office/drawing/2014/main" id="{89BFEF34-F453-0847-034A-A346471F0BE7}"/>
              </a:ext>
            </a:extLst>
          </p:cNvPr>
          <p:cNvSpPr>
            <a:spLocks noGrp="1"/>
          </p:cNvSpPr>
          <p:nvPr>
            <p:ph idx="88"/>
          </p:nvPr>
        </p:nvSpPr>
        <p:spPr/>
        <p:txBody>
          <a:bodyPr/>
          <a:lstStyle/>
          <a:p>
            <a:r>
              <a:rPr lang="en-US" sz="2000" dirty="0"/>
              <a:t>Neuropathy, colitis</a:t>
            </a:r>
          </a:p>
        </p:txBody>
      </p:sp>
      <p:sp>
        <p:nvSpPr>
          <p:cNvPr id="28" name="Content Placeholder 27">
            <a:extLst>
              <a:ext uri="{FF2B5EF4-FFF2-40B4-BE49-F238E27FC236}">
                <a16:creationId xmlns:a16="http://schemas.microsoft.com/office/drawing/2014/main" id="{4391C585-DF9F-90AD-DA0C-91B9D74976E9}"/>
              </a:ext>
            </a:extLst>
          </p:cNvPr>
          <p:cNvSpPr>
            <a:spLocks noGrp="1"/>
          </p:cNvSpPr>
          <p:nvPr>
            <p:ph idx="89"/>
          </p:nvPr>
        </p:nvSpPr>
        <p:spPr/>
        <p:txBody>
          <a:bodyPr/>
          <a:lstStyle/>
          <a:p>
            <a:r>
              <a:rPr lang="en-US" sz="2200" dirty="0"/>
              <a:t>Faring well</a:t>
            </a:r>
          </a:p>
        </p:txBody>
      </p:sp>
      <p:sp>
        <p:nvSpPr>
          <p:cNvPr id="29" name="Content Placeholder 28">
            <a:extLst>
              <a:ext uri="{FF2B5EF4-FFF2-40B4-BE49-F238E27FC236}">
                <a16:creationId xmlns:a16="http://schemas.microsoft.com/office/drawing/2014/main" id="{997514E7-044B-9A10-FE0E-5DDEA390CE7B}"/>
              </a:ext>
            </a:extLst>
          </p:cNvPr>
          <p:cNvSpPr>
            <a:spLocks noGrp="1"/>
          </p:cNvSpPr>
          <p:nvPr>
            <p:ph idx="90"/>
          </p:nvPr>
        </p:nvSpPr>
        <p:spPr/>
        <p:txBody>
          <a:bodyPr/>
          <a:lstStyle/>
          <a:p>
            <a:pPr>
              <a:lnSpc>
                <a:spcPts val="1740"/>
              </a:lnSpc>
            </a:pPr>
            <a:r>
              <a:rPr lang="en-US" sz="1700" dirty="0">
                <a:latin typeface="Calibri" panose="020F0502020204030204" pitchFamily="34" charset="0"/>
                <a:cs typeface="Calibri" panose="020F0502020204030204" pitchFamily="34" charset="0"/>
              </a:rPr>
              <a:t>Pruritus/dry skin, fatigue</a:t>
            </a:r>
          </a:p>
        </p:txBody>
      </p:sp>
      <p:sp>
        <p:nvSpPr>
          <p:cNvPr id="30" name="Content Placeholder 29">
            <a:extLst>
              <a:ext uri="{FF2B5EF4-FFF2-40B4-BE49-F238E27FC236}">
                <a16:creationId xmlns:a16="http://schemas.microsoft.com/office/drawing/2014/main" id="{87737251-0C4B-6A99-2CD0-7791FCD8601A}"/>
              </a:ext>
            </a:extLst>
          </p:cNvPr>
          <p:cNvSpPr>
            <a:spLocks noGrp="1"/>
          </p:cNvSpPr>
          <p:nvPr>
            <p:ph idx="91"/>
          </p:nvPr>
        </p:nvSpPr>
        <p:spPr/>
        <p:txBody>
          <a:bodyPr/>
          <a:lstStyle/>
          <a:p>
            <a:r>
              <a:rPr lang="en-US" dirty="0"/>
              <a:t>Side effects</a:t>
            </a:r>
          </a:p>
        </p:txBody>
      </p:sp>
      <p:sp>
        <p:nvSpPr>
          <p:cNvPr id="31" name="Content Placeholder 30">
            <a:extLst>
              <a:ext uri="{FF2B5EF4-FFF2-40B4-BE49-F238E27FC236}">
                <a16:creationId xmlns:a16="http://schemas.microsoft.com/office/drawing/2014/main" id="{96272895-04F8-2171-CDCE-9D092DF06183}"/>
              </a:ext>
            </a:extLst>
          </p:cNvPr>
          <p:cNvSpPr>
            <a:spLocks noGrp="1"/>
          </p:cNvSpPr>
          <p:nvPr>
            <p:ph idx="92"/>
          </p:nvPr>
        </p:nvSpPr>
        <p:spPr/>
        <p:txBody>
          <a:bodyPr/>
          <a:lstStyle/>
          <a:p>
            <a:pPr>
              <a:lnSpc>
                <a:spcPts val="1740"/>
              </a:lnSpc>
            </a:pPr>
            <a:r>
              <a:rPr lang="en-US" sz="1700" dirty="0">
                <a:latin typeface="Calibri" panose="020F0502020204030204" pitchFamily="34" charset="0"/>
                <a:cs typeface="Calibri" panose="020F0502020204030204" pitchFamily="34" charset="0"/>
              </a:rPr>
              <a:t>Neuropathy, fatigue, dysgeusia</a:t>
            </a:r>
          </a:p>
        </p:txBody>
      </p:sp>
      <p:sp>
        <p:nvSpPr>
          <p:cNvPr id="32" name="Content Placeholder 31">
            <a:extLst>
              <a:ext uri="{FF2B5EF4-FFF2-40B4-BE49-F238E27FC236}">
                <a16:creationId xmlns:a16="http://schemas.microsoft.com/office/drawing/2014/main" id="{B14BF4FA-06E0-C02A-00B6-A27C25A03EC3}"/>
              </a:ext>
            </a:extLst>
          </p:cNvPr>
          <p:cNvSpPr>
            <a:spLocks noGrp="1"/>
          </p:cNvSpPr>
          <p:nvPr>
            <p:ph idx="93"/>
          </p:nvPr>
        </p:nvSpPr>
        <p:spPr/>
        <p:txBody>
          <a:bodyPr/>
          <a:lstStyle/>
          <a:p>
            <a:r>
              <a:rPr lang="en-US" sz="2200" dirty="0"/>
              <a:t>72 years</a:t>
            </a:r>
          </a:p>
        </p:txBody>
      </p:sp>
      <p:sp>
        <p:nvSpPr>
          <p:cNvPr id="33" name="Content Placeholder 32">
            <a:extLst>
              <a:ext uri="{FF2B5EF4-FFF2-40B4-BE49-F238E27FC236}">
                <a16:creationId xmlns:a16="http://schemas.microsoft.com/office/drawing/2014/main" id="{C9D43670-2228-DB53-4881-700508A6D2DB}"/>
              </a:ext>
            </a:extLst>
          </p:cNvPr>
          <p:cNvSpPr>
            <a:spLocks noGrp="1"/>
          </p:cNvSpPr>
          <p:nvPr>
            <p:ph idx="94"/>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Unknown</a:t>
            </a:r>
          </a:p>
        </p:txBody>
      </p:sp>
      <p:sp>
        <p:nvSpPr>
          <p:cNvPr id="34" name="Content Placeholder 33">
            <a:extLst>
              <a:ext uri="{FF2B5EF4-FFF2-40B4-BE49-F238E27FC236}">
                <a16:creationId xmlns:a16="http://schemas.microsoft.com/office/drawing/2014/main" id="{73EFC161-0BC6-A786-76AB-A22D6A67E42D}"/>
              </a:ext>
            </a:extLst>
          </p:cNvPr>
          <p:cNvSpPr>
            <a:spLocks noGrp="1"/>
          </p:cNvSpPr>
          <p:nvPr>
            <p:ph idx="95"/>
          </p:nvPr>
        </p:nvSpPr>
        <p:spPr/>
        <p:txBody>
          <a:bodyPr/>
          <a:lstStyle/>
          <a:p>
            <a:pPr>
              <a:lnSpc>
                <a:spcPts val="1880"/>
              </a:lnSpc>
            </a:pPr>
            <a:r>
              <a:rPr lang="en-US" sz="2200" dirty="0">
                <a:effectLst/>
                <a:latin typeface="Calibri" panose="020F0502020204030204" pitchFamily="34" charset="0"/>
                <a:ea typeface="Aptos" panose="020B0004020202020204" pitchFamily="34" charset="0"/>
                <a:cs typeface="Calibri" panose="020F0502020204030204" pitchFamily="34" charset="0"/>
              </a:rPr>
              <a:t>A great deal</a:t>
            </a:r>
            <a:endParaRPr lang="en-US" sz="2200" dirty="0">
              <a:latin typeface="Calibri" panose="020F0502020204030204" pitchFamily="34" charset="0"/>
              <a:cs typeface="Calibri" panose="020F0502020204030204" pitchFamily="34" charset="0"/>
            </a:endParaRPr>
          </a:p>
        </p:txBody>
      </p:sp>
      <p:sp>
        <p:nvSpPr>
          <p:cNvPr id="35" name="Content Placeholder 34">
            <a:extLst>
              <a:ext uri="{FF2B5EF4-FFF2-40B4-BE49-F238E27FC236}">
                <a16:creationId xmlns:a16="http://schemas.microsoft.com/office/drawing/2014/main" id="{A88980CB-CFB1-F57C-FE0B-40CC8245BE70}"/>
              </a:ext>
            </a:extLst>
          </p:cNvPr>
          <p:cNvSpPr>
            <a:spLocks noGrp="1"/>
          </p:cNvSpPr>
          <p:nvPr>
            <p:ph idx="96"/>
          </p:nvPr>
        </p:nvSpPr>
        <p:spPr/>
        <p:txBody>
          <a:bodyPr/>
          <a:lstStyle/>
          <a:p>
            <a:pPr>
              <a:lnSpc>
                <a:spcPts val="1740"/>
              </a:lnSpc>
            </a:pPr>
            <a:r>
              <a:rPr lang="en-US" sz="1700" dirty="0">
                <a:latin typeface="Calibri" panose="020F0502020204030204" pitchFamily="34" charset="0"/>
                <a:cs typeface="Calibri" panose="020F0502020204030204" pitchFamily="34" charset="0"/>
              </a:rPr>
              <a:t>Peripheral neuropathy, dry skin</a:t>
            </a:r>
          </a:p>
        </p:txBody>
      </p:sp>
    </p:spTree>
    <p:extLst>
      <p:ext uri="{BB962C8B-B14F-4D97-AF65-F5344CB8AC3E}">
        <p14:creationId xmlns:p14="http://schemas.microsoft.com/office/powerpoint/2010/main" val="292952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041630-1849-CC4B-D701-B6D2E877CAB1}"/>
              </a:ext>
            </a:extLst>
          </p:cNvPr>
          <p:cNvSpPr>
            <a:spLocks noGrp="1"/>
          </p:cNvSpPr>
          <p:nvPr>
            <p:ph idx="46"/>
          </p:nvPr>
        </p:nvSpPr>
        <p:spPr/>
        <p:txBody>
          <a:bodyPr/>
          <a:lstStyle/>
          <a:p>
            <a:r>
              <a:rPr kumimoji="0" lang="en-US" sz="2000" b="1" i="0" u="none" strike="noStrike" kern="0" cap="none" spc="0" normalizeH="0" baseline="0" noProof="0" dirty="0">
                <a:ln>
                  <a:noFill/>
                </a:ln>
                <a:solidFill>
                  <a:srgbClr val="FFFFFF"/>
                </a:solidFill>
                <a:effectLst/>
                <a:uLnTx/>
                <a:uFillTx/>
                <a:latin typeface="Calibri" charset="0"/>
                <a:ea typeface="MS PGothic" pitchFamily="34" charset="-128"/>
              </a:rPr>
              <a:t>Enfortumab vedotin/pembrolizumab </a:t>
            </a:r>
          </a:p>
        </p:txBody>
      </p:sp>
      <p:sp>
        <p:nvSpPr>
          <p:cNvPr id="3" name="Content Placeholder 2">
            <a:extLst>
              <a:ext uri="{FF2B5EF4-FFF2-40B4-BE49-F238E27FC236}">
                <a16:creationId xmlns:a16="http://schemas.microsoft.com/office/drawing/2014/main" id="{2A45AEF1-DF78-16BA-4474-9E9F27C25952}"/>
              </a:ext>
            </a:extLst>
          </p:cNvPr>
          <p:cNvSpPr>
            <a:spLocks noGrp="1"/>
          </p:cNvSpPr>
          <p:nvPr>
            <p:ph idx="47"/>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000" b="1" i="0" u="none" strike="noStrike" kern="0" cap="none" spc="0" normalizeH="0" baseline="0" noProof="0" dirty="0">
                <a:ln>
                  <a:noFill/>
                </a:ln>
                <a:solidFill>
                  <a:srgbClr val="FFFFFF"/>
                </a:solidFill>
                <a:effectLst/>
                <a:uLnTx/>
                <a:uFillTx/>
                <a:latin typeface="Calibri" charset="0"/>
                <a:ea typeface="MS PGothic" pitchFamily="34" charset="-128"/>
              </a:rPr>
              <a:t>Enfortumab vedotin/pembrolizumab </a:t>
            </a:r>
          </a:p>
        </p:txBody>
      </p:sp>
      <p:sp>
        <p:nvSpPr>
          <p:cNvPr id="4" name="Content Placeholder 3">
            <a:extLst>
              <a:ext uri="{FF2B5EF4-FFF2-40B4-BE49-F238E27FC236}">
                <a16:creationId xmlns:a16="http://schemas.microsoft.com/office/drawing/2014/main" id="{9EB18157-1AF2-7814-FF93-E622B35AE12A}"/>
              </a:ext>
            </a:extLst>
          </p:cNvPr>
          <p:cNvSpPr>
            <a:spLocks noGrp="1"/>
          </p:cNvSpPr>
          <p:nvPr>
            <p:ph idx="48"/>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000" b="1" i="0" u="none" strike="noStrike" kern="0" cap="none" spc="0" normalizeH="0" baseline="0" noProof="0" dirty="0">
                <a:ln>
                  <a:noFill/>
                </a:ln>
                <a:solidFill>
                  <a:srgbClr val="FFFFFF"/>
                </a:solidFill>
                <a:effectLst/>
                <a:uLnTx/>
                <a:uFillTx/>
                <a:latin typeface="Calibri" charset="0"/>
                <a:ea typeface="MS PGothic" pitchFamily="34" charset="-128"/>
              </a:rPr>
              <a:t>Enfortumab vedotin/pembrolizumab </a:t>
            </a:r>
          </a:p>
        </p:txBody>
      </p:sp>
      <p:sp>
        <p:nvSpPr>
          <p:cNvPr id="5" name="Content Placeholder 4">
            <a:extLst>
              <a:ext uri="{FF2B5EF4-FFF2-40B4-BE49-F238E27FC236}">
                <a16:creationId xmlns:a16="http://schemas.microsoft.com/office/drawing/2014/main" id="{A62C6D62-7F6E-D6B3-CC0F-443386AA6E4B}"/>
              </a:ext>
            </a:extLst>
          </p:cNvPr>
          <p:cNvSpPr>
            <a:spLocks noGrp="1"/>
          </p:cNvSpPr>
          <p:nvPr>
            <p:ph idx="49"/>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000" b="1" i="0" u="none" strike="noStrike" kern="0" cap="none" spc="0" normalizeH="0" baseline="0" noProof="0" dirty="0">
                <a:ln>
                  <a:noFill/>
                </a:ln>
                <a:solidFill>
                  <a:srgbClr val="FFFFFF"/>
                </a:solidFill>
                <a:effectLst/>
                <a:uLnTx/>
                <a:uFillTx/>
                <a:latin typeface="Calibri" charset="0"/>
                <a:ea typeface="MS PGothic" pitchFamily="34" charset="-128"/>
              </a:rPr>
              <a:t>Enfortumab </a:t>
            </a:r>
            <a:r>
              <a:rPr kumimoji="0" lang="en-US" sz="2000" b="1" i="0" u="none" strike="noStrike" kern="0" cap="none" spc="0" normalizeH="0" baseline="0" noProof="0" dirty="0" err="1">
                <a:ln>
                  <a:noFill/>
                </a:ln>
                <a:solidFill>
                  <a:srgbClr val="FFFFFF"/>
                </a:solidFill>
                <a:effectLst/>
                <a:uLnTx/>
                <a:uFillTx/>
                <a:latin typeface="Calibri" charset="0"/>
                <a:ea typeface="MS PGothic" pitchFamily="34" charset="-128"/>
              </a:rPr>
              <a:t>vedotin</a:t>
            </a:r>
            <a:r>
              <a:rPr kumimoji="0" lang="en-US" sz="2000" b="1" i="0" u="none" strike="noStrike" kern="0" cap="none" spc="0" normalizeH="0" baseline="0" noProof="0" dirty="0">
                <a:ln>
                  <a:noFill/>
                </a:ln>
                <a:solidFill>
                  <a:srgbClr val="FFFFFF"/>
                </a:solidFill>
                <a:effectLst/>
                <a:uLnTx/>
                <a:uFillTx/>
                <a:latin typeface="Calibri" charset="0"/>
                <a:ea typeface="MS PGothic" pitchFamily="34" charset="-128"/>
              </a:rPr>
              <a:t>/pembrolizumab </a:t>
            </a:r>
          </a:p>
        </p:txBody>
      </p:sp>
      <p:sp>
        <p:nvSpPr>
          <p:cNvPr id="6" name="Content Placeholder 5">
            <a:extLst>
              <a:ext uri="{FF2B5EF4-FFF2-40B4-BE49-F238E27FC236}">
                <a16:creationId xmlns:a16="http://schemas.microsoft.com/office/drawing/2014/main" id="{4BAFD1E1-4804-D11B-397A-19AAF4292C81}"/>
              </a:ext>
            </a:extLst>
          </p:cNvPr>
          <p:cNvSpPr>
            <a:spLocks noGrp="1"/>
          </p:cNvSpPr>
          <p:nvPr>
            <p:ph idx="50"/>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000" b="1" i="0" u="none" strike="noStrike" kern="0" cap="none" spc="0" normalizeH="0" baseline="0" noProof="0" dirty="0">
                <a:ln>
                  <a:noFill/>
                </a:ln>
                <a:solidFill>
                  <a:srgbClr val="FFFFFF"/>
                </a:solidFill>
                <a:effectLst/>
                <a:uLnTx/>
                <a:uFillTx/>
                <a:latin typeface="Calibri" charset="0"/>
                <a:ea typeface="MS PGothic" pitchFamily="34" charset="-128"/>
              </a:rPr>
              <a:t>Enfortumab vedotin/pembrolizumab </a:t>
            </a:r>
          </a:p>
        </p:txBody>
      </p:sp>
      <p:sp>
        <p:nvSpPr>
          <p:cNvPr id="7" name="Content Placeholder 6">
            <a:extLst>
              <a:ext uri="{FF2B5EF4-FFF2-40B4-BE49-F238E27FC236}">
                <a16:creationId xmlns:a16="http://schemas.microsoft.com/office/drawing/2014/main" id="{C15B8B04-15F2-0251-A3F3-D22477A504C3}"/>
              </a:ext>
            </a:extLst>
          </p:cNvPr>
          <p:cNvSpPr>
            <a:spLocks noGrp="1"/>
          </p:cNvSpPr>
          <p:nvPr>
            <p:ph idx="58"/>
          </p:nvPr>
        </p:nvSpPr>
        <p:spPr/>
        <p:txBody>
          <a:bodyPr/>
          <a:lstStyle/>
          <a:p>
            <a:r>
              <a:rPr lang="en-US" dirty="0"/>
              <a:t>Preferred first-line regimen</a:t>
            </a:r>
          </a:p>
        </p:txBody>
      </p:sp>
      <p:sp>
        <p:nvSpPr>
          <p:cNvPr id="8" name="Content Placeholder 7">
            <a:extLst>
              <a:ext uri="{FF2B5EF4-FFF2-40B4-BE49-F238E27FC236}">
                <a16:creationId xmlns:a16="http://schemas.microsoft.com/office/drawing/2014/main" id="{B3692C3A-6767-A814-F8AB-D09089E15B6E}"/>
              </a:ext>
            </a:extLst>
          </p:cNvPr>
          <p:cNvSpPr>
            <a:spLocks noGrp="1"/>
          </p:cNvSpPr>
          <p:nvPr>
            <p:ph idx="71"/>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000" b="1" i="0" u="none" strike="noStrike" kern="0" cap="none" spc="0" normalizeH="0" baseline="0" noProof="0" dirty="0">
                <a:ln>
                  <a:noFill/>
                </a:ln>
                <a:solidFill>
                  <a:srgbClr val="FFFFFF"/>
                </a:solidFill>
                <a:effectLst/>
                <a:uLnTx/>
                <a:uFillTx/>
                <a:latin typeface="Calibri" charset="0"/>
                <a:ea typeface="MS PGothic" pitchFamily="34" charset="-128"/>
              </a:rPr>
              <a:t>Enfortumab vedotin/pembrolizumab </a:t>
            </a:r>
          </a:p>
        </p:txBody>
      </p:sp>
      <p:sp>
        <p:nvSpPr>
          <p:cNvPr id="9" name="Title 8">
            <a:extLst>
              <a:ext uri="{FF2B5EF4-FFF2-40B4-BE49-F238E27FC236}">
                <a16:creationId xmlns:a16="http://schemas.microsoft.com/office/drawing/2014/main" id="{7F4B5F1A-1751-D946-62A6-565F48DBB5C0}"/>
              </a:ext>
            </a:extLst>
          </p:cNvPr>
          <p:cNvSpPr>
            <a:spLocks noGrp="1"/>
          </p:cNvSpPr>
          <p:nvPr>
            <p:ph type="title"/>
          </p:nvPr>
        </p:nvSpPr>
        <p:spPr>
          <a:xfrm>
            <a:off x="551384" y="0"/>
            <a:ext cx="10513168" cy="1196752"/>
          </a:xfrm>
        </p:spPr>
        <p:txBody>
          <a:bodyPr/>
          <a:lstStyle/>
          <a:p>
            <a:r>
              <a:rPr lang="en-US"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In general, what is your preferred first-line treatment regimen for an 80-year-old patient with metastatic UBC who has received no prior systemic therapy and </a:t>
            </a:r>
            <a:r>
              <a:rPr lang="en-US" b="1" u="sng"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is not a candidate for cisplatin</a:t>
            </a:r>
            <a:r>
              <a:rPr lang="en-US"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Does PD-L1 level affect your decision-making? </a:t>
            </a:r>
            <a:endParaRPr lang="en-US" dirty="0">
              <a:solidFill>
                <a:srgbClr val="0432FF"/>
              </a:solidFill>
              <a:latin typeface="Calibri" panose="020F0502020204030204" pitchFamily="34" charset="0"/>
              <a:cs typeface="Calibri" panose="020F0502020204030204" pitchFamily="34" charset="0"/>
            </a:endParaRPr>
          </a:p>
        </p:txBody>
      </p:sp>
      <p:sp>
        <p:nvSpPr>
          <p:cNvPr id="10" name="Content Placeholder 9">
            <a:extLst>
              <a:ext uri="{FF2B5EF4-FFF2-40B4-BE49-F238E27FC236}">
                <a16:creationId xmlns:a16="http://schemas.microsoft.com/office/drawing/2014/main" id="{81E636DD-A5C6-FDC1-457D-0C434E66D15B}"/>
              </a:ext>
            </a:extLst>
          </p:cNvPr>
          <p:cNvSpPr>
            <a:spLocks noGrp="1"/>
          </p:cNvSpPr>
          <p:nvPr>
            <p:ph idx="73"/>
          </p:nvPr>
        </p:nvSpPr>
        <p:spPr/>
        <p:txBody>
          <a:bodyPr/>
          <a:lstStyle/>
          <a:p>
            <a:r>
              <a:rPr lang="en-US" sz="2200" dirty="0"/>
              <a:t>No</a:t>
            </a:r>
          </a:p>
        </p:txBody>
      </p:sp>
      <p:sp>
        <p:nvSpPr>
          <p:cNvPr id="11" name="Content Placeholder 10">
            <a:extLst>
              <a:ext uri="{FF2B5EF4-FFF2-40B4-BE49-F238E27FC236}">
                <a16:creationId xmlns:a16="http://schemas.microsoft.com/office/drawing/2014/main" id="{F01C73A2-2E14-0205-925F-A1C10A0274ED}"/>
              </a:ext>
            </a:extLst>
          </p:cNvPr>
          <p:cNvSpPr>
            <a:spLocks noGrp="1"/>
          </p:cNvSpPr>
          <p:nvPr>
            <p:ph idx="74"/>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No</a:t>
            </a:r>
          </a:p>
        </p:txBody>
      </p:sp>
      <p:sp>
        <p:nvSpPr>
          <p:cNvPr id="12" name="Content Placeholder 11">
            <a:extLst>
              <a:ext uri="{FF2B5EF4-FFF2-40B4-BE49-F238E27FC236}">
                <a16:creationId xmlns:a16="http://schemas.microsoft.com/office/drawing/2014/main" id="{9DD59B2F-6788-4160-E76E-C1B090EBF538}"/>
              </a:ext>
            </a:extLst>
          </p:cNvPr>
          <p:cNvSpPr>
            <a:spLocks noGrp="1"/>
          </p:cNvSpPr>
          <p:nvPr>
            <p:ph idx="75"/>
          </p:nvPr>
        </p:nvSpPr>
        <p:spPr/>
        <p:txBody>
          <a:bodyPr/>
          <a:lstStyle/>
          <a:p>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No</a:t>
            </a:r>
            <a:endParaRPr lang="en-US" dirty="0"/>
          </a:p>
        </p:txBody>
      </p:sp>
      <p:sp>
        <p:nvSpPr>
          <p:cNvPr id="13" name="Content Placeholder 12">
            <a:extLst>
              <a:ext uri="{FF2B5EF4-FFF2-40B4-BE49-F238E27FC236}">
                <a16:creationId xmlns:a16="http://schemas.microsoft.com/office/drawing/2014/main" id="{4C2BF887-5A56-35F0-4647-94E50076E6A3}"/>
              </a:ext>
            </a:extLst>
          </p:cNvPr>
          <p:cNvSpPr>
            <a:spLocks noGrp="1"/>
          </p:cNvSpPr>
          <p:nvPr>
            <p:ph idx="76"/>
          </p:nvPr>
        </p:nvSpPr>
        <p:spPr/>
        <p:txBody>
          <a:bodyPr/>
          <a:lstStyle/>
          <a:p>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No</a:t>
            </a:r>
            <a:endParaRPr lang="en-US" dirty="0"/>
          </a:p>
        </p:txBody>
      </p:sp>
      <p:sp>
        <p:nvSpPr>
          <p:cNvPr id="14" name="Content Placeholder 13">
            <a:extLst>
              <a:ext uri="{FF2B5EF4-FFF2-40B4-BE49-F238E27FC236}">
                <a16:creationId xmlns:a16="http://schemas.microsoft.com/office/drawing/2014/main" id="{F4671DDC-89DD-C5F8-45F2-44B3D93CD935}"/>
              </a:ext>
            </a:extLst>
          </p:cNvPr>
          <p:cNvSpPr>
            <a:spLocks noGrp="1"/>
          </p:cNvSpPr>
          <p:nvPr>
            <p:ph idx="77"/>
          </p:nvPr>
        </p:nvSpPr>
        <p:spPr/>
        <p:txBody>
          <a:bodyPr/>
          <a:lstStyle/>
          <a:p>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No</a:t>
            </a:r>
            <a:endParaRPr lang="en-US" dirty="0"/>
          </a:p>
        </p:txBody>
      </p:sp>
      <p:sp>
        <p:nvSpPr>
          <p:cNvPr id="15" name="Content Placeholder 14">
            <a:extLst>
              <a:ext uri="{FF2B5EF4-FFF2-40B4-BE49-F238E27FC236}">
                <a16:creationId xmlns:a16="http://schemas.microsoft.com/office/drawing/2014/main" id="{5AB49764-BB79-AE59-75D2-8ADADDA8E9DC}"/>
              </a:ext>
            </a:extLst>
          </p:cNvPr>
          <p:cNvSpPr>
            <a:spLocks noGrp="1"/>
          </p:cNvSpPr>
          <p:nvPr>
            <p:ph idx="78"/>
          </p:nvPr>
        </p:nvSpPr>
        <p:spPr/>
        <p:txBody>
          <a:bodyPr/>
          <a:lstStyle/>
          <a:p>
            <a:r>
              <a:rPr lang="en-US" dirty="0"/>
              <a:t>PD-L1 affect decision-making?</a:t>
            </a:r>
          </a:p>
        </p:txBody>
      </p:sp>
      <p:sp>
        <p:nvSpPr>
          <p:cNvPr id="16" name="Content Placeholder 15">
            <a:extLst>
              <a:ext uri="{FF2B5EF4-FFF2-40B4-BE49-F238E27FC236}">
                <a16:creationId xmlns:a16="http://schemas.microsoft.com/office/drawing/2014/main" id="{9BC432A0-40C8-5078-64A4-8E179571B702}"/>
              </a:ext>
            </a:extLst>
          </p:cNvPr>
          <p:cNvSpPr>
            <a:spLocks noGrp="1"/>
          </p:cNvSpPr>
          <p:nvPr>
            <p:ph idx="79"/>
          </p:nvPr>
        </p:nvSpPr>
        <p:spPr/>
        <p:txBody>
          <a:bodyPr/>
          <a:lstStyle/>
          <a:p>
            <a:r>
              <a:rPr lang="en-US" sz="2200" dirty="0"/>
              <a:t>No</a:t>
            </a:r>
          </a:p>
        </p:txBody>
      </p:sp>
      <p:sp>
        <p:nvSpPr>
          <p:cNvPr id="17" name="Content Placeholder 16">
            <a:extLst>
              <a:ext uri="{FF2B5EF4-FFF2-40B4-BE49-F238E27FC236}">
                <a16:creationId xmlns:a16="http://schemas.microsoft.com/office/drawing/2014/main" id="{65F5003B-338D-38CA-9A2A-6B2AB23BA1FB}"/>
              </a:ext>
            </a:extLst>
          </p:cNvPr>
          <p:cNvSpPr>
            <a:spLocks noGrp="1"/>
          </p:cNvSpPr>
          <p:nvPr>
            <p:ph idx="80"/>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000" b="1" i="0" u="none" strike="noStrike" kern="0" cap="none" spc="0" normalizeH="0" baseline="0" noProof="0" dirty="0">
                <a:ln>
                  <a:noFill/>
                </a:ln>
                <a:solidFill>
                  <a:srgbClr val="FFFFFF"/>
                </a:solidFill>
                <a:effectLst/>
                <a:uLnTx/>
                <a:uFillTx/>
                <a:latin typeface="Calibri" charset="0"/>
                <a:ea typeface="MS PGothic" pitchFamily="34" charset="-128"/>
              </a:rPr>
              <a:t>Enfortumab vedotin/pembrolizumab </a:t>
            </a:r>
          </a:p>
        </p:txBody>
      </p:sp>
      <p:sp>
        <p:nvSpPr>
          <p:cNvPr id="18" name="Content Placeholder 17">
            <a:extLst>
              <a:ext uri="{FF2B5EF4-FFF2-40B4-BE49-F238E27FC236}">
                <a16:creationId xmlns:a16="http://schemas.microsoft.com/office/drawing/2014/main" id="{ED518E57-0CAA-DB12-97A5-BD04836C9E4A}"/>
              </a:ext>
            </a:extLst>
          </p:cNvPr>
          <p:cNvSpPr>
            <a:spLocks noGrp="1"/>
          </p:cNvSpPr>
          <p:nvPr>
            <p:ph idx="81"/>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No</a:t>
            </a:r>
          </a:p>
        </p:txBody>
      </p:sp>
    </p:spTree>
    <p:extLst>
      <p:ext uri="{BB962C8B-B14F-4D97-AF65-F5344CB8AC3E}">
        <p14:creationId xmlns:p14="http://schemas.microsoft.com/office/powerpoint/2010/main" val="2757754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3C89D-C795-560C-E87F-4C711CE0DA25}"/>
              </a:ext>
            </a:extLst>
          </p:cNvPr>
          <p:cNvSpPr>
            <a:spLocks noGrp="1"/>
          </p:cNvSpPr>
          <p:nvPr>
            <p:ph idx="46"/>
          </p:nvPr>
        </p:nvSpPr>
        <p:spPr/>
        <p:txBody>
          <a:bodyPr/>
          <a:lstStyle/>
          <a:p>
            <a:r>
              <a:rPr lang="en-US" sz="2000" dirty="0"/>
              <a:t>Enfortumab vedotin/pembrolizumab </a:t>
            </a:r>
          </a:p>
        </p:txBody>
      </p:sp>
      <p:sp>
        <p:nvSpPr>
          <p:cNvPr id="3" name="Content Placeholder 2">
            <a:extLst>
              <a:ext uri="{FF2B5EF4-FFF2-40B4-BE49-F238E27FC236}">
                <a16:creationId xmlns:a16="http://schemas.microsoft.com/office/drawing/2014/main" id="{63F7F87D-FCA8-63DB-BF5D-0F5DED8FA939}"/>
              </a:ext>
            </a:extLst>
          </p:cNvPr>
          <p:cNvSpPr>
            <a:spLocks noGrp="1"/>
          </p:cNvSpPr>
          <p:nvPr>
            <p:ph idx="47"/>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000" b="1" i="0" u="none" strike="noStrike" kern="0" cap="none" spc="0" normalizeH="0" baseline="0" noProof="0" dirty="0">
                <a:ln>
                  <a:noFill/>
                </a:ln>
                <a:solidFill>
                  <a:srgbClr val="FFFFFF"/>
                </a:solidFill>
                <a:effectLst/>
                <a:uLnTx/>
                <a:uFillTx/>
                <a:latin typeface="Calibri" charset="0"/>
                <a:ea typeface="MS PGothic" pitchFamily="34" charset="-128"/>
              </a:rPr>
              <a:t>Enfortumab vedotin/pembrolizumab </a:t>
            </a:r>
          </a:p>
        </p:txBody>
      </p:sp>
      <p:sp>
        <p:nvSpPr>
          <p:cNvPr id="4" name="Content Placeholder 3">
            <a:extLst>
              <a:ext uri="{FF2B5EF4-FFF2-40B4-BE49-F238E27FC236}">
                <a16:creationId xmlns:a16="http://schemas.microsoft.com/office/drawing/2014/main" id="{DF726CBE-2859-7AE1-63FF-08DEB771D96D}"/>
              </a:ext>
            </a:extLst>
          </p:cNvPr>
          <p:cNvSpPr>
            <a:spLocks noGrp="1"/>
          </p:cNvSpPr>
          <p:nvPr>
            <p:ph idx="48"/>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Pembrolizumab</a:t>
            </a:r>
          </a:p>
        </p:txBody>
      </p:sp>
      <p:sp>
        <p:nvSpPr>
          <p:cNvPr id="5" name="Content Placeholder 4">
            <a:extLst>
              <a:ext uri="{FF2B5EF4-FFF2-40B4-BE49-F238E27FC236}">
                <a16:creationId xmlns:a16="http://schemas.microsoft.com/office/drawing/2014/main" id="{58921628-1115-5474-1A2A-3032DC32C02B}"/>
              </a:ext>
            </a:extLst>
          </p:cNvPr>
          <p:cNvSpPr>
            <a:spLocks noGrp="1"/>
          </p:cNvSpPr>
          <p:nvPr>
            <p:ph idx="49"/>
          </p:nvPr>
        </p:nvSpPr>
        <p:spPr/>
        <p:txBody>
          <a:bodyPr/>
          <a:lstStyle/>
          <a:p>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Pembrolizumab</a:t>
            </a:r>
            <a:endParaRPr lang="en-US" dirty="0"/>
          </a:p>
        </p:txBody>
      </p:sp>
      <p:sp>
        <p:nvSpPr>
          <p:cNvPr id="6" name="Content Placeholder 5">
            <a:extLst>
              <a:ext uri="{FF2B5EF4-FFF2-40B4-BE49-F238E27FC236}">
                <a16:creationId xmlns:a16="http://schemas.microsoft.com/office/drawing/2014/main" id="{51677345-6E00-86D9-F5A8-21E2916F7468}"/>
              </a:ext>
            </a:extLst>
          </p:cNvPr>
          <p:cNvSpPr>
            <a:spLocks noGrp="1"/>
          </p:cNvSpPr>
          <p:nvPr>
            <p:ph idx="50"/>
          </p:nvPr>
        </p:nvSpPr>
        <p:spPr/>
        <p:txBody>
          <a:bodyPr/>
          <a:lstStyle/>
          <a:p>
            <a:r>
              <a:rPr lang="en-US" sz="2200" dirty="0"/>
              <a:t>Atezolizumab</a:t>
            </a:r>
          </a:p>
        </p:txBody>
      </p:sp>
      <p:sp>
        <p:nvSpPr>
          <p:cNvPr id="7" name="Content Placeholder 6">
            <a:extLst>
              <a:ext uri="{FF2B5EF4-FFF2-40B4-BE49-F238E27FC236}">
                <a16:creationId xmlns:a16="http://schemas.microsoft.com/office/drawing/2014/main" id="{CE12F4EC-3B5A-B3FC-365C-A725A39F790C}"/>
              </a:ext>
            </a:extLst>
          </p:cNvPr>
          <p:cNvSpPr>
            <a:spLocks noGrp="1"/>
          </p:cNvSpPr>
          <p:nvPr>
            <p:ph idx="58"/>
          </p:nvPr>
        </p:nvSpPr>
        <p:spPr/>
        <p:txBody>
          <a:bodyPr/>
          <a:lstStyle/>
          <a:p>
            <a:r>
              <a:rPr lang="en-US" dirty="0"/>
              <a:t>Preferred first-line regimen</a:t>
            </a:r>
          </a:p>
        </p:txBody>
      </p:sp>
      <p:sp>
        <p:nvSpPr>
          <p:cNvPr id="8" name="Content Placeholder 7">
            <a:extLst>
              <a:ext uri="{FF2B5EF4-FFF2-40B4-BE49-F238E27FC236}">
                <a16:creationId xmlns:a16="http://schemas.microsoft.com/office/drawing/2014/main" id="{953963B2-9E8F-0FEA-FA4E-1C349DD8B611}"/>
              </a:ext>
            </a:extLst>
          </p:cNvPr>
          <p:cNvSpPr>
            <a:spLocks noGrp="1"/>
          </p:cNvSpPr>
          <p:nvPr>
            <p:ph idx="71"/>
          </p:nvPr>
        </p:nvSpPr>
        <p:spPr/>
        <p:txBody>
          <a:bodyPr/>
          <a:lstStyle/>
          <a:p>
            <a:r>
              <a:rPr lang="en-US" sz="2200" dirty="0"/>
              <a:t>Pembrolizumab</a:t>
            </a:r>
          </a:p>
        </p:txBody>
      </p:sp>
      <p:sp>
        <p:nvSpPr>
          <p:cNvPr id="9" name="Title 8">
            <a:extLst>
              <a:ext uri="{FF2B5EF4-FFF2-40B4-BE49-F238E27FC236}">
                <a16:creationId xmlns:a16="http://schemas.microsoft.com/office/drawing/2014/main" id="{45DEC18E-4AF7-883A-2400-C7E7DAA03AFE}"/>
              </a:ext>
            </a:extLst>
          </p:cNvPr>
          <p:cNvSpPr>
            <a:spLocks noGrp="1"/>
          </p:cNvSpPr>
          <p:nvPr>
            <p:ph type="title"/>
          </p:nvPr>
        </p:nvSpPr>
        <p:spPr/>
        <p:txBody>
          <a:bodyPr/>
          <a:lstStyle/>
          <a:p>
            <a:r>
              <a:rPr lang="en-US"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In general, what is your preferred first-line treatment regimen for an 80-year-old patient with metastatic UBC who has received no prior systemic therapy and </a:t>
            </a:r>
            <a:r>
              <a:rPr lang="en-US" b="1" u="sng"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is not a candidate for cisplatin or carboplatin</a:t>
            </a:r>
            <a:r>
              <a:rPr lang="en-US"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 Does PD-L1 level affect your decision-making? </a:t>
            </a:r>
            <a:endParaRPr lang="en-US" dirty="0">
              <a:solidFill>
                <a:srgbClr val="0432FF"/>
              </a:solidFill>
              <a:latin typeface="Calibri" panose="020F0502020204030204" pitchFamily="34" charset="0"/>
              <a:cs typeface="Calibri" panose="020F0502020204030204" pitchFamily="34" charset="0"/>
            </a:endParaRPr>
          </a:p>
        </p:txBody>
      </p:sp>
      <p:sp>
        <p:nvSpPr>
          <p:cNvPr id="10" name="Content Placeholder 9">
            <a:extLst>
              <a:ext uri="{FF2B5EF4-FFF2-40B4-BE49-F238E27FC236}">
                <a16:creationId xmlns:a16="http://schemas.microsoft.com/office/drawing/2014/main" id="{7019D774-588C-1E56-EFF1-BF11B4964907}"/>
              </a:ext>
            </a:extLst>
          </p:cNvPr>
          <p:cNvSpPr>
            <a:spLocks noGrp="1"/>
          </p:cNvSpPr>
          <p:nvPr>
            <p:ph idx="73"/>
          </p:nvPr>
        </p:nvSpPr>
        <p:spPr/>
        <p:txBody>
          <a:bodyPr/>
          <a:lstStyle/>
          <a:p>
            <a:r>
              <a:rPr lang="en-US" sz="2200" dirty="0"/>
              <a:t>No</a:t>
            </a:r>
          </a:p>
        </p:txBody>
      </p:sp>
      <p:sp>
        <p:nvSpPr>
          <p:cNvPr id="11" name="Content Placeholder 10">
            <a:extLst>
              <a:ext uri="{FF2B5EF4-FFF2-40B4-BE49-F238E27FC236}">
                <a16:creationId xmlns:a16="http://schemas.microsoft.com/office/drawing/2014/main" id="{0B990BBC-EE9D-1B5F-E10E-50319FDE72DC}"/>
              </a:ext>
            </a:extLst>
          </p:cNvPr>
          <p:cNvSpPr>
            <a:spLocks noGrp="1"/>
          </p:cNvSpPr>
          <p:nvPr>
            <p:ph idx="74"/>
          </p:nvPr>
        </p:nvSpPr>
        <p:spPr/>
        <p:txBody>
          <a:bodyPr/>
          <a:lstStyle/>
          <a:p>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No</a:t>
            </a:r>
            <a:endParaRPr lang="en-US" dirty="0"/>
          </a:p>
        </p:txBody>
      </p:sp>
      <p:sp>
        <p:nvSpPr>
          <p:cNvPr id="12" name="Content Placeholder 11">
            <a:extLst>
              <a:ext uri="{FF2B5EF4-FFF2-40B4-BE49-F238E27FC236}">
                <a16:creationId xmlns:a16="http://schemas.microsoft.com/office/drawing/2014/main" id="{DF416B03-D6CB-C9C1-1E84-E1F88116E673}"/>
              </a:ext>
            </a:extLst>
          </p:cNvPr>
          <p:cNvSpPr>
            <a:spLocks noGrp="1"/>
          </p:cNvSpPr>
          <p:nvPr>
            <p:ph idx="75"/>
          </p:nvPr>
        </p:nvSpPr>
        <p:spPr/>
        <p:txBody>
          <a:bodyPr/>
          <a:lstStyle/>
          <a:p>
            <a:r>
              <a:rPr lang="en-US" sz="2200" dirty="0"/>
              <a:t>Yes, slightly</a:t>
            </a:r>
          </a:p>
        </p:txBody>
      </p:sp>
      <p:sp>
        <p:nvSpPr>
          <p:cNvPr id="13" name="Content Placeholder 12">
            <a:extLst>
              <a:ext uri="{FF2B5EF4-FFF2-40B4-BE49-F238E27FC236}">
                <a16:creationId xmlns:a16="http://schemas.microsoft.com/office/drawing/2014/main" id="{86540F9A-76A3-A920-A0EA-CD3F5ABA3680}"/>
              </a:ext>
            </a:extLst>
          </p:cNvPr>
          <p:cNvSpPr>
            <a:spLocks noGrp="1"/>
          </p:cNvSpPr>
          <p:nvPr>
            <p:ph idx="76"/>
          </p:nvPr>
        </p:nvSpPr>
        <p:spPr/>
        <p:txBody>
          <a:bodyPr/>
          <a:lstStyle/>
          <a:p>
            <a:r>
              <a:rPr lang="en-US" sz="2200" dirty="0"/>
              <a:t>Yes</a:t>
            </a:r>
          </a:p>
        </p:txBody>
      </p:sp>
      <p:sp>
        <p:nvSpPr>
          <p:cNvPr id="14" name="Content Placeholder 13">
            <a:extLst>
              <a:ext uri="{FF2B5EF4-FFF2-40B4-BE49-F238E27FC236}">
                <a16:creationId xmlns:a16="http://schemas.microsoft.com/office/drawing/2014/main" id="{267F8114-1D17-C983-A65C-6A22E1D5CCBA}"/>
              </a:ext>
            </a:extLst>
          </p:cNvPr>
          <p:cNvSpPr>
            <a:spLocks noGrp="1"/>
          </p:cNvSpPr>
          <p:nvPr>
            <p:ph idx="77"/>
          </p:nvPr>
        </p:nvSpPr>
        <p:spPr/>
        <p:txBody>
          <a:bodyPr/>
          <a:lstStyle/>
          <a:p>
            <a:r>
              <a:rPr kumimoji="0" lang="en-US" sz="2200" b="1" i="0" u="none" strike="noStrike" kern="0" cap="none" spc="0" normalizeH="0" baseline="0" noProof="0" dirty="0">
                <a:ln>
                  <a:noFill/>
                </a:ln>
                <a:solidFill>
                  <a:srgbClr val="FFFFFF"/>
                </a:solidFill>
                <a:effectLst/>
                <a:uLnTx/>
                <a:uFillTx/>
                <a:latin typeface="Calibri" charset="0"/>
                <a:ea typeface="MS PGothic" pitchFamily="34" charset="-128"/>
              </a:rPr>
              <a:t>No</a:t>
            </a:r>
            <a:endParaRPr lang="en-US" dirty="0"/>
          </a:p>
        </p:txBody>
      </p:sp>
      <p:sp>
        <p:nvSpPr>
          <p:cNvPr id="15" name="Content Placeholder 14">
            <a:extLst>
              <a:ext uri="{FF2B5EF4-FFF2-40B4-BE49-F238E27FC236}">
                <a16:creationId xmlns:a16="http://schemas.microsoft.com/office/drawing/2014/main" id="{81D8BAF9-1411-EFF0-0782-C66C193DA63B}"/>
              </a:ext>
            </a:extLst>
          </p:cNvPr>
          <p:cNvSpPr>
            <a:spLocks noGrp="1"/>
          </p:cNvSpPr>
          <p:nvPr>
            <p:ph idx="78"/>
          </p:nvPr>
        </p:nvSpPr>
        <p:spPr/>
        <p:txBody>
          <a:bodyPr/>
          <a:lstStyle/>
          <a:p>
            <a:r>
              <a:rPr lang="en-US" dirty="0"/>
              <a:t>PD-L1 affect decision-making?</a:t>
            </a:r>
          </a:p>
        </p:txBody>
      </p:sp>
      <p:sp>
        <p:nvSpPr>
          <p:cNvPr id="16" name="Content Placeholder 15">
            <a:extLst>
              <a:ext uri="{FF2B5EF4-FFF2-40B4-BE49-F238E27FC236}">
                <a16:creationId xmlns:a16="http://schemas.microsoft.com/office/drawing/2014/main" id="{DD7EFD5A-C6B5-757B-EB2C-50A91F7C4AD2}"/>
              </a:ext>
            </a:extLst>
          </p:cNvPr>
          <p:cNvSpPr>
            <a:spLocks noGrp="1"/>
          </p:cNvSpPr>
          <p:nvPr>
            <p:ph idx="79"/>
          </p:nvPr>
        </p:nvSpPr>
        <p:spPr/>
        <p:txBody>
          <a:bodyPr/>
          <a:lstStyle/>
          <a:p>
            <a:r>
              <a:rPr lang="en-US" sz="2200" dirty="0"/>
              <a:t>Yes</a:t>
            </a:r>
          </a:p>
        </p:txBody>
      </p:sp>
      <p:sp>
        <p:nvSpPr>
          <p:cNvPr id="17" name="Content Placeholder 16">
            <a:extLst>
              <a:ext uri="{FF2B5EF4-FFF2-40B4-BE49-F238E27FC236}">
                <a16:creationId xmlns:a16="http://schemas.microsoft.com/office/drawing/2014/main" id="{2F73FBC2-6DCE-808A-F1C7-A7622ED2B244}"/>
              </a:ext>
            </a:extLst>
          </p:cNvPr>
          <p:cNvSpPr>
            <a:spLocks noGrp="1"/>
          </p:cNvSpPr>
          <p:nvPr>
            <p:ph idx="80"/>
          </p:nvPr>
        </p:nvSpPr>
        <p:spPr/>
        <p:txBody>
          <a:bodyPr/>
          <a:lstStyle/>
          <a:p>
            <a:pPr marL="0" marR="0" lvl="0" indent="0" algn="ctr" defTabSz="412750" rtl="0" eaLnBrk="0" fontAlgn="base" latinLnBrk="0" hangingPunct="0">
              <a:lnSpc>
                <a:spcPts val="2080"/>
              </a:lnSpc>
              <a:spcBef>
                <a:spcPct val="30000"/>
              </a:spcBef>
              <a:spcAft>
                <a:spcPts val="800"/>
              </a:spcAft>
              <a:buClr>
                <a:srgbClr val="000000"/>
              </a:buClr>
              <a:buSzPct val="100000"/>
              <a:buFontTx/>
              <a:buNone/>
              <a:tabLst/>
              <a:defRPr/>
            </a:pPr>
            <a:r>
              <a:rPr kumimoji="0" lang="en-US" sz="2000" b="1" i="0" u="none" strike="noStrike" kern="0" cap="none" spc="0" normalizeH="0" baseline="0" noProof="0" dirty="0">
                <a:ln>
                  <a:noFill/>
                </a:ln>
                <a:solidFill>
                  <a:srgbClr val="FFFFFF"/>
                </a:solidFill>
                <a:effectLst/>
                <a:uLnTx/>
                <a:uFillTx/>
                <a:latin typeface="Calibri" charset="0"/>
                <a:ea typeface="MS PGothic" pitchFamily="34" charset="-128"/>
              </a:rPr>
              <a:t>Enfortumab vedotin/pembrolizumab </a:t>
            </a:r>
          </a:p>
        </p:txBody>
      </p:sp>
      <p:sp>
        <p:nvSpPr>
          <p:cNvPr id="18" name="Content Placeholder 17">
            <a:extLst>
              <a:ext uri="{FF2B5EF4-FFF2-40B4-BE49-F238E27FC236}">
                <a16:creationId xmlns:a16="http://schemas.microsoft.com/office/drawing/2014/main" id="{592D896A-C59F-B57A-708C-9981514E60E1}"/>
              </a:ext>
            </a:extLst>
          </p:cNvPr>
          <p:cNvSpPr>
            <a:spLocks noGrp="1"/>
          </p:cNvSpPr>
          <p:nvPr>
            <p:ph idx="81"/>
          </p:nvPr>
        </p:nvSpPr>
        <p:spPr/>
        <p:txBody>
          <a:bodyPr/>
          <a:lstStyle/>
          <a:p>
            <a:r>
              <a:rPr lang="en-US" sz="2200" dirty="0"/>
              <a:t>No</a:t>
            </a:r>
          </a:p>
        </p:txBody>
      </p:sp>
    </p:spTree>
    <p:extLst>
      <p:ext uri="{BB962C8B-B14F-4D97-AF65-F5344CB8AC3E}">
        <p14:creationId xmlns:p14="http://schemas.microsoft.com/office/powerpoint/2010/main" val="82541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a:t>First-line and maintenance therapy for metastatic urothelial cancer</a:t>
            </a:r>
          </a:p>
        </p:txBody>
      </p:sp>
      <p:sp>
        <p:nvSpPr>
          <p:cNvPr id="3" name="Subtitle 2">
            <a:extLst>
              <a:ext uri="{FF2B5EF4-FFF2-40B4-BE49-F238E27FC236}">
                <a16:creationId xmlns:a16="http://schemas.microsoft.com/office/drawing/2014/main" id="{17D7C98C-DE2C-44B0-9021-560A47AABBF6}"/>
              </a:ext>
            </a:extLst>
          </p:cNvPr>
          <p:cNvSpPr>
            <a:spLocks noGrp="1"/>
          </p:cNvSpPr>
          <p:nvPr>
            <p:ph type="subTitle" idx="1"/>
          </p:nvPr>
        </p:nvSpPr>
        <p:spPr/>
        <p:txBody>
          <a:bodyPr>
            <a:normAutofit fontScale="85000" lnSpcReduction="20000"/>
          </a:bodyPr>
          <a:lstStyle/>
          <a:p>
            <a:r>
              <a:rPr lang="en-US" sz="1867" b="1" dirty="0"/>
              <a:t>Jonathan Rosenberg, MD</a:t>
            </a:r>
          </a:p>
          <a:p>
            <a:r>
              <a:rPr lang="en-US" dirty="0"/>
              <a:t>Chief, Genitourinary Oncology Service</a:t>
            </a:r>
          </a:p>
          <a:p>
            <a:r>
              <a:rPr lang="en-US" dirty="0"/>
              <a:t>Enno </a:t>
            </a:r>
            <a:r>
              <a:rPr lang="en-US" dirty="0" err="1"/>
              <a:t>Ercklentz</a:t>
            </a:r>
            <a:r>
              <a:rPr lang="en-US" dirty="0"/>
              <a:t> Chair</a:t>
            </a:r>
          </a:p>
          <a:p>
            <a:r>
              <a:rPr lang="en-US" dirty="0"/>
              <a:t>Department of Medicine</a:t>
            </a:r>
          </a:p>
          <a:p>
            <a:r>
              <a:rPr lang="en-US" dirty="0"/>
              <a:t>Memorial Sloan Kettering Cancer Center</a:t>
            </a:r>
          </a:p>
          <a:p>
            <a:r>
              <a:rPr lang="en-US" dirty="0"/>
              <a:t>Professor of Medicine</a:t>
            </a:r>
          </a:p>
          <a:p>
            <a:r>
              <a:rPr lang="en-US" dirty="0"/>
              <a:t>Weill Cornell Medical College</a:t>
            </a:r>
          </a:p>
        </p:txBody>
      </p:sp>
    </p:spTree>
    <p:extLst>
      <p:ext uri="{BB962C8B-B14F-4D97-AF65-F5344CB8AC3E}">
        <p14:creationId xmlns:p14="http://schemas.microsoft.com/office/powerpoint/2010/main" val="2372377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5A8434-9932-485B-8900-45A5FD2BE8C6}"/>
              </a:ext>
            </a:extLst>
          </p:cNvPr>
          <p:cNvSpPr>
            <a:spLocks noGrp="1"/>
          </p:cNvSpPr>
          <p:nvPr>
            <p:ph idx="1"/>
          </p:nvPr>
        </p:nvSpPr>
        <p:spPr/>
        <p:txBody>
          <a:bodyPr/>
          <a:lstStyle/>
          <a:p>
            <a:r>
              <a:rPr lang="en-US" sz="2533" dirty="0"/>
              <a:t>Enfortumab vedotin and pembrolizumab approved for metastatic UC</a:t>
            </a:r>
          </a:p>
          <a:p>
            <a:r>
              <a:rPr lang="en-US" sz="2533" dirty="0"/>
              <a:t>Platinum based chemotherapy is no longer the default option for metastatic UC patients</a:t>
            </a:r>
          </a:p>
          <a:p>
            <a:pPr lvl="1"/>
            <a:r>
              <a:rPr lang="en-US" sz="2400" dirty="0"/>
              <a:t>Role of avelumab maintenance is reduced in this new paradigm</a:t>
            </a:r>
          </a:p>
          <a:p>
            <a:r>
              <a:rPr lang="en-US" sz="2533" dirty="0"/>
              <a:t>Patients who are not felt to be candidates for cytotoxic agents may receive pembrolizumab monotherapy</a:t>
            </a:r>
          </a:p>
        </p:txBody>
      </p:sp>
      <p:sp>
        <p:nvSpPr>
          <p:cNvPr id="4" name="Title 1">
            <a:extLst>
              <a:ext uri="{FF2B5EF4-FFF2-40B4-BE49-F238E27FC236}">
                <a16:creationId xmlns:a16="http://schemas.microsoft.com/office/drawing/2014/main" id="{96435F45-EE51-41D3-A804-425425E6D6F9}"/>
              </a:ext>
            </a:extLst>
          </p:cNvPr>
          <p:cNvSpPr txBox="1">
            <a:spLocks/>
          </p:cNvSpPr>
          <p:nvPr/>
        </p:nvSpPr>
        <p:spPr>
          <a:xfrm>
            <a:off x="838529" y="149529"/>
            <a:ext cx="10239828" cy="782663"/>
          </a:xfrm>
          <a:prstGeom prst="rect">
            <a:avLst/>
          </a:prstGeom>
        </p:spPr>
        <p:txBody>
          <a:bodyPr/>
          <a:lstStyle>
            <a:lvl1pPr algn="l" defTabSz="342900" rtl="0" eaLnBrk="1" fontAlgn="base" hangingPunct="1">
              <a:spcBef>
                <a:spcPct val="0"/>
              </a:spcBef>
              <a:spcAft>
                <a:spcPct val="0"/>
              </a:spcAft>
              <a:defRPr sz="2200" b="1" kern="1200">
                <a:solidFill>
                  <a:schemeClr val="tx1"/>
                </a:solidFill>
                <a:latin typeface="Georgia"/>
                <a:ea typeface="ＭＳ Ｐゴシック" charset="0"/>
                <a:cs typeface="Georgia"/>
              </a:defRPr>
            </a:lvl1pPr>
            <a:lvl2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2pPr>
            <a:lvl3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3pPr>
            <a:lvl4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4pPr>
            <a:lvl5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5pPr>
            <a:lvl6pPr marL="342900" algn="l" defTabSz="342900" rtl="0" eaLnBrk="1" fontAlgn="base" hangingPunct="1">
              <a:spcBef>
                <a:spcPct val="0"/>
              </a:spcBef>
              <a:spcAft>
                <a:spcPct val="0"/>
              </a:spcAft>
              <a:defRPr sz="2250" b="1">
                <a:solidFill>
                  <a:schemeClr val="tx1"/>
                </a:solidFill>
                <a:latin typeface="Georgia" charset="0"/>
                <a:ea typeface="ＭＳ Ｐゴシック" charset="0"/>
              </a:defRPr>
            </a:lvl6pPr>
            <a:lvl7pPr marL="685800" algn="l" defTabSz="342900" rtl="0" eaLnBrk="1" fontAlgn="base" hangingPunct="1">
              <a:spcBef>
                <a:spcPct val="0"/>
              </a:spcBef>
              <a:spcAft>
                <a:spcPct val="0"/>
              </a:spcAft>
              <a:defRPr sz="2250" b="1">
                <a:solidFill>
                  <a:schemeClr val="tx1"/>
                </a:solidFill>
                <a:latin typeface="Georgia" charset="0"/>
                <a:ea typeface="ＭＳ Ｐゴシック" charset="0"/>
              </a:defRPr>
            </a:lvl7pPr>
            <a:lvl8pPr marL="1028700" algn="l" defTabSz="342900" rtl="0" eaLnBrk="1" fontAlgn="base" hangingPunct="1">
              <a:spcBef>
                <a:spcPct val="0"/>
              </a:spcBef>
              <a:spcAft>
                <a:spcPct val="0"/>
              </a:spcAft>
              <a:defRPr sz="2250" b="1">
                <a:solidFill>
                  <a:schemeClr val="tx1"/>
                </a:solidFill>
                <a:latin typeface="Georgia" charset="0"/>
                <a:ea typeface="ＭＳ Ｐゴシック" charset="0"/>
              </a:defRPr>
            </a:lvl8pPr>
            <a:lvl9pPr marL="1371600" algn="l" defTabSz="342900" rtl="0" eaLnBrk="1" fontAlgn="base" hangingPunct="1">
              <a:spcBef>
                <a:spcPct val="0"/>
              </a:spcBef>
              <a:spcAft>
                <a:spcPct val="0"/>
              </a:spcAft>
              <a:defRPr sz="2250" b="1">
                <a:solidFill>
                  <a:schemeClr val="tx1"/>
                </a:solidFill>
                <a:latin typeface="Georgia" charset="0"/>
                <a:ea typeface="ＭＳ Ｐゴシック" charset="0"/>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2933" b="1" i="0" u="none" strike="noStrike" kern="1200" cap="none" spc="0" normalizeH="0" baseline="0" noProof="0">
                <a:ln>
                  <a:noFill/>
                </a:ln>
                <a:solidFill>
                  <a:srgbClr val="7030A0"/>
                </a:solidFill>
                <a:effectLst/>
                <a:uLnTx/>
                <a:uFillTx/>
                <a:latin typeface="Arial"/>
                <a:ea typeface="ＭＳ Ｐゴシック" charset="0"/>
              </a:rPr>
              <a:t>Treatment Landscape of metastatic UC</a:t>
            </a:r>
          </a:p>
        </p:txBody>
      </p:sp>
    </p:spTree>
    <p:extLst>
      <p:ext uri="{BB962C8B-B14F-4D97-AF65-F5344CB8AC3E}">
        <p14:creationId xmlns:p14="http://schemas.microsoft.com/office/powerpoint/2010/main" val="144195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30D3CA-DDD3-4227-8746-88AF65E9D126}"/>
              </a:ext>
            </a:extLst>
          </p:cNvPr>
          <p:cNvSpPr>
            <a:spLocks noGrp="1"/>
          </p:cNvSpPr>
          <p:nvPr>
            <p:ph type="title"/>
          </p:nvPr>
        </p:nvSpPr>
        <p:spPr>
          <a:xfrm>
            <a:off x="997858" y="307572"/>
            <a:ext cx="10196285" cy="948411"/>
          </a:xfrm>
        </p:spPr>
        <p:txBody>
          <a:bodyPr/>
          <a:lstStyle/>
          <a:p>
            <a:r>
              <a:rPr lang="en-US" dirty="0">
                <a:latin typeface="+mj-lt"/>
              </a:rPr>
              <a:t>JAVELIN Bladder100 trial:</a:t>
            </a:r>
            <a:br>
              <a:rPr lang="en-US" dirty="0"/>
            </a:br>
            <a:r>
              <a:rPr lang="en-US" dirty="0"/>
              <a:t>Longer term follow-up (≥ 2 years) confirms initial data</a:t>
            </a:r>
          </a:p>
        </p:txBody>
      </p:sp>
      <p:pic>
        <p:nvPicPr>
          <p:cNvPr id="7" name="Picture 6">
            <a:extLst>
              <a:ext uri="{FF2B5EF4-FFF2-40B4-BE49-F238E27FC236}">
                <a16:creationId xmlns:a16="http://schemas.microsoft.com/office/drawing/2014/main" id="{229BC689-D34C-46F8-A782-0ECFA5E0F8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92" t="23839" r="1289" b="14613"/>
          <a:stretch/>
        </p:blipFill>
        <p:spPr>
          <a:xfrm>
            <a:off x="180110" y="1911927"/>
            <a:ext cx="11831781" cy="4221020"/>
          </a:xfrm>
          <a:prstGeom prst="rect">
            <a:avLst/>
          </a:prstGeom>
        </p:spPr>
      </p:pic>
      <p:sp>
        <p:nvSpPr>
          <p:cNvPr id="8" name="TextBox 7">
            <a:extLst>
              <a:ext uri="{FF2B5EF4-FFF2-40B4-BE49-F238E27FC236}">
                <a16:creationId xmlns:a16="http://schemas.microsoft.com/office/drawing/2014/main" id="{372D3A0F-2C20-454C-ACB3-FB0025611731}"/>
              </a:ext>
            </a:extLst>
          </p:cNvPr>
          <p:cNvSpPr txBox="1"/>
          <p:nvPr/>
        </p:nvSpPr>
        <p:spPr>
          <a:xfrm>
            <a:off x="4719781" y="3223815"/>
            <a:ext cx="988291" cy="379656"/>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OS</a:t>
            </a:r>
          </a:p>
        </p:txBody>
      </p:sp>
      <p:sp>
        <p:nvSpPr>
          <p:cNvPr id="9" name="TextBox 8">
            <a:extLst>
              <a:ext uri="{FF2B5EF4-FFF2-40B4-BE49-F238E27FC236}">
                <a16:creationId xmlns:a16="http://schemas.microsoft.com/office/drawing/2014/main" id="{D856636F-CC99-4D6A-AEBB-F367F6F72B9E}"/>
              </a:ext>
            </a:extLst>
          </p:cNvPr>
          <p:cNvSpPr txBox="1"/>
          <p:nvPr/>
        </p:nvSpPr>
        <p:spPr>
          <a:xfrm>
            <a:off x="10012216" y="3534367"/>
            <a:ext cx="988291" cy="379656"/>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PFS</a:t>
            </a:r>
          </a:p>
        </p:txBody>
      </p:sp>
      <p:sp>
        <p:nvSpPr>
          <p:cNvPr id="10" name="TextBox 9">
            <a:extLst>
              <a:ext uri="{FF2B5EF4-FFF2-40B4-BE49-F238E27FC236}">
                <a16:creationId xmlns:a16="http://schemas.microsoft.com/office/drawing/2014/main" id="{74BA006A-B870-4664-8C77-1A56B6AC4D5F}"/>
              </a:ext>
            </a:extLst>
          </p:cNvPr>
          <p:cNvSpPr txBox="1"/>
          <p:nvPr/>
        </p:nvSpPr>
        <p:spPr>
          <a:xfrm>
            <a:off x="1" y="6519446"/>
            <a:ext cx="4467441" cy="307777"/>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Powles, et al. </a:t>
            </a:r>
            <a:r>
              <a:rPr kumimoji="0" lang="en-US" sz="1400" b="0" i="0" u="none" strike="noStrike" kern="1200" cap="none" spc="0" normalizeH="0" baseline="0" noProof="0" dirty="0">
                <a:ln>
                  <a:noFill/>
                </a:ln>
                <a:solidFill>
                  <a:srgbClr val="4D4D4D"/>
                </a:solidFill>
                <a:effectLst/>
                <a:uLnTx/>
                <a:uFillTx/>
                <a:latin typeface="Roboto" panose="02000000000000000000" pitchFamily="2" charset="0"/>
                <a:ea typeface="ＭＳ Ｐゴシック" pitchFamily="34" charset="-128"/>
                <a:cs typeface="+mn-cs"/>
              </a:rPr>
              <a:t>J Clin Oncol 40, 2022 (suppl 6; </a:t>
            </a:r>
            <a:r>
              <a:rPr kumimoji="0" lang="en-US" sz="1400" b="0" i="0" u="none" strike="noStrike" kern="1200" cap="none" spc="0" normalizeH="0" baseline="0" noProof="0" dirty="0" err="1">
                <a:ln>
                  <a:noFill/>
                </a:ln>
                <a:solidFill>
                  <a:srgbClr val="4D4D4D"/>
                </a:solidFill>
                <a:effectLst/>
                <a:uLnTx/>
                <a:uFillTx/>
                <a:latin typeface="Roboto" panose="02000000000000000000" pitchFamily="2" charset="0"/>
                <a:ea typeface="ＭＳ Ｐゴシック" pitchFamily="34" charset="-128"/>
                <a:cs typeface="+mn-cs"/>
              </a:rPr>
              <a:t>abstr</a:t>
            </a:r>
            <a:r>
              <a:rPr kumimoji="0" lang="en-US" sz="1400" b="0" i="0" u="none" strike="noStrike" kern="1200" cap="none" spc="0" normalizeH="0" baseline="0" noProof="0" dirty="0">
                <a:ln>
                  <a:noFill/>
                </a:ln>
                <a:solidFill>
                  <a:srgbClr val="4D4D4D"/>
                </a:solidFill>
                <a:effectLst/>
                <a:uLnTx/>
                <a:uFillTx/>
                <a:latin typeface="Roboto" panose="02000000000000000000" pitchFamily="2" charset="0"/>
                <a:ea typeface="ＭＳ Ｐゴシック" pitchFamily="34" charset="-128"/>
                <a:cs typeface="+mn-cs"/>
              </a:rPr>
              <a:t> 487)</a:t>
            </a:r>
            <a:endParaRPr kumimoji="0" lang="en-US" sz="1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61176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5EAF32-1721-4B9F-8CB2-C76816A448A3}"/>
              </a:ext>
            </a:extLst>
          </p:cNvPr>
          <p:cNvSpPr/>
          <p:nvPr/>
        </p:nvSpPr>
        <p:spPr>
          <a:xfrm>
            <a:off x="7655698" y="5975179"/>
            <a:ext cx="4536303" cy="88282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772C6262-D316-914E-9EF1-C542DAF75DE3}"/>
              </a:ext>
            </a:extLst>
          </p:cNvPr>
          <p:cNvSpPr>
            <a:spLocks noGrp="1"/>
          </p:cNvSpPr>
          <p:nvPr>
            <p:ph type="title"/>
          </p:nvPr>
        </p:nvSpPr>
        <p:spPr>
          <a:xfrm>
            <a:off x="997858" y="55707"/>
            <a:ext cx="10533082" cy="730763"/>
          </a:xfrm>
        </p:spPr>
        <p:txBody>
          <a:bodyPr/>
          <a:lstStyle/>
          <a:p>
            <a:r>
              <a:rPr lang="en-US" sz="2300" dirty="0">
                <a:latin typeface="+mj-lt"/>
              </a:rPr>
              <a:t>JAVELIN Bladder100 trial: </a:t>
            </a:r>
            <a:r>
              <a:rPr lang="en-US" sz="2300" dirty="0"/>
              <a:t>Overall, outcomes favor avelumab no matter prior chemo response</a:t>
            </a:r>
          </a:p>
        </p:txBody>
      </p:sp>
      <p:pic>
        <p:nvPicPr>
          <p:cNvPr id="1026" name="Picture 2">
            <a:extLst>
              <a:ext uri="{FF2B5EF4-FFF2-40B4-BE49-F238E27FC236}">
                <a16:creationId xmlns:a16="http://schemas.microsoft.com/office/drawing/2014/main" id="{901623B6-98D8-E64B-A677-C61EE7BDE6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 t="29456" r="149" b="28556"/>
          <a:stretch/>
        </p:blipFill>
        <p:spPr bwMode="auto">
          <a:xfrm>
            <a:off x="1" y="817255"/>
            <a:ext cx="12173857" cy="28777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C4BE4-4B83-4767-B022-D657F35A5EE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1" b="2222"/>
          <a:stretch/>
        </p:blipFill>
        <p:spPr>
          <a:xfrm>
            <a:off x="0" y="3710547"/>
            <a:ext cx="12192000" cy="2813424"/>
          </a:xfrm>
          <a:prstGeom prst="rect">
            <a:avLst/>
          </a:prstGeom>
        </p:spPr>
      </p:pic>
      <p:sp>
        <p:nvSpPr>
          <p:cNvPr id="4" name="TextBox 3">
            <a:extLst>
              <a:ext uri="{FF2B5EF4-FFF2-40B4-BE49-F238E27FC236}">
                <a16:creationId xmlns:a16="http://schemas.microsoft.com/office/drawing/2014/main" id="{1724F894-E8CB-4131-B0C6-A4FA97254042}"/>
              </a:ext>
            </a:extLst>
          </p:cNvPr>
          <p:cNvSpPr txBox="1"/>
          <p:nvPr/>
        </p:nvSpPr>
        <p:spPr>
          <a:xfrm>
            <a:off x="10182968" y="6519446"/>
            <a:ext cx="1956626" cy="307777"/>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Sridhar et al. ASCO 2022</a:t>
            </a:r>
          </a:p>
        </p:txBody>
      </p:sp>
    </p:spTree>
    <p:extLst>
      <p:ext uri="{BB962C8B-B14F-4D97-AF65-F5344CB8AC3E}">
        <p14:creationId xmlns:p14="http://schemas.microsoft.com/office/powerpoint/2010/main" val="2106218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Friedlander — Disclosures</a:t>
            </a:r>
            <a:br>
              <a:rPr lang="en-US" sz="3200" dirty="0">
                <a:solidFill>
                  <a:srgbClr val="0432FF"/>
                </a:solidFill>
              </a:rPr>
            </a:br>
            <a:r>
              <a:rPr lang="en-US" sz="3200" dirty="0">
                <a:solidFill>
                  <a:srgbClr val="0432FF"/>
                </a:solidFill>
              </a:rPr>
              <a:t>Survey Participant</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777071658"/>
              </p:ext>
            </p:extLst>
          </p:nvPr>
        </p:nvGraphicFramePr>
        <p:xfrm>
          <a:off x="916517" y="1844824"/>
          <a:ext cx="10358966" cy="3133942"/>
        </p:xfrm>
        <a:graphic>
          <a:graphicData uri="http://schemas.openxmlformats.org/drawingml/2006/table">
            <a:tbl>
              <a:tblPr firstRow="1" bandRow="1">
                <a:tableStyleId>{F2DE63D5-997A-4646-A377-4702673A728D}</a:tableStyleId>
              </a:tblPr>
              <a:tblGrid>
                <a:gridCol w="3307275">
                  <a:extLst>
                    <a:ext uri="{9D8B030D-6E8A-4147-A177-3AD203B41FA5}">
                      <a16:colId xmlns:a16="http://schemas.microsoft.com/office/drawing/2014/main" val="20000"/>
                    </a:ext>
                  </a:extLst>
                </a:gridCol>
                <a:gridCol w="7051691">
                  <a:extLst>
                    <a:ext uri="{9D8B030D-6E8A-4147-A177-3AD203B41FA5}">
                      <a16:colId xmlns:a16="http://schemas.microsoft.com/office/drawing/2014/main" val="20001"/>
                    </a:ext>
                  </a:extLst>
                </a:gridCol>
              </a:tblGrid>
              <a:tr h="735691">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Astellas,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32461">
                <a:tc>
                  <a:txBody>
                    <a:bodyPr/>
                    <a:lstStyle/>
                    <a:p>
                      <a:r>
                        <a:rPr lang="en-US" sz="1800" b="1" kern="1200" dirty="0">
                          <a:solidFill>
                            <a:schemeClr val="tx1"/>
                          </a:solidFill>
                          <a:effectLst/>
                          <a:latin typeface="+mn-lt"/>
                          <a:ea typeface="+mn-ea"/>
                          <a:cs typeface="+mn-cs"/>
                        </a:rPr>
                        <a:t>Consulting Agreement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882895">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Roche Laboratories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Trishula</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8828667"/>
                  </a:ext>
                </a:extLst>
              </a:tr>
              <a:tr h="882895">
                <a:tc>
                  <a:txBody>
                    <a:bodyPr/>
                    <a:lstStyle/>
                    <a:p>
                      <a:r>
                        <a:rPr lang="en-US" sz="18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111967"/>
                  </a:ext>
                </a:extLst>
              </a:tr>
            </a:tbl>
          </a:graphicData>
        </a:graphic>
      </p:graphicFrame>
    </p:spTree>
    <p:custDataLst>
      <p:tags r:id="rId1"/>
    </p:custDataLst>
    <p:extLst>
      <p:ext uri="{BB962C8B-B14F-4D97-AF65-F5344CB8AC3E}">
        <p14:creationId xmlns:p14="http://schemas.microsoft.com/office/powerpoint/2010/main" val="396689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9E1C69-381E-4BC4-9C0C-0F1ED01D7C55}"/>
              </a:ext>
            </a:extLst>
          </p:cNvPr>
          <p:cNvSpPr txBox="1"/>
          <p:nvPr/>
        </p:nvSpPr>
        <p:spPr>
          <a:xfrm>
            <a:off x="8639166" y="3348172"/>
            <a:ext cx="3415102" cy="574644"/>
          </a:xfrm>
          <a:prstGeom prst="rect">
            <a:avLst/>
          </a:prstGeom>
          <a:noFill/>
        </p:spPr>
        <p:txBody>
          <a:bodyPr wrap="none" lIns="0" tIns="0" rIns="0" b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a:ea typeface="ＭＳ Ｐゴシック" pitchFamily="34" charset="-128"/>
                <a:cs typeface="+mn-cs"/>
              </a:rPr>
              <a:t>Targets Nectin-4 which is highly </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a:ea typeface="ＭＳ Ｐゴシック" pitchFamily="34" charset="-128"/>
                <a:cs typeface="+mn-cs"/>
              </a:rPr>
              <a:t>expressed in urothelial cancers</a:t>
            </a:r>
          </a:p>
        </p:txBody>
      </p:sp>
      <p:sp>
        <p:nvSpPr>
          <p:cNvPr id="6" name="Title 1">
            <a:extLst>
              <a:ext uri="{FF2B5EF4-FFF2-40B4-BE49-F238E27FC236}">
                <a16:creationId xmlns:a16="http://schemas.microsoft.com/office/drawing/2014/main" id="{85B6B65A-C035-495E-B6B7-5E1C4199FF2D}"/>
              </a:ext>
            </a:extLst>
          </p:cNvPr>
          <p:cNvSpPr txBox="1">
            <a:spLocks/>
          </p:cNvSpPr>
          <p:nvPr/>
        </p:nvSpPr>
        <p:spPr>
          <a:xfrm>
            <a:off x="1020841" y="297658"/>
            <a:ext cx="10239828" cy="782663"/>
          </a:xfrm>
          <a:prstGeom prst="rect">
            <a:avLst/>
          </a:prstGeom>
        </p:spPr>
        <p:txBody>
          <a:bodyPr/>
          <a:lstStyle>
            <a:lvl1pPr algn="l" defTabSz="342900" rtl="0" eaLnBrk="1" fontAlgn="base" hangingPunct="1">
              <a:spcBef>
                <a:spcPct val="0"/>
              </a:spcBef>
              <a:spcAft>
                <a:spcPct val="0"/>
              </a:spcAft>
              <a:defRPr sz="2200" b="1" kern="1200">
                <a:solidFill>
                  <a:schemeClr val="tx1"/>
                </a:solidFill>
                <a:latin typeface="Georgia"/>
                <a:ea typeface="ＭＳ Ｐゴシック" charset="0"/>
                <a:cs typeface="Georgia"/>
              </a:defRPr>
            </a:lvl1pPr>
            <a:lvl2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2pPr>
            <a:lvl3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3pPr>
            <a:lvl4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4pPr>
            <a:lvl5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5pPr>
            <a:lvl6pPr marL="342900" algn="l" defTabSz="342900" rtl="0" eaLnBrk="1" fontAlgn="base" hangingPunct="1">
              <a:spcBef>
                <a:spcPct val="0"/>
              </a:spcBef>
              <a:spcAft>
                <a:spcPct val="0"/>
              </a:spcAft>
              <a:defRPr sz="2250" b="1">
                <a:solidFill>
                  <a:schemeClr val="tx1"/>
                </a:solidFill>
                <a:latin typeface="Georgia" charset="0"/>
                <a:ea typeface="ＭＳ Ｐゴシック" charset="0"/>
              </a:defRPr>
            </a:lvl6pPr>
            <a:lvl7pPr marL="685800" algn="l" defTabSz="342900" rtl="0" eaLnBrk="1" fontAlgn="base" hangingPunct="1">
              <a:spcBef>
                <a:spcPct val="0"/>
              </a:spcBef>
              <a:spcAft>
                <a:spcPct val="0"/>
              </a:spcAft>
              <a:defRPr sz="2250" b="1">
                <a:solidFill>
                  <a:schemeClr val="tx1"/>
                </a:solidFill>
                <a:latin typeface="Georgia" charset="0"/>
                <a:ea typeface="ＭＳ Ｐゴシック" charset="0"/>
              </a:defRPr>
            </a:lvl7pPr>
            <a:lvl8pPr marL="1028700" algn="l" defTabSz="342900" rtl="0" eaLnBrk="1" fontAlgn="base" hangingPunct="1">
              <a:spcBef>
                <a:spcPct val="0"/>
              </a:spcBef>
              <a:spcAft>
                <a:spcPct val="0"/>
              </a:spcAft>
              <a:defRPr sz="2250" b="1">
                <a:solidFill>
                  <a:schemeClr val="tx1"/>
                </a:solidFill>
                <a:latin typeface="Georgia" charset="0"/>
                <a:ea typeface="ＭＳ Ｐゴシック" charset="0"/>
              </a:defRPr>
            </a:lvl8pPr>
            <a:lvl9pPr marL="1371600" algn="l" defTabSz="342900" rtl="0" eaLnBrk="1" fontAlgn="base" hangingPunct="1">
              <a:spcBef>
                <a:spcPct val="0"/>
              </a:spcBef>
              <a:spcAft>
                <a:spcPct val="0"/>
              </a:spcAft>
              <a:defRPr sz="2250" b="1">
                <a:solidFill>
                  <a:schemeClr val="tx1"/>
                </a:solidFill>
                <a:latin typeface="Georgia" charset="0"/>
                <a:ea typeface="ＭＳ Ｐゴシック" charset="0"/>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2933" b="1" i="0" u="none" strike="noStrike" kern="1200" cap="none" spc="0" normalizeH="0" baseline="0" noProof="0">
                <a:ln>
                  <a:noFill/>
                </a:ln>
                <a:solidFill>
                  <a:srgbClr val="7030A0"/>
                </a:solidFill>
                <a:effectLst/>
                <a:uLnTx/>
                <a:uFillTx/>
                <a:latin typeface="Arial"/>
                <a:ea typeface="ＭＳ Ｐゴシック" charset="0"/>
              </a:rPr>
              <a:t>Metastatic UC: ADC Therapy with enfortumab vedotin</a:t>
            </a:r>
          </a:p>
        </p:txBody>
      </p:sp>
      <p:pic>
        <p:nvPicPr>
          <p:cNvPr id="7" name="Picture 2">
            <a:extLst>
              <a:ext uri="{FF2B5EF4-FFF2-40B4-BE49-F238E27FC236}">
                <a16:creationId xmlns:a16="http://schemas.microsoft.com/office/drawing/2014/main" id="{03111A8B-15DD-44AB-B148-112E16CD1F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26" t="8782" b="8737"/>
          <a:stretch/>
        </p:blipFill>
        <p:spPr bwMode="auto">
          <a:xfrm>
            <a:off x="109750" y="1662546"/>
            <a:ext cx="8484812" cy="489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573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8F84-E2C1-614C-A00E-496B0D25CCBB}"/>
              </a:ext>
            </a:extLst>
          </p:cNvPr>
          <p:cNvSpPr>
            <a:spLocks noGrp="1"/>
          </p:cNvSpPr>
          <p:nvPr>
            <p:ph type="title"/>
          </p:nvPr>
        </p:nvSpPr>
        <p:spPr/>
        <p:txBody>
          <a:bodyPr/>
          <a:lstStyle/>
          <a:p>
            <a:r>
              <a:rPr lang="en-US" dirty="0">
                <a:solidFill>
                  <a:srgbClr val="7030A0"/>
                </a:solidFill>
              </a:rPr>
              <a:t>EV-103 Cohort K: EV +/- pembrolizumab</a:t>
            </a:r>
          </a:p>
        </p:txBody>
      </p:sp>
      <p:pic>
        <p:nvPicPr>
          <p:cNvPr id="4" name="Picture 2" descr="Figure">
            <a:extLst>
              <a:ext uri="{FF2B5EF4-FFF2-40B4-BE49-F238E27FC236}">
                <a16:creationId xmlns:a16="http://schemas.microsoft.com/office/drawing/2014/main" id="{DE9A5640-8329-BC4B-A81E-2150E525CA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4" t="44483" r="1760" b="2286"/>
          <a:stretch/>
        </p:blipFill>
        <p:spPr bwMode="auto">
          <a:xfrm>
            <a:off x="155479" y="1306034"/>
            <a:ext cx="5940521" cy="31405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E4230B-F125-4824-C541-81FFD103267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484" t="2779" r="1400" b="4850"/>
          <a:stretch/>
        </p:blipFill>
        <p:spPr>
          <a:xfrm>
            <a:off x="6292511" y="1283856"/>
            <a:ext cx="5851279" cy="2989803"/>
          </a:xfrm>
          <a:prstGeom prst="rect">
            <a:avLst/>
          </a:prstGeom>
        </p:spPr>
      </p:pic>
      <p:graphicFrame>
        <p:nvGraphicFramePr>
          <p:cNvPr id="5" name="Table 4">
            <a:extLst>
              <a:ext uri="{FF2B5EF4-FFF2-40B4-BE49-F238E27FC236}">
                <a16:creationId xmlns:a16="http://schemas.microsoft.com/office/drawing/2014/main" id="{B278B5BA-5A15-3AB3-7965-C15A3BD38242}"/>
              </a:ext>
            </a:extLst>
          </p:cNvPr>
          <p:cNvGraphicFramePr>
            <a:graphicFrameLocks noGrp="1"/>
          </p:cNvGraphicFramePr>
          <p:nvPr/>
        </p:nvGraphicFramePr>
        <p:xfrm>
          <a:off x="5382773" y="4497050"/>
          <a:ext cx="6761017" cy="2246553"/>
        </p:xfrm>
        <a:graphic>
          <a:graphicData uri="http://schemas.openxmlformats.org/drawingml/2006/table">
            <a:tbl>
              <a:tblPr firstRow="1" bandRow="1">
                <a:tableStyleId>{5C22544A-7EE6-4342-B048-85BDC9FD1C3A}</a:tableStyleId>
              </a:tblPr>
              <a:tblGrid>
                <a:gridCol w="2253672">
                  <a:extLst>
                    <a:ext uri="{9D8B030D-6E8A-4147-A177-3AD203B41FA5}">
                      <a16:colId xmlns:a16="http://schemas.microsoft.com/office/drawing/2014/main" val="2990576796"/>
                    </a:ext>
                  </a:extLst>
                </a:gridCol>
                <a:gridCol w="2196501">
                  <a:extLst>
                    <a:ext uri="{9D8B030D-6E8A-4147-A177-3AD203B41FA5}">
                      <a16:colId xmlns:a16="http://schemas.microsoft.com/office/drawing/2014/main" val="481954002"/>
                    </a:ext>
                  </a:extLst>
                </a:gridCol>
                <a:gridCol w="2310844">
                  <a:extLst>
                    <a:ext uri="{9D8B030D-6E8A-4147-A177-3AD203B41FA5}">
                      <a16:colId xmlns:a16="http://schemas.microsoft.com/office/drawing/2014/main" val="287722050"/>
                    </a:ext>
                  </a:extLst>
                </a:gridCol>
              </a:tblGrid>
              <a:tr h="417753">
                <a:tc>
                  <a:txBody>
                    <a:bodyPr/>
                    <a:lstStyle/>
                    <a:p>
                      <a:pPr latinLnBrk="0"/>
                      <a:endParaRPr lang="en-US" sz="1300" dirty="0"/>
                    </a:p>
                  </a:txBody>
                  <a:tcPr marL="121920" marR="121920" marT="60960" marB="60960"/>
                </a:tc>
                <a:tc>
                  <a:txBody>
                    <a:bodyPr/>
                    <a:lstStyle/>
                    <a:p>
                      <a:pPr algn="ctr" latinLnBrk="0"/>
                      <a:r>
                        <a:rPr lang="en-US" sz="1300" dirty="0" err="1"/>
                        <a:t>EV+Pembro</a:t>
                      </a:r>
                      <a:r>
                        <a:rPr lang="en-US" sz="1300" dirty="0"/>
                        <a:t> (N=76)</a:t>
                      </a:r>
                    </a:p>
                  </a:txBody>
                  <a:tcPr marL="121920" marR="121920" marT="60960" marB="60960"/>
                </a:tc>
                <a:tc>
                  <a:txBody>
                    <a:bodyPr/>
                    <a:lstStyle/>
                    <a:p>
                      <a:pPr algn="ctr" latinLnBrk="0"/>
                      <a:r>
                        <a:rPr lang="en-US" sz="1300" dirty="0"/>
                        <a:t>EV Monotherapy (N=73)</a:t>
                      </a:r>
                    </a:p>
                  </a:txBody>
                  <a:tcPr marL="121920" marR="121920" marT="60960" marB="60960"/>
                </a:tc>
                <a:extLst>
                  <a:ext uri="{0D108BD9-81ED-4DB2-BD59-A6C34878D82A}">
                    <a16:rowId xmlns:a16="http://schemas.microsoft.com/office/drawing/2014/main" val="3562732446"/>
                  </a:ext>
                </a:extLst>
              </a:tr>
              <a:tr h="325120">
                <a:tc>
                  <a:txBody>
                    <a:bodyPr/>
                    <a:lstStyle/>
                    <a:p>
                      <a:pPr latinLnBrk="0"/>
                      <a:r>
                        <a:rPr lang="en-US" sz="1300" dirty="0"/>
                        <a:t>Confirmed ORR (95% CI)</a:t>
                      </a:r>
                    </a:p>
                  </a:txBody>
                  <a:tcPr marL="121920" marR="121920" marT="60960" marB="60960"/>
                </a:tc>
                <a:tc>
                  <a:txBody>
                    <a:bodyPr/>
                    <a:lstStyle/>
                    <a:p>
                      <a:pPr algn="ctr" latinLnBrk="0"/>
                      <a:r>
                        <a:rPr lang="en-US" sz="1300" b="1" dirty="0"/>
                        <a:t>64.5% (52.7-75.1)</a:t>
                      </a:r>
                    </a:p>
                  </a:txBody>
                  <a:tcPr marL="121920" marR="121920" marT="60960" marB="60960"/>
                </a:tc>
                <a:tc>
                  <a:txBody>
                    <a:bodyPr/>
                    <a:lstStyle/>
                    <a:p>
                      <a:pPr algn="ctr" latinLnBrk="0"/>
                      <a:r>
                        <a:rPr lang="en-US" sz="1300" b="1" dirty="0"/>
                        <a:t>45.2% (33.5-57.3)</a:t>
                      </a:r>
                    </a:p>
                  </a:txBody>
                  <a:tcPr marL="121920" marR="121920" marT="60960" marB="60960"/>
                </a:tc>
                <a:extLst>
                  <a:ext uri="{0D108BD9-81ED-4DB2-BD59-A6C34878D82A}">
                    <a16:rowId xmlns:a16="http://schemas.microsoft.com/office/drawing/2014/main" val="527132007"/>
                  </a:ext>
                </a:extLst>
              </a:tr>
              <a:tr h="325120">
                <a:tc>
                  <a:txBody>
                    <a:bodyPr/>
                    <a:lstStyle/>
                    <a:p>
                      <a:pPr latinLnBrk="0"/>
                      <a:r>
                        <a:rPr lang="en-US" sz="1300" dirty="0"/>
                        <a:t>Complete response</a:t>
                      </a:r>
                    </a:p>
                  </a:txBody>
                  <a:tcPr marL="121920" marR="121920" marT="60960" marB="60960"/>
                </a:tc>
                <a:tc>
                  <a:txBody>
                    <a:bodyPr/>
                    <a:lstStyle/>
                    <a:p>
                      <a:pPr algn="ctr" latinLnBrk="0"/>
                      <a:r>
                        <a:rPr lang="en-US" sz="1300" dirty="0"/>
                        <a:t>10.5%</a:t>
                      </a:r>
                    </a:p>
                  </a:txBody>
                  <a:tcPr marL="121920" marR="121920" marT="60960" marB="60960"/>
                </a:tc>
                <a:tc>
                  <a:txBody>
                    <a:bodyPr/>
                    <a:lstStyle/>
                    <a:p>
                      <a:pPr algn="ctr" latinLnBrk="0"/>
                      <a:r>
                        <a:rPr lang="en-US" sz="1300" dirty="0"/>
                        <a:t>4.1%</a:t>
                      </a:r>
                    </a:p>
                  </a:txBody>
                  <a:tcPr marL="121920" marR="121920" marT="60960" marB="60960"/>
                </a:tc>
                <a:extLst>
                  <a:ext uri="{0D108BD9-81ED-4DB2-BD59-A6C34878D82A}">
                    <a16:rowId xmlns:a16="http://schemas.microsoft.com/office/drawing/2014/main" val="1988600475"/>
                  </a:ext>
                </a:extLst>
              </a:tr>
              <a:tr h="325120">
                <a:tc>
                  <a:txBody>
                    <a:bodyPr/>
                    <a:lstStyle/>
                    <a:p>
                      <a:pPr latinLnBrk="0"/>
                      <a:r>
                        <a:rPr lang="en-US" sz="1300" dirty="0"/>
                        <a:t>Partial Response</a:t>
                      </a:r>
                    </a:p>
                  </a:txBody>
                  <a:tcPr marL="121920" marR="121920" marT="60960" marB="60960"/>
                </a:tc>
                <a:tc>
                  <a:txBody>
                    <a:bodyPr/>
                    <a:lstStyle/>
                    <a:p>
                      <a:pPr algn="ctr" latinLnBrk="0"/>
                      <a:r>
                        <a:rPr lang="en-US" sz="1300" dirty="0"/>
                        <a:t>53.9%</a:t>
                      </a:r>
                    </a:p>
                  </a:txBody>
                  <a:tcPr marL="121920" marR="121920" marT="60960" marB="60960"/>
                </a:tc>
                <a:tc>
                  <a:txBody>
                    <a:bodyPr/>
                    <a:lstStyle/>
                    <a:p>
                      <a:pPr algn="ctr" latinLnBrk="0"/>
                      <a:r>
                        <a:rPr lang="en-US" sz="1300" dirty="0"/>
                        <a:t>41.1%</a:t>
                      </a:r>
                    </a:p>
                  </a:txBody>
                  <a:tcPr marL="121920" marR="121920" marT="60960" marB="60960"/>
                </a:tc>
                <a:extLst>
                  <a:ext uri="{0D108BD9-81ED-4DB2-BD59-A6C34878D82A}">
                    <a16:rowId xmlns:a16="http://schemas.microsoft.com/office/drawing/2014/main" val="652138038"/>
                  </a:ext>
                </a:extLst>
              </a:tr>
              <a:tr h="325120">
                <a:tc>
                  <a:txBody>
                    <a:bodyPr/>
                    <a:lstStyle/>
                    <a:p>
                      <a:pPr latinLnBrk="0"/>
                      <a:r>
                        <a:rPr lang="en-US" sz="1300" dirty="0"/>
                        <a:t>Progressive Disease</a:t>
                      </a:r>
                    </a:p>
                  </a:txBody>
                  <a:tcPr marL="121920" marR="121920" marT="60960" marB="60960"/>
                </a:tc>
                <a:tc>
                  <a:txBody>
                    <a:bodyPr/>
                    <a:lstStyle/>
                    <a:p>
                      <a:pPr algn="ctr" latinLnBrk="0"/>
                      <a:r>
                        <a:rPr lang="en-US" sz="1300" dirty="0"/>
                        <a:t>7.9%</a:t>
                      </a:r>
                    </a:p>
                  </a:txBody>
                  <a:tcPr marL="121920" marR="121920" marT="60960" marB="60960"/>
                </a:tc>
                <a:tc>
                  <a:txBody>
                    <a:bodyPr/>
                    <a:lstStyle/>
                    <a:p>
                      <a:pPr algn="ctr" latinLnBrk="0"/>
                      <a:r>
                        <a:rPr lang="en-US" sz="1300" dirty="0"/>
                        <a:t>9.6%</a:t>
                      </a:r>
                    </a:p>
                  </a:txBody>
                  <a:tcPr marL="121920" marR="121920" marT="60960" marB="60960"/>
                </a:tc>
                <a:extLst>
                  <a:ext uri="{0D108BD9-81ED-4DB2-BD59-A6C34878D82A}">
                    <a16:rowId xmlns:a16="http://schemas.microsoft.com/office/drawing/2014/main" val="1320629139"/>
                  </a:ext>
                </a:extLst>
              </a:tr>
              <a:tr h="528320">
                <a:tc>
                  <a:txBody>
                    <a:bodyPr/>
                    <a:lstStyle/>
                    <a:p>
                      <a:pPr latinLnBrk="0"/>
                      <a:r>
                        <a:rPr lang="en-US" sz="1300" dirty="0"/>
                        <a:t>Not evaluable or no assessment</a:t>
                      </a:r>
                    </a:p>
                  </a:txBody>
                  <a:tcPr marL="121920" marR="121920" marT="60960" marB="60960"/>
                </a:tc>
                <a:tc>
                  <a:txBody>
                    <a:bodyPr/>
                    <a:lstStyle/>
                    <a:p>
                      <a:pPr algn="ctr" latinLnBrk="0"/>
                      <a:r>
                        <a:rPr lang="en-US" sz="1300" dirty="0"/>
                        <a:t>5.3%</a:t>
                      </a:r>
                    </a:p>
                  </a:txBody>
                  <a:tcPr marL="121920" marR="121920" marT="60960" marB="60960"/>
                </a:tc>
                <a:tc>
                  <a:txBody>
                    <a:bodyPr/>
                    <a:lstStyle/>
                    <a:p>
                      <a:pPr algn="ctr" latinLnBrk="0"/>
                      <a:r>
                        <a:rPr lang="en-US" sz="1300" dirty="0"/>
                        <a:t>10.9%</a:t>
                      </a:r>
                    </a:p>
                  </a:txBody>
                  <a:tcPr marL="121920" marR="121920" marT="60960" marB="60960"/>
                </a:tc>
                <a:extLst>
                  <a:ext uri="{0D108BD9-81ED-4DB2-BD59-A6C34878D82A}">
                    <a16:rowId xmlns:a16="http://schemas.microsoft.com/office/drawing/2014/main" val="1617470769"/>
                  </a:ext>
                </a:extLst>
              </a:tr>
            </a:tbl>
          </a:graphicData>
        </a:graphic>
      </p:graphicFrame>
      <p:sp>
        <p:nvSpPr>
          <p:cNvPr id="7" name="TextBox 6">
            <a:extLst>
              <a:ext uri="{FF2B5EF4-FFF2-40B4-BE49-F238E27FC236}">
                <a16:creationId xmlns:a16="http://schemas.microsoft.com/office/drawing/2014/main" id="{364D46C0-93D2-B206-EE8B-993174F1CADA}"/>
              </a:ext>
            </a:extLst>
          </p:cNvPr>
          <p:cNvSpPr txBox="1"/>
          <p:nvPr/>
        </p:nvSpPr>
        <p:spPr>
          <a:xfrm>
            <a:off x="507903" y="4738720"/>
            <a:ext cx="4403144" cy="1241622"/>
          </a:xfrm>
          <a:prstGeom prst="rect">
            <a:avLst/>
          </a:prstGeom>
          <a:noFill/>
        </p:spPr>
        <p:txBody>
          <a:bodyPr wrap="square">
            <a:spAutoFit/>
          </a:bodyPr>
          <a:lstStyle/>
          <a:p>
            <a:pPr marL="380981" marR="0" lvl="0" indent="-380981"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EV/</a:t>
            </a:r>
            <a:r>
              <a:rPr kumimoji="0" lang="en-US" sz="1867"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Pembro</a:t>
            </a: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 activity independent of PD-L1 status</a:t>
            </a:r>
          </a:p>
          <a:p>
            <a:pPr marL="487656" marR="0" lvl="1" indent="-243829" algn="l" defTabSz="609585" rtl="0" eaLnBrk="0" fontAlgn="base" latinLnBrk="0" hangingPunct="0">
              <a:lnSpc>
                <a:spcPct val="100000"/>
              </a:lnSpc>
              <a:spcBef>
                <a:spcPct val="0"/>
              </a:spcBef>
              <a:spcAft>
                <a:spcPct val="0"/>
              </a:spcAft>
              <a:buClrTx/>
              <a:buSzTx/>
              <a:buFont typeface="Courier New" panose="020B0604020202020204" pitchFamily="34" charset="0"/>
              <a:buChar char="o"/>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27/44 (61.4%) cORR in CPS&lt;10</a:t>
            </a:r>
          </a:p>
          <a:p>
            <a:pPr marL="487656" marR="0" lvl="8" indent="-243829" algn="l" defTabSz="1219170" rtl="0" eaLnBrk="1" fontAlgn="auto" latinLnBrk="0" hangingPunct="1">
              <a:lnSpc>
                <a:spcPct val="100000"/>
              </a:lnSpc>
              <a:spcBef>
                <a:spcPts val="0"/>
              </a:spcBef>
              <a:spcAft>
                <a:spcPts val="0"/>
              </a:spcAft>
              <a:buClrTx/>
              <a:buSzTx/>
              <a:buFont typeface="Courier New"/>
              <a:buChar char="o"/>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21/31 (67.7%) cORR in CPS≥10</a:t>
            </a:r>
          </a:p>
        </p:txBody>
      </p:sp>
      <p:sp>
        <p:nvSpPr>
          <p:cNvPr id="8" name="TextBox 7">
            <a:extLst>
              <a:ext uri="{FF2B5EF4-FFF2-40B4-BE49-F238E27FC236}">
                <a16:creationId xmlns:a16="http://schemas.microsoft.com/office/drawing/2014/main" id="{11D1ED83-BA31-78FB-D3F7-EE1E06FFA5BF}"/>
              </a:ext>
            </a:extLst>
          </p:cNvPr>
          <p:cNvSpPr txBox="1"/>
          <p:nvPr/>
        </p:nvSpPr>
        <p:spPr>
          <a:xfrm>
            <a:off x="481407" y="6564691"/>
            <a:ext cx="2736647" cy="261610"/>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O’Donnell et al. </a:t>
            </a:r>
            <a:r>
              <a:rPr kumimoji="0" lang="en-US" sz="1100" b="0" i="1"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JCO</a:t>
            </a:r>
            <a:r>
              <a:rPr kumimoji="0" lang="en-US" sz="11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2023 41(25):4107-4117.</a:t>
            </a:r>
          </a:p>
        </p:txBody>
      </p:sp>
      <p:sp>
        <p:nvSpPr>
          <p:cNvPr id="6" name="Rectangle 5">
            <a:extLst>
              <a:ext uri="{FF2B5EF4-FFF2-40B4-BE49-F238E27FC236}">
                <a16:creationId xmlns:a16="http://schemas.microsoft.com/office/drawing/2014/main" id="{CB94C521-BBEF-96BB-4A50-33D8CA366685}"/>
              </a:ext>
            </a:extLst>
          </p:cNvPr>
          <p:cNvSpPr/>
          <p:nvPr/>
        </p:nvSpPr>
        <p:spPr>
          <a:xfrm>
            <a:off x="0" y="1223453"/>
            <a:ext cx="318499" cy="3587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10188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A214F77-70F7-7FE8-E17E-C44A3340C1FF}"/>
              </a:ext>
            </a:extLst>
          </p:cNvPr>
          <p:cNvSpPr>
            <a:spLocks noGrp="1"/>
          </p:cNvSpPr>
          <p:nvPr>
            <p:ph type="title"/>
          </p:nvPr>
        </p:nvSpPr>
        <p:spPr>
          <a:xfrm>
            <a:off x="947979" y="-217842"/>
            <a:ext cx="10196285" cy="948411"/>
          </a:xfrm>
        </p:spPr>
        <p:txBody>
          <a:bodyPr/>
          <a:lstStyle/>
          <a:p>
            <a:r>
              <a:rPr lang="en-US" dirty="0">
                <a:solidFill>
                  <a:srgbClr val="7030A0"/>
                </a:solidFill>
              </a:rPr>
              <a:t>EV-302/KEYNOTE-A39 (NCT04223856)</a:t>
            </a:r>
          </a:p>
        </p:txBody>
      </p:sp>
      <p:sp>
        <p:nvSpPr>
          <p:cNvPr id="4" name="Text Placeholder 3">
            <a:extLst>
              <a:ext uri="{FF2B5EF4-FFF2-40B4-BE49-F238E27FC236}">
                <a16:creationId xmlns:a16="http://schemas.microsoft.com/office/drawing/2014/main" id="{7B63EBDD-1C33-281F-D4C8-FB18E7C36113}"/>
              </a:ext>
            </a:extLst>
          </p:cNvPr>
          <p:cNvSpPr>
            <a:spLocks noGrp="1"/>
          </p:cNvSpPr>
          <p:nvPr>
            <p:ph type="body" idx="4294967295"/>
          </p:nvPr>
        </p:nvSpPr>
        <p:spPr>
          <a:xfrm>
            <a:off x="764937" y="4502029"/>
            <a:ext cx="11214100" cy="1543051"/>
          </a:xfrm>
        </p:spPr>
        <p:txBody>
          <a:bodyPr/>
          <a:lstStyle/>
          <a:p>
            <a:pPr marL="0" indent="0" defTabSz="1219140">
              <a:spcBef>
                <a:spcPts val="800"/>
              </a:spcBef>
              <a:buNone/>
            </a:pPr>
            <a:r>
              <a:rPr lang="en-US" sz="1600" dirty="0">
                <a:latin typeface="Arial Narrow"/>
              </a:rPr>
              <a:t>Stratification factors: cisplatin eligibility (eligible/ineligible), PD-L1 </a:t>
            </a:r>
            <a:r>
              <a:rPr lang="en-US" sz="1600" dirty="0"/>
              <a:t>expression (high/low), </a:t>
            </a:r>
            <a:r>
              <a:rPr lang="en-US" sz="1600" dirty="0">
                <a:latin typeface="Arial Narrow"/>
              </a:rPr>
              <a:t>liver metastases (present/absent) </a:t>
            </a:r>
          </a:p>
          <a:p>
            <a:pPr marL="0" indent="0" defTabSz="1219140">
              <a:spcBef>
                <a:spcPts val="800"/>
              </a:spcBef>
            </a:pPr>
            <a:r>
              <a:rPr lang="en-US" sz="1600" dirty="0">
                <a:latin typeface="Arial Narrow"/>
              </a:rPr>
              <a:t>Cisplatin eligibility and assignment/dosing of cisplatin vs carboplatin were protocol-defined; p</a:t>
            </a:r>
            <a:r>
              <a:rPr lang="en-US" sz="1600" dirty="0"/>
              <a:t>atients received 3-week cycles of EV (1.25 mg/kg; IV) on Days 1 and 8 and P (200 mg; IV) on Day 1</a:t>
            </a:r>
            <a:endParaRPr lang="en-US" sz="1600" dirty="0">
              <a:latin typeface="Arial Narrow"/>
            </a:endParaRPr>
          </a:p>
          <a:p>
            <a:pPr marL="0" indent="0" defTabSz="1219140">
              <a:spcBef>
                <a:spcPts val="800"/>
              </a:spcBef>
              <a:buNone/>
            </a:pPr>
            <a:r>
              <a:rPr lang="en-US" sz="1600" dirty="0">
                <a:latin typeface="Arial Narrow"/>
              </a:rPr>
              <a:t>Statistical plan for analysis: the first planned analysis was performed after approximately 526 PFS (final) and 356 OS events (interim); if OS was positive at interim, the OS interim analysis was considered final</a:t>
            </a:r>
            <a:endParaRPr lang="en-US" dirty="0">
              <a:solidFill>
                <a:schemeClr val="tx1"/>
              </a:solidFill>
            </a:endParaRPr>
          </a:p>
        </p:txBody>
      </p:sp>
      <p:sp>
        <p:nvSpPr>
          <p:cNvPr id="28" name="Rectangle: Rounded Corners 27">
            <a:extLst>
              <a:ext uri="{FF2B5EF4-FFF2-40B4-BE49-F238E27FC236}">
                <a16:creationId xmlns:a16="http://schemas.microsoft.com/office/drawing/2014/main" id="{519CDC0D-E808-3A28-C4B0-BE3FFB71EE48}"/>
              </a:ext>
            </a:extLst>
          </p:cNvPr>
          <p:cNvSpPr/>
          <p:nvPr/>
        </p:nvSpPr>
        <p:spPr>
          <a:xfrm>
            <a:off x="874033" y="1107879"/>
            <a:ext cx="2106117" cy="3152136"/>
          </a:xfrm>
          <a:prstGeom prst="roundRect">
            <a:avLst>
              <a:gd name="adj" fmla="val 6061"/>
            </a:avLst>
          </a:prstGeom>
          <a:solidFill>
            <a:srgbClr val="D0CECE"/>
          </a:solidFill>
          <a:ln w="12700"/>
        </p:spPr>
        <p:style>
          <a:lnRef idx="2">
            <a:schemeClr val="accent5">
              <a:shade val="15000"/>
            </a:schemeClr>
          </a:lnRef>
          <a:fillRef idx="1">
            <a:schemeClr val="accent5"/>
          </a:fillRef>
          <a:effectRef idx="0">
            <a:schemeClr val="accent5"/>
          </a:effectRef>
          <a:fontRef idx="minor">
            <a:schemeClr val="lt1"/>
          </a:fontRef>
        </p:style>
        <p:txBody>
          <a:bodyPr lIns="121920" tIns="60960" rIns="121920" bIns="60960"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sng" strike="noStrike" kern="0" cap="none" spc="0" normalizeH="0" baseline="0" noProof="0" dirty="0">
                <a:ln>
                  <a:noFill/>
                </a:ln>
                <a:solidFill>
                  <a:srgbClr val="000000"/>
                </a:solidFill>
                <a:effectLst/>
                <a:uLnTx/>
                <a:uFillTx/>
                <a:latin typeface="Arial Narrow"/>
                <a:ea typeface="+mn-ea"/>
                <a:cs typeface="+mn-cs"/>
                <a:sym typeface="Arial"/>
              </a:rPr>
              <a:t>Patient population</a:t>
            </a:r>
          </a:p>
          <a:p>
            <a:pPr marL="156629" marR="0" lvl="0" indent="-156629"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Narrow"/>
                <a:ea typeface="+mn-ea"/>
                <a:cs typeface="+mn-cs"/>
                <a:sym typeface="Arial"/>
              </a:rPr>
              <a:t>Previously untreated la/</a:t>
            </a:r>
            <a:r>
              <a:rPr kumimoji="0" lang="en-US" sz="1600" b="0" i="0" u="none" strike="noStrike" kern="0" cap="none" spc="0" normalizeH="0" baseline="0" noProof="0" dirty="0" err="1">
                <a:ln>
                  <a:noFill/>
                </a:ln>
                <a:solidFill>
                  <a:srgbClr val="000000"/>
                </a:solidFill>
                <a:effectLst/>
                <a:uLnTx/>
                <a:uFillTx/>
                <a:latin typeface="Arial Narrow"/>
                <a:ea typeface="+mn-ea"/>
                <a:cs typeface="+mn-cs"/>
                <a:sym typeface="Arial"/>
              </a:rPr>
              <a:t>mUC</a:t>
            </a:r>
            <a:endParaRPr kumimoji="0" lang="en-US" sz="1600" b="0" i="0" u="none" strike="noStrike" kern="0" cap="none" spc="0" normalizeH="0" baseline="0" noProof="0" dirty="0">
              <a:ln>
                <a:noFill/>
              </a:ln>
              <a:solidFill>
                <a:srgbClr val="000000"/>
              </a:solidFill>
              <a:effectLst/>
              <a:uLnTx/>
              <a:uFillTx/>
              <a:latin typeface="Arial Narrow"/>
              <a:ea typeface="+mn-ea"/>
              <a:cs typeface="+mn-cs"/>
              <a:sym typeface="Arial"/>
            </a:endParaRPr>
          </a:p>
          <a:p>
            <a:pPr marL="156629" marR="0" lvl="0" indent="-156629"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Narrow"/>
                <a:ea typeface="+mn-ea"/>
                <a:cs typeface="+mn-cs"/>
                <a:sym typeface="Arial"/>
              </a:rPr>
              <a:t>Eligible for platinum, EV, and P </a:t>
            </a:r>
            <a:endPar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Arial"/>
            </a:endParaRPr>
          </a:p>
          <a:p>
            <a:pPr marL="156629" marR="0" lvl="0" indent="-156629"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Narrow"/>
                <a:ea typeface="+mn-ea"/>
                <a:cs typeface="+mn-cs"/>
                <a:sym typeface="Arial"/>
              </a:rPr>
              <a:t>PD-(L)1 inhibitor naive</a:t>
            </a:r>
          </a:p>
          <a:p>
            <a:pPr marL="156629" marR="0" lvl="0" indent="-156629"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Narrow"/>
                <a:ea typeface="+mn-ea"/>
                <a:cs typeface="+mn-cs"/>
                <a:sym typeface="Arial"/>
              </a:rPr>
              <a:t>GFR ≥30 mL/min</a:t>
            </a:r>
            <a:r>
              <a:rPr kumimoji="0" lang="en-US" sz="1600" b="0" i="0" u="none" strike="noStrike" kern="0" cap="none" spc="0" normalizeH="0" baseline="30000" noProof="0" dirty="0">
                <a:ln>
                  <a:noFill/>
                </a:ln>
                <a:solidFill>
                  <a:srgbClr val="000000"/>
                </a:solidFill>
                <a:effectLst/>
                <a:uLnTx/>
                <a:uFillTx/>
                <a:latin typeface="Arial Narrow"/>
                <a:ea typeface="+mn-ea"/>
                <a:cs typeface="+mn-cs"/>
                <a:sym typeface="Arial"/>
              </a:rPr>
              <a:t>a</a:t>
            </a:r>
            <a:endParaRPr kumimoji="0" lang="en-US" sz="1600" b="0" i="0" u="none" strike="noStrike" kern="0" cap="none" spc="0" normalizeH="0" baseline="0" noProof="0" dirty="0">
              <a:ln>
                <a:noFill/>
              </a:ln>
              <a:solidFill>
                <a:srgbClr val="000000"/>
              </a:solidFill>
              <a:effectLst/>
              <a:uLnTx/>
              <a:uFillTx/>
              <a:latin typeface="Arial Narrow"/>
              <a:ea typeface="+mn-ea"/>
              <a:cs typeface="+mn-cs"/>
              <a:sym typeface="Arial"/>
            </a:endParaRPr>
          </a:p>
          <a:p>
            <a:pPr marL="156629" marR="0" lvl="0" indent="-156629"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Narrow"/>
                <a:ea typeface="+mn-ea"/>
                <a:cs typeface="+mn-cs"/>
                <a:sym typeface="Arial"/>
              </a:rPr>
              <a:t>ECOG PS ≤2</a:t>
            </a:r>
            <a:r>
              <a:rPr kumimoji="0" lang="en-US" sz="1600" b="0" i="0" u="none" strike="noStrike" kern="0" cap="none" spc="0" normalizeH="0" baseline="30000" noProof="0" dirty="0">
                <a:ln>
                  <a:noFill/>
                </a:ln>
                <a:solidFill>
                  <a:srgbClr val="000000"/>
                </a:solidFill>
                <a:effectLst/>
                <a:uLnTx/>
                <a:uFillTx/>
                <a:latin typeface="Arial Narrow"/>
                <a:ea typeface="+mn-ea"/>
                <a:cs typeface="+mn-cs"/>
                <a:sym typeface="Arial"/>
              </a:rPr>
              <a:t>b</a:t>
            </a:r>
            <a:endParaRPr kumimoji="0" lang="en-US" sz="1600" b="0" i="0" u="none" strike="noStrike" kern="0" cap="none" spc="0" normalizeH="0" baseline="0" noProof="0" dirty="0">
              <a:ln>
                <a:noFill/>
              </a:ln>
              <a:solidFill>
                <a:srgbClr val="000000"/>
              </a:solidFill>
              <a:effectLst/>
              <a:uLnTx/>
              <a:uFillTx/>
              <a:latin typeface="Arial Narrow"/>
              <a:ea typeface="+mn-ea"/>
              <a:cs typeface="+mn-cs"/>
              <a:sym typeface="Arial"/>
            </a:endParaRPr>
          </a:p>
        </p:txBody>
      </p:sp>
      <p:sp>
        <p:nvSpPr>
          <p:cNvPr id="31" name="Rectangle: Rounded Corners 30">
            <a:extLst>
              <a:ext uri="{FF2B5EF4-FFF2-40B4-BE49-F238E27FC236}">
                <a16:creationId xmlns:a16="http://schemas.microsoft.com/office/drawing/2014/main" id="{0D029D68-1F42-6D00-8C0B-0C3D149C5F2E}"/>
              </a:ext>
            </a:extLst>
          </p:cNvPr>
          <p:cNvSpPr/>
          <p:nvPr/>
        </p:nvSpPr>
        <p:spPr>
          <a:xfrm>
            <a:off x="4420947" y="1183479"/>
            <a:ext cx="2834192" cy="1076149"/>
          </a:xfrm>
          <a:prstGeom prst="roundRect">
            <a:avLst>
              <a:gd name="adj" fmla="val 6061"/>
            </a:avLst>
          </a:prstGeom>
          <a:solidFill>
            <a:srgbClr val="1B3358"/>
          </a:solidFill>
          <a:ln w="12700"/>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FFFFFF"/>
                </a:solidFill>
                <a:effectLst/>
                <a:uLnTx/>
                <a:uFillTx/>
                <a:latin typeface="Arial Narrow"/>
                <a:ea typeface="+mn-ea"/>
                <a:cs typeface="+mn-cs"/>
                <a:sym typeface="Arial"/>
              </a:rPr>
              <a:t>EV + Pembrolizumab</a:t>
            </a: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Arial Narrow"/>
                <a:ea typeface="+mn-ea"/>
                <a:cs typeface="+mn-cs"/>
                <a:sym typeface="Arial"/>
              </a:rPr>
              <a:t>No maximum treatment cycles for EV, maximum 35 cycles for P</a:t>
            </a:r>
          </a:p>
        </p:txBody>
      </p:sp>
      <p:sp>
        <p:nvSpPr>
          <p:cNvPr id="32" name="Rectangle: Rounded Corners 31">
            <a:extLst>
              <a:ext uri="{FF2B5EF4-FFF2-40B4-BE49-F238E27FC236}">
                <a16:creationId xmlns:a16="http://schemas.microsoft.com/office/drawing/2014/main" id="{7EB67D5A-BAA6-D764-E91C-DE2F2F9D89F3}"/>
              </a:ext>
            </a:extLst>
          </p:cNvPr>
          <p:cNvSpPr/>
          <p:nvPr/>
        </p:nvSpPr>
        <p:spPr>
          <a:xfrm>
            <a:off x="4414365" y="3106534"/>
            <a:ext cx="2847356" cy="1086172"/>
          </a:xfrm>
          <a:prstGeom prst="roundRect">
            <a:avLst>
              <a:gd name="adj" fmla="val 6061"/>
            </a:avLst>
          </a:prstGeom>
          <a:solidFill>
            <a:srgbClr val="7F7F7F"/>
          </a:solidFill>
          <a:ln w="12700"/>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FFFFFF"/>
                </a:solidFill>
                <a:effectLst/>
                <a:uLnTx/>
                <a:uFillTx/>
                <a:latin typeface="Arial Narrow"/>
                <a:ea typeface="+mn-ea"/>
                <a:cs typeface="+mn-cs"/>
                <a:sym typeface="Arial"/>
              </a:rPr>
              <a:t>Chemotherapy</a:t>
            </a:r>
            <a:r>
              <a:rPr kumimoji="0" lang="en-US" sz="1867" b="1" i="0" u="none" strike="noStrike" kern="0" cap="none" spc="0" normalizeH="0" baseline="30000" noProof="0" dirty="0" err="1">
                <a:ln>
                  <a:noFill/>
                </a:ln>
                <a:solidFill>
                  <a:srgbClr val="FFFFFF"/>
                </a:solidFill>
                <a:effectLst/>
                <a:uLnTx/>
                <a:uFillTx/>
                <a:latin typeface="Arial Narrow"/>
                <a:ea typeface="+mn-ea"/>
                <a:cs typeface="+mn-cs"/>
                <a:sym typeface="Arial"/>
              </a:rPr>
              <a:t>c</a:t>
            </a:r>
            <a:endParaRPr kumimoji="0" lang="en-US" sz="1867" b="1" i="0" u="none" strike="noStrike" kern="0" cap="none" spc="0" normalizeH="0" baseline="30000" noProof="0" dirty="0">
              <a:ln>
                <a:noFill/>
              </a:ln>
              <a:solidFill>
                <a:srgbClr val="FFFFFF"/>
              </a:solidFill>
              <a:effectLst/>
              <a:uLnTx/>
              <a:uFillTx/>
              <a:latin typeface="Arial Narrow"/>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Arial Narrow"/>
                <a:ea typeface="+mn-ea"/>
                <a:cs typeface="+mn-cs"/>
                <a:sym typeface="Arial"/>
              </a:rPr>
              <a:t>(Cisplatin or carboplatin + gemcitabine)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Arial Narrow"/>
                <a:ea typeface="+mn-ea"/>
                <a:cs typeface="+mn-cs"/>
                <a:sym typeface="Arial"/>
              </a:rPr>
              <a:t>Maximum 6 cycles</a:t>
            </a:r>
          </a:p>
        </p:txBody>
      </p:sp>
      <p:grpSp>
        <p:nvGrpSpPr>
          <p:cNvPr id="35" name="Group 34">
            <a:extLst>
              <a:ext uri="{FF2B5EF4-FFF2-40B4-BE49-F238E27FC236}">
                <a16:creationId xmlns:a16="http://schemas.microsoft.com/office/drawing/2014/main" id="{8642451F-86D2-00D3-10D6-FD2A9D01F0E5}"/>
              </a:ext>
            </a:extLst>
          </p:cNvPr>
          <p:cNvGrpSpPr/>
          <p:nvPr/>
        </p:nvGrpSpPr>
        <p:grpSpPr>
          <a:xfrm>
            <a:off x="3726900" y="2380957"/>
            <a:ext cx="600893" cy="605979"/>
            <a:chOff x="3117276" y="1549175"/>
            <a:chExt cx="450670" cy="454484"/>
          </a:xfrm>
        </p:grpSpPr>
        <p:sp>
          <p:nvSpPr>
            <p:cNvPr id="33" name="Oval 32">
              <a:extLst>
                <a:ext uri="{FF2B5EF4-FFF2-40B4-BE49-F238E27FC236}">
                  <a16:creationId xmlns:a16="http://schemas.microsoft.com/office/drawing/2014/main" id="{7A859EDE-03AA-58D7-35BD-BAF39BBF7A1E}"/>
                </a:ext>
              </a:extLst>
            </p:cNvPr>
            <p:cNvSpPr/>
            <p:nvPr/>
          </p:nvSpPr>
          <p:spPr>
            <a:xfrm>
              <a:off x="3117276" y="1552989"/>
              <a:ext cx="450670" cy="450670"/>
            </a:xfrm>
            <a:prstGeom prst="ellipse">
              <a:avLst/>
            </a:prstGeom>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TextBox 33">
              <a:extLst>
                <a:ext uri="{FF2B5EF4-FFF2-40B4-BE49-F238E27FC236}">
                  <a16:creationId xmlns:a16="http://schemas.microsoft.com/office/drawing/2014/main" id="{CA7163C0-0046-406A-6CA4-51F3FA9AEAA0}"/>
                </a:ext>
              </a:extLst>
            </p:cNvPr>
            <p:cNvSpPr txBox="1"/>
            <p:nvPr/>
          </p:nvSpPr>
          <p:spPr>
            <a:xfrm>
              <a:off x="3141720" y="1549175"/>
              <a:ext cx="401782" cy="3924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000000"/>
                  </a:solidFill>
                  <a:effectLst/>
                  <a:uLnTx/>
                  <a:uFillTx/>
                  <a:latin typeface="Arial Narrow" panose="020B0606020202030204" pitchFamily="34" charset="0"/>
                  <a:ea typeface="ＭＳ Ｐゴシック" pitchFamily="34" charset="-128"/>
                  <a:cs typeface="Arial"/>
                  <a:sym typeface="Arial"/>
                </a:rPr>
                <a:t>R</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000000"/>
                  </a:solidFill>
                  <a:effectLst/>
                  <a:uLnTx/>
                  <a:uFillTx/>
                  <a:latin typeface="Arial Narrow" panose="020B0606020202030204" pitchFamily="34" charset="0"/>
                  <a:ea typeface="ＭＳ Ｐゴシック" pitchFamily="34" charset="-128"/>
                  <a:cs typeface="Arial"/>
                  <a:sym typeface="Arial"/>
                </a:rPr>
                <a:t>1:1</a:t>
              </a:r>
            </a:p>
          </p:txBody>
        </p:sp>
      </p:grpSp>
      <p:sp>
        <p:nvSpPr>
          <p:cNvPr id="36" name="TextBox 35">
            <a:extLst>
              <a:ext uri="{FF2B5EF4-FFF2-40B4-BE49-F238E27FC236}">
                <a16:creationId xmlns:a16="http://schemas.microsoft.com/office/drawing/2014/main" id="{9490D716-CBE7-1070-87F0-527756456123}"/>
              </a:ext>
            </a:extLst>
          </p:cNvPr>
          <p:cNvSpPr txBox="1"/>
          <p:nvPr/>
        </p:nvSpPr>
        <p:spPr>
          <a:xfrm>
            <a:off x="2995573" y="2288624"/>
            <a:ext cx="683200"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pitchFamily="34" charset="-128"/>
                <a:cs typeface="Arial"/>
                <a:sym typeface="Arial"/>
              </a:rPr>
              <a:t>N=886</a:t>
            </a:r>
          </a:p>
        </p:txBody>
      </p:sp>
      <p:cxnSp>
        <p:nvCxnSpPr>
          <p:cNvPr id="38" name="Straight Connector 37">
            <a:extLst>
              <a:ext uri="{FF2B5EF4-FFF2-40B4-BE49-F238E27FC236}">
                <a16:creationId xmlns:a16="http://schemas.microsoft.com/office/drawing/2014/main" id="{75061939-88E6-3F4A-6E36-5618EF872BA8}"/>
              </a:ext>
            </a:extLst>
          </p:cNvPr>
          <p:cNvCxnSpPr>
            <a:cxnSpLocks/>
            <a:stCxn id="28" idx="3"/>
            <a:endCxn id="33" idx="2"/>
          </p:cNvCxnSpPr>
          <p:nvPr/>
        </p:nvCxnSpPr>
        <p:spPr>
          <a:xfrm>
            <a:off x="2980150" y="2683947"/>
            <a:ext cx="746749" cy="25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0B545C8D-635E-2FD6-0364-AD62B71129E5}"/>
              </a:ext>
            </a:extLst>
          </p:cNvPr>
          <p:cNvCxnSpPr>
            <a:cxnSpLocks/>
            <a:stCxn id="34" idx="0"/>
            <a:endCxn id="31" idx="1"/>
          </p:cNvCxnSpPr>
          <p:nvPr/>
        </p:nvCxnSpPr>
        <p:spPr>
          <a:xfrm rot="5400000" flipH="1" flipV="1">
            <a:off x="3894446" y="1854456"/>
            <a:ext cx="659403" cy="39360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F4BAF359-0BE7-3F21-D043-7E1C91414AB0}"/>
              </a:ext>
            </a:extLst>
          </p:cNvPr>
          <p:cNvCxnSpPr>
            <a:cxnSpLocks/>
            <a:stCxn id="33" idx="4"/>
            <a:endCxn id="32" idx="1"/>
          </p:cNvCxnSpPr>
          <p:nvPr/>
        </p:nvCxnSpPr>
        <p:spPr>
          <a:xfrm rot="16200000" flipH="1">
            <a:off x="3889515" y="3124768"/>
            <a:ext cx="662684" cy="38701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A4987BCD-737B-3476-12D4-2B72455CD241}"/>
              </a:ext>
            </a:extLst>
          </p:cNvPr>
          <p:cNvSpPr/>
          <p:nvPr/>
        </p:nvSpPr>
        <p:spPr>
          <a:xfrm>
            <a:off x="7816600" y="1072680"/>
            <a:ext cx="4026316" cy="3170553"/>
          </a:xfrm>
          <a:prstGeom prst="roundRect">
            <a:avLst>
              <a:gd name="adj" fmla="val 2155"/>
            </a:avLst>
          </a:prstGeom>
          <a:solidFill>
            <a:srgbClr val="D0CECE"/>
          </a:solidFill>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1219140" rtl="0" eaLnBrk="1" fontAlgn="auto" latinLnBrk="0" hangingPunct="1">
              <a:lnSpc>
                <a:spcPct val="100000"/>
              </a:lnSpc>
              <a:spcBef>
                <a:spcPts val="800"/>
              </a:spcBef>
              <a:spcAft>
                <a:spcPts val="0"/>
              </a:spcAft>
              <a:buClr>
                <a:srgbClr val="000000"/>
              </a:buClr>
              <a:buSzTx/>
              <a:buFontTx/>
              <a:buNone/>
              <a:tabLst/>
              <a:defRPr/>
            </a:pPr>
            <a:r>
              <a:rPr kumimoji="0" lang="en-US" sz="1867" b="1" i="0" u="sng"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Dual primary endpoints: </a:t>
            </a:r>
          </a:p>
          <a:p>
            <a:pPr marL="230712" marR="0" lvl="0" indent="-228594" algn="l" defTabSz="1219140" rtl="0" eaLnBrk="1" fontAlgn="auto" latinLnBrk="0" hangingPunct="1">
              <a:lnSpc>
                <a:spcPct val="100000"/>
              </a:lnSpc>
              <a:spcBef>
                <a:spcPts val="800"/>
              </a:spcBef>
              <a:spcAft>
                <a:spcPts val="0"/>
              </a:spcAft>
              <a:buClr>
                <a:srgbClr val="000000"/>
              </a:buClr>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PFS</a:t>
            </a: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 </a:t>
            </a:r>
            <a: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by BICR</a:t>
            </a:r>
          </a:p>
          <a:p>
            <a:pPr marL="230712" marR="0" lvl="0" indent="-228594" algn="l" defTabSz="1219140" rtl="0" eaLnBrk="1" fontAlgn="auto" latinLnBrk="0" hangingPunct="1">
              <a:lnSpc>
                <a:spcPct val="100000"/>
              </a:lnSpc>
              <a:spcBef>
                <a:spcPts val="800"/>
              </a:spcBef>
              <a:spcAft>
                <a:spcPts val="0"/>
              </a:spcAft>
              <a:buClr>
                <a:srgbClr val="000000"/>
              </a:buClr>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OS</a:t>
            </a: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 </a:t>
            </a:r>
          </a:p>
          <a:p>
            <a:pPr marL="0" marR="0" lvl="0" indent="0" algn="l" defTabSz="1219140" rtl="0" eaLnBrk="1" fontAlgn="auto" latinLnBrk="0" hangingPunct="1">
              <a:lnSpc>
                <a:spcPct val="100000"/>
              </a:lnSpc>
              <a:spcBef>
                <a:spcPts val="800"/>
              </a:spcBef>
              <a:spcAft>
                <a:spcPts val="0"/>
              </a:spcAft>
              <a:buClr>
                <a:srgbClr val="000000"/>
              </a:buClr>
              <a:buSzTx/>
              <a:buFontTx/>
              <a:buNone/>
              <a:tabLst/>
              <a:defRPr/>
            </a:pPr>
            <a:r>
              <a:rPr kumimoji="0" lang="en-US" sz="1867" b="1" i="0" u="sng"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Select secondary endpoints</a:t>
            </a:r>
            <a:r>
              <a:rPr kumimoji="0" lang="en-US" sz="1867" b="0" i="0" u="sng"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 </a:t>
            </a:r>
          </a:p>
          <a:p>
            <a:pPr marL="230712" marR="0" lvl="0" indent="-228594" algn="l" defTabSz="1219140" rtl="0" eaLnBrk="1" fontAlgn="auto" latinLnBrk="0" hangingPunct="1">
              <a:lnSpc>
                <a:spcPct val="100000"/>
              </a:lnSpc>
              <a:spcBef>
                <a:spcPts val="80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ORR per RECIST v1.1 by BICR and investigator assessment</a:t>
            </a:r>
          </a:p>
          <a:p>
            <a:pPr marL="230712" marR="0" lvl="0" indent="-228594" algn="l" defTabSz="1219140" rtl="0" eaLnBrk="1" fontAlgn="auto" latinLnBrk="0" hangingPunct="1">
              <a:lnSpc>
                <a:spcPct val="100000"/>
              </a:lnSpc>
              <a:spcBef>
                <a:spcPts val="80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Safety</a:t>
            </a:r>
          </a:p>
        </p:txBody>
      </p:sp>
      <p:sp>
        <p:nvSpPr>
          <p:cNvPr id="63" name="Rectangle 62">
            <a:extLst>
              <a:ext uri="{FF2B5EF4-FFF2-40B4-BE49-F238E27FC236}">
                <a16:creationId xmlns:a16="http://schemas.microsoft.com/office/drawing/2014/main" id="{F2010AB8-DBA1-894E-4F9B-D1B0A38C4BA1}"/>
              </a:ext>
            </a:extLst>
          </p:cNvPr>
          <p:cNvSpPr/>
          <p:nvPr/>
        </p:nvSpPr>
        <p:spPr>
          <a:xfrm>
            <a:off x="4384459" y="2291712"/>
            <a:ext cx="2960548" cy="760545"/>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Arial"/>
              </a:rPr>
              <a:t>Treatment until disease progression per BICR, clinical progression, unacceptable toxicity, or completion of maximum cycles</a:t>
            </a:r>
          </a:p>
        </p:txBody>
      </p:sp>
      <p:sp>
        <p:nvSpPr>
          <p:cNvPr id="19" name="TextBox 18">
            <a:extLst>
              <a:ext uri="{FF2B5EF4-FFF2-40B4-BE49-F238E27FC236}">
                <a16:creationId xmlns:a16="http://schemas.microsoft.com/office/drawing/2014/main" id="{21D063E5-27EB-9B46-879C-17E757978DCB}"/>
              </a:ext>
            </a:extLst>
          </p:cNvPr>
          <p:cNvSpPr txBox="1"/>
          <p:nvPr/>
        </p:nvSpPr>
        <p:spPr>
          <a:xfrm>
            <a:off x="0" y="6414004"/>
            <a:ext cx="5154424" cy="748795"/>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Adapted from Powles et al. ESMO 2023 LBA6</a:t>
            </a:r>
          </a:p>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8723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graph of a graph&#10;&#10;Description automatically generated with medium confidence">
            <a:extLst>
              <a:ext uri="{FF2B5EF4-FFF2-40B4-BE49-F238E27FC236}">
                <a16:creationId xmlns:a16="http://schemas.microsoft.com/office/drawing/2014/main" id="{DD63B849-205D-AE84-678E-DAED2D6990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23619" y="1487633"/>
            <a:ext cx="9517908" cy="4559817"/>
          </a:xfrm>
          <a:prstGeom prst="rect">
            <a:avLst/>
          </a:prstGeom>
        </p:spPr>
      </p:pic>
      <p:sp>
        <p:nvSpPr>
          <p:cNvPr id="6" name="Title 2">
            <a:extLst>
              <a:ext uri="{FF2B5EF4-FFF2-40B4-BE49-F238E27FC236}">
                <a16:creationId xmlns:a16="http://schemas.microsoft.com/office/drawing/2014/main" id="{0D21F89E-6DAA-118A-7F50-07EACDDE15B5}"/>
              </a:ext>
            </a:extLst>
          </p:cNvPr>
          <p:cNvSpPr>
            <a:spLocks noGrp="1"/>
          </p:cNvSpPr>
          <p:nvPr>
            <p:ph type="ctrTitle" idx="4294967295"/>
          </p:nvPr>
        </p:nvSpPr>
        <p:spPr>
          <a:xfrm>
            <a:off x="870857" y="190500"/>
            <a:ext cx="10341127" cy="575733"/>
          </a:xfrm>
        </p:spPr>
        <p:txBody>
          <a:bodyPr/>
          <a:lstStyle/>
          <a:p>
            <a:r>
              <a:rPr lang="en-US" dirty="0">
                <a:solidFill>
                  <a:srgbClr val="7030A0"/>
                </a:solidFill>
                <a:latin typeface="+mj-lt"/>
                <a:cs typeface="Calibri" panose="020F0502020204030204" pitchFamily="34" charset="0"/>
              </a:rPr>
              <a:t>EV-302: Progression-Free Survival per BICR</a:t>
            </a:r>
          </a:p>
        </p:txBody>
      </p:sp>
      <p:sp>
        <p:nvSpPr>
          <p:cNvPr id="7" name="Subtitle 1">
            <a:extLst>
              <a:ext uri="{FF2B5EF4-FFF2-40B4-BE49-F238E27FC236}">
                <a16:creationId xmlns:a16="http://schemas.microsoft.com/office/drawing/2014/main" id="{034916EA-1065-FD7A-243C-3B3AF69B468E}"/>
              </a:ext>
            </a:extLst>
          </p:cNvPr>
          <p:cNvSpPr>
            <a:spLocks noGrp="1"/>
          </p:cNvSpPr>
          <p:nvPr>
            <p:ph type="subTitle" idx="4294967295"/>
          </p:nvPr>
        </p:nvSpPr>
        <p:spPr>
          <a:xfrm>
            <a:off x="870857" y="684983"/>
            <a:ext cx="11080751" cy="601133"/>
          </a:xfrm>
        </p:spPr>
        <p:txBody>
          <a:bodyPr/>
          <a:lstStyle/>
          <a:p>
            <a:pPr marL="0" indent="0">
              <a:buNone/>
            </a:pPr>
            <a:r>
              <a:rPr lang="en-US" sz="1867" dirty="0"/>
              <a:t>Risk of progression or death was reduced by 55% in patients who received EV+P </a:t>
            </a:r>
          </a:p>
          <a:p>
            <a:endParaRPr lang="en-US" sz="1867" dirty="0"/>
          </a:p>
        </p:txBody>
      </p:sp>
      <p:graphicFrame>
        <p:nvGraphicFramePr>
          <p:cNvPr id="8" name="Table 15">
            <a:extLst>
              <a:ext uri="{FF2B5EF4-FFF2-40B4-BE49-F238E27FC236}">
                <a16:creationId xmlns:a16="http://schemas.microsoft.com/office/drawing/2014/main" id="{F4F80F4E-4C10-8D0E-3E97-F6B5FE600185}"/>
              </a:ext>
            </a:extLst>
          </p:cNvPr>
          <p:cNvGraphicFramePr>
            <a:graphicFrameLocks noGrp="1"/>
          </p:cNvGraphicFramePr>
          <p:nvPr/>
        </p:nvGraphicFramePr>
        <p:xfrm>
          <a:off x="5297470" y="1393787"/>
          <a:ext cx="6733166" cy="1153160"/>
        </p:xfrm>
        <a:graphic>
          <a:graphicData uri="http://schemas.openxmlformats.org/drawingml/2006/table">
            <a:tbl>
              <a:tblPr firstRow="1">
                <a:tableStyleId>{5C22544A-7EE6-4342-B048-85BDC9FD1C3A}</a:tableStyleId>
              </a:tblPr>
              <a:tblGrid>
                <a:gridCol w="1233779">
                  <a:extLst>
                    <a:ext uri="{9D8B030D-6E8A-4147-A177-3AD203B41FA5}">
                      <a16:colId xmlns:a16="http://schemas.microsoft.com/office/drawing/2014/main" val="1620595448"/>
                    </a:ext>
                  </a:extLst>
                </a:gridCol>
                <a:gridCol w="529940">
                  <a:extLst>
                    <a:ext uri="{9D8B030D-6E8A-4147-A177-3AD203B41FA5}">
                      <a16:colId xmlns:a16="http://schemas.microsoft.com/office/drawing/2014/main" val="1640937718"/>
                    </a:ext>
                  </a:extLst>
                </a:gridCol>
                <a:gridCol w="1059883">
                  <a:extLst>
                    <a:ext uri="{9D8B030D-6E8A-4147-A177-3AD203B41FA5}">
                      <a16:colId xmlns:a16="http://schemas.microsoft.com/office/drawing/2014/main" val="3814257456"/>
                    </a:ext>
                  </a:extLst>
                </a:gridCol>
                <a:gridCol w="1059883">
                  <a:extLst>
                    <a:ext uri="{9D8B030D-6E8A-4147-A177-3AD203B41FA5}">
                      <a16:colId xmlns:a16="http://schemas.microsoft.com/office/drawing/2014/main" val="2442361270"/>
                    </a:ext>
                  </a:extLst>
                </a:gridCol>
                <a:gridCol w="999013">
                  <a:extLst>
                    <a:ext uri="{9D8B030D-6E8A-4147-A177-3AD203B41FA5}">
                      <a16:colId xmlns:a16="http://schemas.microsoft.com/office/drawing/2014/main" val="3801252573"/>
                    </a:ext>
                  </a:extLst>
                </a:gridCol>
                <a:gridCol w="1850668">
                  <a:extLst>
                    <a:ext uri="{9D8B030D-6E8A-4147-A177-3AD203B41FA5}">
                      <a16:colId xmlns:a16="http://schemas.microsoft.com/office/drawing/2014/main" val="1193574235"/>
                    </a:ext>
                  </a:extLst>
                </a:gridCol>
              </a:tblGrid>
              <a:tr h="447040">
                <a:tc>
                  <a:txBody>
                    <a:bodyPr/>
                    <a:lstStyle/>
                    <a:p>
                      <a:endParaRPr lang="en-US" sz="1500">
                        <a:latin typeface="Arial Narrow" panose="020B0606020202030204" pitchFamily="34" charset="0"/>
                      </a:endParaRPr>
                    </a:p>
                  </a:txBody>
                  <a:tcPr marL="60960" marR="60960" marT="0" marB="0"/>
                </a:tc>
                <a:tc>
                  <a:txBody>
                    <a:bodyPr/>
                    <a:lstStyle/>
                    <a:p>
                      <a:pPr algn="ctr"/>
                      <a:r>
                        <a:rPr lang="en-US" sz="1500" b="1">
                          <a:latin typeface="Arial Narrow"/>
                        </a:rPr>
                        <a:t>N</a:t>
                      </a:r>
                    </a:p>
                  </a:txBody>
                  <a:tcPr marL="60960" marR="60960" marT="0" marB="0" anchor="b"/>
                </a:tc>
                <a:tc>
                  <a:txBody>
                    <a:bodyPr/>
                    <a:lstStyle/>
                    <a:p>
                      <a:pPr algn="ctr"/>
                      <a:r>
                        <a:rPr lang="en-US" sz="1500" b="1">
                          <a:latin typeface="Arial Narrow"/>
                        </a:rPr>
                        <a:t>Events (%)</a:t>
                      </a:r>
                    </a:p>
                  </a:txBody>
                  <a:tcPr marL="60960" marR="60960" marT="0" marB="0" anchor="b">
                    <a:solidFill>
                      <a:srgbClr val="1B3358"/>
                    </a:solidFill>
                  </a:tcPr>
                </a:tc>
                <a:tc>
                  <a:txBody>
                    <a:bodyPr/>
                    <a:lstStyle/>
                    <a:p>
                      <a:pPr algn="ctr"/>
                      <a:r>
                        <a:rPr lang="en-US" sz="1500" b="1" err="1">
                          <a:latin typeface="Arial Narrow"/>
                        </a:rPr>
                        <a:t>HR</a:t>
                      </a:r>
                      <a:r>
                        <a:rPr lang="en-US" sz="1500" b="1" baseline="30000" err="1">
                          <a:latin typeface="Arial Narrow"/>
                        </a:rPr>
                        <a:t>a</a:t>
                      </a:r>
                      <a:endParaRPr lang="en-US" sz="1500" b="1" baseline="0">
                        <a:latin typeface="Arial Narrow"/>
                      </a:endParaRPr>
                    </a:p>
                    <a:p>
                      <a:pPr algn="ctr"/>
                      <a:r>
                        <a:rPr lang="en-US" sz="1500" b="1">
                          <a:latin typeface="Arial Narrow"/>
                        </a:rPr>
                        <a:t>(95% CI)</a:t>
                      </a:r>
                    </a:p>
                  </a:txBody>
                  <a:tcPr marL="60960" marR="60960" marT="0" marB="0" anchor="b">
                    <a:solidFill>
                      <a:srgbClr val="3D9DA0"/>
                    </a:solidFill>
                  </a:tcPr>
                </a:tc>
                <a:tc>
                  <a:txBody>
                    <a:bodyPr/>
                    <a:lstStyle/>
                    <a:p>
                      <a:pPr algn="ctr"/>
                      <a:r>
                        <a:rPr lang="en-US" sz="1500" b="1">
                          <a:latin typeface="Arial Narrow"/>
                        </a:rPr>
                        <a:t>2-sided</a:t>
                      </a:r>
                    </a:p>
                    <a:p>
                      <a:pPr algn="ctr"/>
                      <a:r>
                        <a:rPr lang="en-US" sz="1500" b="1">
                          <a:latin typeface="Arial Narrow"/>
                        </a:rPr>
                        <a:t>P value</a:t>
                      </a:r>
                    </a:p>
                  </a:txBody>
                  <a:tcPr marL="60960" marR="60960" marT="0" marB="0" anchor="b"/>
                </a:tc>
                <a:tc>
                  <a:txBody>
                    <a:bodyPr/>
                    <a:lstStyle/>
                    <a:p>
                      <a:pPr algn="ctr"/>
                      <a:r>
                        <a:rPr lang="en-US" sz="1500" b="1">
                          <a:latin typeface="Arial Narrow"/>
                        </a:rPr>
                        <a:t>mPFS (95% CI), months</a:t>
                      </a:r>
                    </a:p>
                  </a:txBody>
                  <a:tcPr marL="60960" marR="60960" marT="0" marB="0" anchor="b"/>
                </a:tc>
                <a:extLst>
                  <a:ext uri="{0D108BD9-81ED-4DB2-BD59-A6C34878D82A}">
                    <a16:rowId xmlns:a16="http://schemas.microsoft.com/office/drawing/2014/main" val="1826252621"/>
                  </a:ext>
                </a:extLst>
              </a:tr>
              <a:tr h="345440">
                <a:tc>
                  <a:txBody>
                    <a:bodyPr/>
                    <a:lstStyle/>
                    <a:p>
                      <a:r>
                        <a:rPr lang="en-US" sz="1500" b="1">
                          <a:solidFill>
                            <a:srgbClr val="1B3358"/>
                          </a:solidFill>
                          <a:latin typeface="Arial Narrow"/>
                        </a:rPr>
                        <a:t>EV+P</a:t>
                      </a:r>
                    </a:p>
                  </a:txBody>
                  <a:tcPr marL="60960" marR="60960" marT="0" marB="0" anchor="ctr"/>
                </a:tc>
                <a:tc>
                  <a:txBody>
                    <a:bodyPr/>
                    <a:lstStyle/>
                    <a:p>
                      <a:pPr algn="ctr"/>
                      <a:r>
                        <a:rPr lang="en-US" sz="1500" b="1">
                          <a:solidFill>
                            <a:srgbClr val="1B3358"/>
                          </a:solidFill>
                          <a:latin typeface="Arial Narrow"/>
                        </a:rPr>
                        <a:t>442</a:t>
                      </a:r>
                    </a:p>
                  </a:txBody>
                  <a:tcPr marL="60960" marR="6096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a:solidFill>
                            <a:srgbClr val="1B3358"/>
                          </a:solidFill>
                          <a:effectLst/>
                          <a:latin typeface="Arial Narrow" panose="020B0606020202030204" pitchFamily="34" charset="0"/>
                          <a:ea typeface="Times New Roman" panose="02020603050405020304" pitchFamily="18" charset="0"/>
                          <a:cs typeface="Times New Roman"/>
                        </a:rPr>
                        <a:t>223 (50.5)</a:t>
                      </a:r>
                    </a:p>
                  </a:txBody>
                  <a:tcPr marL="60960" marR="60960" marT="0" marB="0" anchor="ct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dirty="0">
                          <a:solidFill>
                            <a:srgbClr val="1B3358"/>
                          </a:solidFill>
                          <a:effectLst/>
                          <a:latin typeface="Arial Narrow"/>
                        </a:rPr>
                        <a:t>0.45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dirty="0">
                          <a:solidFill>
                            <a:srgbClr val="1B3358"/>
                          </a:solidFill>
                          <a:effectLst/>
                          <a:latin typeface="Arial Narrow" panose="020B0606020202030204" pitchFamily="34" charset="0"/>
                        </a:rPr>
                        <a:t>(0.38-0.54)</a:t>
                      </a:r>
                      <a:endParaRPr lang="en-US" sz="1500" b="1" strike="noStrike" dirty="0">
                        <a:solidFill>
                          <a:srgbClr val="1B3358"/>
                        </a:solidFill>
                        <a:effectLst/>
                        <a:latin typeface="Arial Narrow" panose="020B0606020202030204" pitchFamily="34" charset="0"/>
                        <a:ea typeface="Times New Roman" panose="02020603050405020304" pitchFamily="18" charset="0"/>
                        <a:cs typeface="Times New Roman"/>
                      </a:endParaRPr>
                    </a:p>
                  </a:txBody>
                  <a:tcPr marL="60960" marR="60960" marT="0" marB="0" anchor="ctr">
                    <a:solidFill>
                      <a:srgbClr val="C3E0E1"/>
                    </a:solid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a:solidFill>
                            <a:srgbClr val="1B3358"/>
                          </a:solidFill>
                          <a:effectLst/>
                          <a:latin typeface="Arial Narrow"/>
                        </a:rPr>
                        <a:t>&lt;0.00001</a:t>
                      </a:r>
                      <a:endParaRPr lang="en-US" sz="1500" b="1" strike="noStrike">
                        <a:solidFill>
                          <a:srgbClr val="1B3358"/>
                        </a:solidFill>
                        <a:effectLst/>
                        <a:latin typeface="Arial Narrow"/>
                        <a:ea typeface="Times New Roman" panose="02020603050405020304" pitchFamily="18" charset="0"/>
                        <a:cs typeface="Times New Roman"/>
                      </a:endParaRPr>
                    </a:p>
                  </a:txBody>
                  <a:tcPr marL="60960" marR="6096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a:solidFill>
                            <a:srgbClr val="1B3358"/>
                          </a:solidFill>
                          <a:effectLst/>
                          <a:latin typeface="Arial Narrow" panose="020B0606020202030204" pitchFamily="34" charset="0"/>
                          <a:ea typeface="Times New Roman" panose="02020603050405020304" pitchFamily="18" charset="0"/>
                          <a:cs typeface="Times New Roman"/>
                        </a:rPr>
                        <a:t>12.5 (10.4-16.6)</a:t>
                      </a:r>
                      <a:endParaRPr lang="en-US" sz="1500" b="1">
                        <a:solidFill>
                          <a:srgbClr val="1B3358"/>
                        </a:solidFill>
                        <a:latin typeface="Arial Narrow" panose="020B0606020202030204" pitchFamily="34" charset="0"/>
                        <a:ea typeface="Times New Roman" panose="02020603050405020304" pitchFamily="18" charset="0"/>
                        <a:cs typeface="Times New Roman"/>
                      </a:endParaRPr>
                    </a:p>
                  </a:txBody>
                  <a:tcPr marL="60960" marR="60960" marT="0" marB="0" anchor="ctr"/>
                </a:tc>
                <a:extLst>
                  <a:ext uri="{0D108BD9-81ED-4DB2-BD59-A6C34878D82A}">
                    <a16:rowId xmlns:a16="http://schemas.microsoft.com/office/drawing/2014/main" val="809473256"/>
                  </a:ext>
                </a:extLst>
              </a:tr>
              <a:tr h="345440">
                <a:tc>
                  <a:txBody>
                    <a:bodyPr/>
                    <a:lstStyle/>
                    <a:p>
                      <a:r>
                        <a:rPr lang="en-US" sz="1500" b="1">
                          <a:solidFill>
                            <a:srgbClr val="7F7F7F"/>
                          </a:solidFill>
                          <a:latin typeface="Arial Narrow" panose="020B0606020202030204" pitchFamily="34" charset="0"/>
                        </a:rPr>
                        <a:t>Chemotherapy</a:t>
                      </a:r>
                      <a:endParaRPr lang="en-US" sz="1500"/>
                    </a:p>
                  </a:txBody>
                  <a:tcPr marL="60960" marR="60960" marT="60960" marB="60960" anchor="ctr"/>
                </a:tc>
                <a:tc>
                  <a:txBody>
                    <a:bodyPr/>
                    <a:lstStyle/>
                    <a:p>
                      <a:pPr algn="ctr"/>
                      <a:r>
                        <a:rPr lang="en-US" sz="1500" b="1">
                          <a:solidFill>
                            <a:srgbClr val="7F7F7F"/>
                          </a:solidFill>
                          <a:latin typeface="Arial Narrow"/>
                        </a:rPr>
                        <a:t>444</a:t>
                      </a:r>
                      <a:endParaRPr lang="en-US" sz="1500"/>
                    </a:p>
                  </a:txBody>
                  <a:tcPr marL="60960" marR="60960" marT="60960" marB="6096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a:solidFill>
                            <a:srgbClr val="7F7F7F"/>
                          </a:solidFill>
                          <a:latin typeface="Arial Narrow"/>
                        </a:rPr>
                        <a:t>307 (69.1)</a:t>
                      </a:r>
                      <a:endParaRPr lang="en-US" sz="1500"/>
                    </a:p>
                  </a:txBody>
                  <a:tcPr marL="60960" marR="60960" marT="0" marB="0"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dirty="0">
                          <a:solidFill>
                            <a:srgbClr val="7F7F7F"/>
                          </a:solidFill>
                          <a:effectLst/>
                          <a:latin typeface="Arial Narrow"/>
                          <a:ea typeface="Times New Roman" panose="02020603050405020304" pitchFamily="18" charset="0"/>
                          <a:cs typeface="Times New Roman"/>
                        </a:rPr>
                        <a:t>6.3 (6.2-6.5)</a:t>
                      </a:r>
                    </a:p>
                  </a:txBody>
                  <a:tcPr marL="60960" marR="60960" marT="0" marB="0" anchor="ctr"/>
                </a:tc>
                <a:extLst>
                  <a:ext uri="{0D108BD9-81ED-4DB2-BD59-A6C34878D82A}">
                    <a16:rowId xmlns:a16="http://schemas.microsoft.com/office/drawing/2014/main" val="541001628"/>
                  </a:ext>
                </a:extLst>
              </a:tr>
            </a:tbl>
          </a:graphicData>
        </a:graphic>
      </p:graphicFrame>
      <p:grpSp>
        <p:nvGrpSpPr>
          <p:cNvPr id="16" name="Group 15">
            <a:extLst>
              <a:ext uri="{FF2B5EF4-FFF2-40B4-BE49-F238E27FC236}">
                <a16:creationId xmlns:a16="http://schemas.microsoft.com/office/drawing/2014/main" id="{B603D70E-6197-431E-3A72-325D79191B65}"/>
              </a:ext>
            </a:extLst>
          </p:cNvPr>
          <p:cNvGrpSpPr/>
          <p:nvPr/>
        </p:nvGrpSpPr>
        <p:grpSpPr>
          <a:xfrm>
            <a:off x="3980433" y="2749113"/>
            <a:ext cx="2956625" cy="2135391"/>
            <a:chOff x="2862862" y="1884607"/>
            <a:chExt cx="2217469" cy="1601543"/>
          </a:xfrm>
        </p:grpSpPr>
        <p:cxnSp>
          <p:nvCxnSpPr>
            <p:cNvPr id="18" name="Straight Connector 17">
              <a:extLst>
                <a:ext uri="{FF2B5EF4-FFF2-40B4-BE49-F238E27FC236}">
                  <a16:creationId xmlns:a16="http://schemas.microsoft.com/office/drawing/2014/main" id="{E3825E93-F206-16A8-C141-5C9454CCF86D}"/>
                </a:ext>
              </a:extLst>
            </p:cNvPr>
            <p:cNvCxnSpPr>
              <a:cxnSpLocks/>
            </p:cNvCxnSpPr>
            <p:nvPr/>
          </p:nvCxnSpPr>
          <p:spPr>
            <a:xfrm>
              <a:off x="3416300" y="2203450"/>
              <a:ext cx="0" cy="1282700"/>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3AB848-91EC-6969-6587-A4356F309D41}"/>
                </a:ext>
              </a:extLst>
            </p:cNvPr>
            <p:cNvCxnSpPr>
              <a:cxnSpLocks/>
            </p:cNvCxnSpPr>
            <p:nvPr/>
          </p:nvCxnSpPr>
          <p:spPr>
            <a:xfrm>
              <a:off x="4532730" y="2378562"/>
              <a:ext cx="1" cy="110758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DD7D536-E6F2-C6F3-BF98-BA4D5BF07AE6}"/>
                </a:ext>
              </a:extLst>
            </p:cNvPr>
            <p:cNvSpPr txBox="1"/>
            <p:nvPr/>
          </p:nvSpPr>
          <p:spPr>
            <a:xfrm>
              <a:off x="3164387" y="1884607"/>
              <a:ext cx="555681" cy="284742"/>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1B3358"/>
                  </a:solidFill>
                  <a:effectLst/>
                  <a:uLnTx/>
                  <a:uFillTx/>
                  <a:latin typeface="Arial Narrow"/>
                  <a:ea typeface="Times New Roman" panose="02020603050405020304" pitchFamily="18" charset="0"/>
                  <a:cs typeface="Times New Roman"/>
                </a:rPr>
                <a:t>50.7%</a:t>
              </a:r>
            </a:p>
          </p:txBody>
        </p:sp>
        <p:sp>
          <p:nvSpPr>
            <p:cNvPr id="34" name="TextBox 33">
              <a:extLst>
                <a:ext uri="{FF2B5EF4-FFF2-40B4-BE49-F238E27FC236}">
                  <a16:creationId xmlns:a16="http://schemas.microsoft.com/office/drawing/2014/main" id="{38F18005-6788-E21C-9C1D-4C08570747CB}"/>
                </a:ext>
              </a:extLst>
            </p:cNvPr>
            <p:cNvSpPr txBox="1"/>
            <p:nvPr/>
          </p:nvSpPr>
          <p:spPr>
            <a:xfrm>
              <a:off x="2862862" y="2926294"/>
              <a:ext cx="555681" cy="284742"/>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7F7F7F"/>
                  </a:solidFill>
                  <a:effectLst/>
                  <a:uLnTx/>
                  <a:uFillTx/>
                  <a:latin typeface="Arial Narrow"/>
                  <a:ea typeface="Times New Roman" panose="02020603050405020304" pitchFamily="18" charset="0"/>
                  <a:cs typeface="Times New Roman"/>
                </a:rPr>
                <a:t>21.6%</a:t>
              </a:r>
            </a:p>
          </p:txBody>
        </p:sp>
        <p:sp>
          <p:nvSpPr>
            <p:cNvPr id="35" name="TextBox 34">
              <a:extLst>
                <a:ext uri="{FF2B5EF4-FFF2-40B4-BE49-F238E27FC236}">
                  <a16:creationId xmlns:a16="http://schemas.microsoft.com/office/drawing/2014/main" id="{70660785-1C27-C1FF-0713-727086696CCE}"/>
                </a:ext>
              </a:extLst>
            </p:cNvPr>
            <p:cNvSpPr txBox="1"/>
            <p:nvPr/>
          </p:nvSpPr>
          <p:spPr>
            <a:xfrm>
              <a:off x="4532729" y="3195040"/>
              <a:ext cx="547602" cy="284742"/>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7F7F7F"/>
                  </a:solidFill>
                  <a:effectLst/>
                  <a:uLnTx/>
                  <a:uFillTx/>
                  <a:latin typeface="Arial Narrow"/>
                  <a:ea typeface="Times New Roman" panose="02020603050405020304" pitchFamily="18" charset="0"/>
                  <a:cs typeface="Times New Roman"/>
                </a:rPr>
                <a:t>11.7%</a:t>
              </a:r>
            </a:p>
          </p:txBody>
        </p:sp>
        <p:sp>
          <p:nvSpPr>
            <p:cNvPr id="32" name="TextBox 31">
              <a:extLst>
                <a:ext uri="{FF2B5EF4-FFF2-40B4-BE49-F238E27FC236}">
                  <a16:creationId xmlns:a16="http://schemas.microsoft.com/office/drawing/2014/main" id="{B9C74CD7-8EEE-4E22-F6BA-C60676B06DF8}"/>
                </a:ext>
              </a:extLst>
            </p:cNvPr>
            <p:cNvSpPr txBox="1"/>
            <p:nvPr/>
          </p:nvSpPr>
          <p:spPr>
            <a:xfrm>
              <a:off x="4231206" y="1964675"/>
              <a:ext cx="603048" cy="284742"/>
            </a:xfrm>
            <a:prstGeom prst="rect">
              <a:avLst/>
            </a:prstGeom>
            <a:noFill/>
          </p:spPr>
          <p:txBody>
            <a:bodyPr wrap="square">
              <a:spAutoFit/>
            </a:bodyPr>
            <a:lstStyle/>
            <a:p>
              <a:pPr marL="0" marR="0" lvl="0" indent="0" algn="ctr" defTabSz="1219170" rtl="0" eaLnBrk="0" fontAlgn="base" latinLnBrk="0" hangingPunct="0">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1B3358"/>
                  </a:solidFill>
                  <a:effectLst/>
                  <a:uLnTx/>
                  <a:uFillTx/>
                  <a:latin typeface="Arial Narrow"/>
                  <a:ea typeface="Times New Roman" panose="02020603050405020304" pitchFamily="18" charset="0"/>
                  <a:cs typeface="Times New Roman"/>
                </a:rPr>
                <a:t>43.9%</a:t>
              </a:r>
            </a:p>
          </p:txBody>
        </p:sp>
      </p:grpSp>
      <p:sp>
        <p:nvSpPr>
          <p:cNvPr id="17" name="TextBox 16">
            <a:extLst>
              <a:ext uri="{FF2B5EF4-FFF2-40B4-BE49-F238E27FC236}">
                <a16:creationId xmlns:a16="http://schemas.microsoft.com/office/drawing/2014/main" id="{B186BAE4-522E-4047-A752-7C19B474B005}"/>
              </a:ext>
            </a:extLst>
          </p:cNvPr>
          <p:cNvSpPr txBox="1"/>
          <p:nvPr/>
        </p:nvSpPr>
        <p:spPr>
          <a:xfrm>
            <a:off x="422315" y="6093755"/>
            <a:ext cx="5154424" cy="1077026"/>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br>
              <a:rPr kumimoji="0" lang="en-US" sz="2133"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br>
            <a:r>
              <a:rPr kumimoji="0" lang="en-US" sz="2133"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Adapted from Powles et al. ESMO 2023 LBA6</a:t>
            </a:r>
          </a:p>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621338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aph of a graph&#10;&#10;Description automatically generated with medium confidence">
            <a:extLst>
              <a:ext uri="{FF2B5EF4-FFF2-40B4-BE49-F238E27FC236}">
                <a16:creationId xmlns:a16="http://schemas.microsoft.com/office/drawing/2014/main" id="{88576113-8E99-9DA0-5F31-E4F86C03033B}"/>
              </a:ext>
            </a:extLst>
          </p:cNvPr>
          <p:cNvPicPr>
            <a:picLocks noChangeAspect="1"/>
          </p:cNvPicPr>
          <p:nvPr/>
        </p:nvPicPr>
        <p:blipFill>
          <a:blip r:embed="rId3"/>
          <a:stretch>
            <a:fillRect/>
          </a:stretch>
        </p:blipFill>
        <p:spPr>
          <a:xfrm>
            <a:off x="616170" y="1557630"/>
            <a:ext cx="9517908" cy="4580137"/>
          </a:xfrm>
          <a:prstGeom prst="rect">
            <a:avLst/>
          </a:prstGeom>
        </p:spPr>
      </p:pic>
      <p:sp>
        <p:nvSpPr>
          <p:cNvPr id="3" name="Title 2">
            <a:extLst>
              <a:ext uri="{FF2B5EF4-FFF2-40B4-BE49-F238E27FC236}">
                <a16:creationId xmlns:a16="http://schemas.microsoft.com/office/drawing/2014/main" id="{AF709FEC-5922-05E1-8419-6C7E8BCA2E97}"/>
              </a:ext>
            </a:extLst>
          </p:cNvPr>
          <p:cNvSpPr>
            <a:spLocks noGrp="1"/>
          </p:cNvSpPr>
          <p:nvPr>
            <p:ph type="ctrTitle"/>
          </p:nvPr>
        </p:nvSpPr>
        <p:spPr>
          <a:xfrm>
            <a:off x="700309" y="148468"/>
            <a:ext cx="11213020" cy="576000"/>
          </a:xfrm>
        </p:spPr>
        <p:txBody>
          <a:bodyPr/>
          <a:lstStyle/>
          <a:p>
            <a:r>
              <a:rPr lang="en-US" dirty="0">
                <a:latin typeface="+mj-lt"/>
                <a:cs typeface="Calibri" panose="020F0502020204030204" pitchFamily="34" charset="0"/>
              </a:rPr>
              <a:t>EV-302: Overall Survival</a:t>
            </a:r>
          </a:p>
        </p:txBody>
      </p:sp>
      <p:sp>
        <p:nvSpPr>
          <p:cNvPr id="6" name="Subtitle 1">
            <a:extLst>
              <a:ext uri="{FF2B5EF4-FFF2-40B4-BE49-F238E27FC236}">
                <a16:creationId xmlns:a16="http://schemas.microsoft.com/office/drawing/2014/main" id="{72609A2E-B49D-D8E2-B382-DBB7377A3697}"/>
              </a:ext>
            </a:extLst>
          </p:cNvPr>
          <p:cNvSpPr txBox="1">
            <a:spLocks/>
          </p:cNvSpPr>
          <p:nvPr/>
        </p:nvSpPr>
        <p:spPr>
          <a:xfrm>
            <a:off x="700308" y="489824"/>
            <a:ext cx="11213200" cy="600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marL="0" marR="0" lvl="0" indent="0" algn="l" defTabSz="609585" rtl="0" eaLnBrk="0" fontAlgn="base" latinLnBrk="0" hangingPunct="0">
              <a:lnSpc>
                <a:spcPct val="100000"/>
              </a:lnSpc>
              <a:spcBef>
                <a:spcPts val="400"/>
              </a:spcBef>
              <a:spcAft>
                <a:spcPts val="0"/>
              </a:spcAft>
              <a:buClr>
                <a:srgbClr val="05416B"/>
              </a:buClr>
              <a:buSzPts val="700"/>
              <a:buFont typeface="Noto Sans Symbols"/>
              <a:buNone/>
              <a:tabLst/>
              <a:defRPr/>
            </a:pPr>
            <a:r>
              <a:rPr kumimoji="0" lang="en-US" sz="2667" b="0" i="0" u="none" strike="noStrike" kern="1200" cap="none" spc="0" normalizeH="0" baseline="0" noProof="0" dirty="0">
                <a:ln>
                  <a:noFill/>
                </a:ln>
                <a:solidFill>
                  <a:srgbClr val="3D9DA0"/>
                </a:solidFill>
                <a:effectLst/>
                <a:uLnTx/>
                <a:uFillTx/>
                <a:latin typeface="Calibri" panose="020F0502020204030204" pitchFamily="34" charset="0"/>
                <a:cs typeface="Calibri" panose="020F0502020204030204" pitchFamily="34" charset="0"/>
                <a:sym typeface="Arial Narrow"/>
              </a:rPr>
              <a:t>Risk of death was reduced by 53% in patients who received EV+P </a:t>
            </a:r>
          </a:p>
        </p:txBody>
      </p:sp>
      <p:sp>
        <p:nvSpPr>
          <p:cNvPr id="9" name="TextBox 8">
            <a:extLst>
              <a:ext uri="{FF2B5EF4-FFF2-40B4-BE49-F238E27FC236}">
                <a16:creationId xmlns:a16="http://schemas.microsoft.com/office/drawing/2014/main" id="{A29B808D-2A7A-3B29-A423-2C2AB8F8A935}"/>
              </a:ext>
            </a:extLst>
          </p:cNvPr>
          <p:cNvSpPr txBox="1"/>
          <p:nvPr/>
        </p:nvSpPr>
        <p:spPr>
          <a:xfrm>
            <a:off x="8804447" y="2354955"/>
            <a:ext cx="3387553" cy="369332"/>
          </a:xfrm>
          <a:prstGeom prst="rect">
            <a:avLst/>
          </a:prstGeom>
          <a:noFill/>
        </p:spPr>
        <p:txBody>
          <a:bodyPr wrap="square" lIns="121920" tIns="60960" rIns="121920" bIns="60960" rtlCol="0" anchor="t">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a:ea typeface="Times New Roman" panose="02020603050405020304" pitchFamily="18" charset="0"/>
                <a:cs typeface="Times New Roman"/>
              </a:rPr>
              <a:t>Median survival follow-up: 17.2 months</a:t>
            </a:r>
            <a:endPar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Times New Roman"/>
            </a:endParaRPr>
          </a:p>
        </p:txBody>
      </p:sp>
      <p:graphicFrame>
        <p:nvGraphicFramePr>
          <p:cNvPr id="28" name="Table 15">
            <a:extLst>
              <a:ext uri="{FF2B5EF4-FFF2-40B4-BE49-F238E27FC236}">
                <a16:creationId xmlns:a16="http://schemas.microsoft.com/office/drawing/2014/main" id="{11D16B4F-008E-8E00-40C5-A05CEACE6BA4}"/>
              </a:ext>
            </a:extLst>
          </p:cNvPr>
          <p:cNvGraphicFramePr>
            <a:graphicFrameLocks noGrp="1"/>
          </p:cNvGraphicFramePr>
          <p:nvPr/>
        </p:nvGraphicFramePr>
        <p:xfrm>
          <a:off x="5527499" y="1218431"/>
          <a:ext cx="6544665" cy="1092200"/>
        </p:xfrm>
        <a:graphic>
          <a:graphicData uri="http://schemas.openxmlformats.org/drawingml/2006/table">
            <a:tbl>
              <a:tblPr firstRow="1">
                <a:tableStyleId>{5C22544A-7EE6-4342-B048-85BDC9FD1C3A}</a:tableStyleId>
              </a:tblPr>
              <a:tblGrid>
                <a:gridCol w="1221732">
                  <a:extLst>
                    <a:ext uri="{9D8B030D-6E8A-4147-A177-3AD203B41FA5}">
                      <a16:colId xmlns:a16="http://schemas.microsoft.com/office/drawing/2014/main" val="1620595448"/>
                    </a:ext>
                  </a:extLst>
                </a:gridCol>
                <a:gridCol w="511534">
                  <a:extLst>
                    <a:ext uri="{9D8B030D-6E8A-4147-A177-3AD203B41FA5}">
                      <a16:colId xmlns:a16="http://schemas.microsoft.com/office/drawing/2014/main" val="1640937718"/>
                    </a:ext>
                  </a:extLst>
                </a:gridCol>
                <a:gridCol w="869746">
                  <a:extLst>
                    <a:ext uri="{9D8B030D-6E8A-4147-A177-3AD203B41FA5}">
                      <a16:colId xmlns:a16="http://schemas.microsoft.com/office/drawing/2014/main" val="530800841"/>
                    </a:ext>
                  </a:extLst>
                </a:gridCol>
                <a:gridCol w="1204813">
                  <a:extLst>
                    <a:ext uri="{9D8B030D-6E8A-4147-A177-3AD203B41FA5}">
                      <a16:colId xmlns:a16="http://schemas.microsoft.com/office/drawing/2014/main" val="3814257456"/>
                    </a:ext>
                  </a:extLst>
                </a:gridCol>
                <a:gridCol w="799253">
                  <a:extLst>
                    <a:ext uri="{9D8B030D-6E8A-4147-A177-3AD203B41FA5}">
                      <a16:colId xmlns:a16="http://schemas.microsoft.com/office/drawing/2014/main" val="3801252573"/>
                    </a:ext>
                  </a:extLst>
                </a:gridCol>
                <a:gridCol w="1937587">
                  <a:extLst>
                    <a:ext uri="{9D8B030D-6E8A-4147-A177-3AD203B41FA5}">
                      <a16:colId xmlns:a16="http://schemas.microsoft.com/office/drawing/2014/main" val="1486267660"/>
                    </a:ext>
                  </a:extLst>
                </a:gridCol>
              </a:tblGrid>
              <a:tr h="447040">
                <a:tc>
                  <a:txBody>
                    <a:bodyPr/>
                    <a:lstStyle/>
                    <a:p>
                      <a:endParaRPr lang="en-US" sz="1500">
                        <a:latin typeface="Arial Narrow" panose="020B0606020202030204" pitchFamily="34" charset="0"/>
                      </a:endParaRPr>
                    </a:p>
                  </a:txBody>
                  <a:tcPr marL="60960" marR="60960" marT="0" marB="0"/>
                </a:tc>
                <a:tc>
                  <a:txBody>
                    <a:bodyPr/>
                    <a:lstStyle/>
                    <a:p>
                      <a:pPr algn="ctr"/>
                      <a:r>
                        <a:rPr lang="en-US" sz="1500" b="1">
                          <a:latin typeface="Arial Narrow" panose="020B0606020202030204" pitchFamily="34" charset="0"/>
                        </a:rPr>
                        <a:t>N</a:t>
                      </a:r>
                    </a:p>
                  </a:txBody>
                  <a:tcPr marL="60960" marR="60960" marT="0" marB="0" anchor="b"/>
                </a:tc>
                <a:tc>
                  <a:txBody>
                    <a:bodyPr/>
                    <a:lstStyle/>
                    <a:p>
                      <a:pPr algn="ctr"/>
                      <a:r>
                        <a:rPr lang="en-US" sz="1500" b="1">
                          <a:latin typeface="Arial Narrow" panose="020B0606020202030204" pitchFamily="34" charset="0"/>
                        </a:rPr>
                        <a:t>Events (%)</a:t>
                      </a:r>
                    </a:p>
                  </a:txBody>
                  <a:tcPr marL="60960" marR="60960" marT="0" marB="0" anchor="b"/>
                </a:tc>
                <a:tc>
                  <a:txBody>
                    <a:bodyPr/>
                    <a:lstStyle/>
                    <a:p>
                      <a:pPr algn="ctr"/>
                      <a:r>
                        <a:rPr lang="en-US" sz="1500" b="1" err="1">
                          <a:latin typeface="Arial Narrow" panose="020B0606020202030204" pitchFamily="34" charset="0"/>
                        </a:rPr>
                        <a:t>HR</a:t>
                      </a:r>
                      <a:r>
                        <a:rPr lang="en-US" sz="1500" b="1" baseline="30000" err="1">
                          <a:latin typeface="Arial Narrow" panose="020B0606020202030204" pitchFamily="34" charset="0"/>
                        </a:rPr>
                        <a:t>a</a:t>
                      </a:r>
                      <a:endParaRPr lang="en-US" sz="1500" b="1" baseline="0">
                        <a:latin typeface="Arial Narrow" panose="020B0606020202030204" pitchFamily="34" charset="0"/>
                      </a:endParaRPr>
                    </a:p>
                    <a:p>
                      <a:pPr algn="ctr"/>
                      <a:r>
                        <a:rPr lang="en-US" sz="1500" b="1">
                          <a:latin typeface="Arial Narrow" panose="020B0606020202030204" pitchFamily="34" charset="0"/>
                        </a:rPr>
                        <a:t>(95% CI)</a:t>
                      </a:r>
                    </a:p>
                  </a:txBody>
                  <a:tcPr marL="60960" marR="60960" marT="0" marB="0" anchor="b">
                    <a:solidFill>
                      <a:srgbClr val="3D9DA0"/>
                    </a:solidFill>
                  </a:tcPr>
                </a:tc>
                <a:tc>
                  <a:txBody>
                    <a:bodyPr/>
                    <a:lstStyle/>
                    <a:p>
                      <a:pPr algn="ctr"/>
                      <a:r>
                        <a:rPr lang="en-US" sz="1500" b="1">
                          <a:latin typeface="Arial Narrow" panose="020B0606020202030204" pitchFamily="34" charset="0"/>
                        </a:rPr>
                        <a:t>2-sided</a:t>
                      </a:r>
                    </a:p>
                    <a:p>
                      <a:pPr algn="ctr"/>
                      <a:r>
                        <a:rPr lang="en-US" sz="1500" b="1">
                          <a:latin typeface="Arial Narrow" panose="020B0606020202030204" pitchFamily="34" charset="0"/>
                        </a:rPr>
                        <a:t>P value</a:t>
                      </a:r>
                    </a:p>
                  </a:txBody>
                  <a:tcPr marL="60960" marR="60960" marT="0" marB="0" anchor="b"/>
                </a:tc>
                <a:tc>
                  <a:txBody>
                    <a:bodyPr/>
                    <a:lstStyle/>
                    <a:p>
                      <a:pPr algn="ctr"/>
                      <a:r>
                        <a:rPr lang="en-US" sz="1500" b="1">
                          <a:latin typeface="Arial Narrow" panose="020B0606020202030204" pitchFamily="34" charset="0"/>
                        </a:rPr>
                        <a:t>mOS (95% CI), months</a:t>
                      </a:r>
                    </a:p>
                  </a:txBody>
                  <a:tcPr marL="60960" marR="60960" marT="0" marB="0" anchor="b"/>
                </a:tc>
                <a:extLst>
                  <a:ext uri="{0D108BD9-81ED-4DB2-BD59-A6C34878D82A}">
                    <a16:rowId xmlns:a16="http://schemas.microsoft.com/office/drawing/2014/main" val="1826252621"/>
                  </a:ext>
                </a:extLst>
              </a:tr>
              <a:tr h="284480">
                <a:tc>
                  <a:txBody>
                    <a:bodyPr/>
                    <a:lstStyle/>
                    <a:p>
                      <a:r>
                        <a:rPr lang="en-US" sz="1500" b="1">
                          <a:solidFill>
                            <a:srgbClr val="1B3358"/>
                          </a:solidFill>
                          <a:latin typeface="Arial Narrow" panose="020B0606020202030204" pitchFamily="34" charset="0"/>
                        </a:rPr>
                        <a:t>EV+P</a:t>
                      </a:r>
                    </a:p>
                  </a:txBody>
                  <a:tcPr marL="60960" marR="60960" marT="0" marB="0" anchor="ctr"/>
                </a:tc>
                <a:tc>
                  <a:txBody>
                    <a:bodyPr/>
                    <a:lstStyle/>
                    <a:p>
                      <a:pPr algn="ctr"/>
                      <a:r>
                        <a:rPr lang="en-US" sz="1500" b="1">
                          <a:solidFill>
                            <a:srgbClr val="1B3358"/>
                          </a:solidFill>
                          <a:latin typeface="Arial Narrow" panose="020B0606020202030204" pitchFamily="34" charset="0"/>
                        </a:rPr>
                        <a:t>442</a:t>
                      </a:r>
                    </a:p>
                  </a:txBody>
                  <a:tcPr marL="60960" marR="60960" marT="0" marB="0" anchor="ctr"/>
                </a:tc>
                <a:tc>
                  <a:txBody>
                    <a:bodyPr/>
                    <a:lstStyle/>
                    <a:p>
                      <a:pPr algn="ctr"/>
                      <a:r>
                        <a:rPr lang="en-US" sz="1500" b="1">
                          <a:solidFill>
                            <a:srgbClr val="1B3358"/>
                          </a:solidFill>
                          <a:latin typeface="Arial Narrow" panose="020B0606020202030204" pitchFamily="34" charset="0"/>
                        </a:rPr>
                        <a:t>133 (30.1)</a:t>
                      </a:r>
                    </a:p>
                  </a:txBody>
                  <a:tcPr marL="60960" marR="60960" marT="0" marB="0" anchor="ct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dirty="0">
                          <a:solidFill>
                            <a:srgbClr val="1B3358"/>
                          </a:solidFill>
                          <a:effectLst/>
                          <a:latin typeface="Arial Narrow" panose="020B0606020202030204" pitchFamily="34" charset="0"/>
                        </a:rPr>
                        <a:t>0.47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dirty="0">
                          <a:solidFill>
                            <a:srgbClr val="1B3358"/>
                          </a:solidFill>
                          <a:effectLst/>
                          <a:latin typeface="Arial Narrow" panose="020B0606020202030204" pitchFamily="34" charset="0"/>
                        </a:rPr>
                        <a:t>(0.38-0.58)</a:t>
                      </a:r>
                    </a:p>
                  </a:txBody>
                  <a:tcPr marL="60960" marR="60960" marT="0" marB="0" anchor="ctr">
                    <a:solidFill>
                      <a:srgbClr val="3D9DA0">
                        <a:alpha val="30196"/>
                      </a:srgbClr>
                    </a:solid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strike="noStrike">
                          <a:solidFill>
                            <a:srgbClr val="1B3358"/>
                          </a:solidFill>
                          <a:effectLst/>
                          <a:latin typeface="Arial Narrow" panose="020B0606020202030204" pitchFamily="34" charset="0"/>
                        </a:rPr>
                        <a:t>&lt;0.00001</a:t>
                      </a:r>
                      <a:endParaRPr lang="en-US" sz="1500" b="1" strike="noStrike">
                        <a:solidFill>
                          <a:srgbClr val="1B3358"/>
                        </a:solidFill>
                        <a:effectLst/>
                        <a:latin typeface="Arial Narrow" panose="020B0606020202030204" pitchFamily="34" charset="0"/>
                        <a:ea typeface="Times New Roman" panose="02020603050405020304" pitchFamily="18" charset="0"/>
                        <a:cs typeface="Times New Roman"/>
                      </a:endParaRPr>
                    </a:p>
                  </a:txBody>
                  <a:tcPr marL="60960" marR="60960" marT="0" marB="0" anchor="ctr"/>
                </a:tc>
                <a:tc>
                  <a:txBody>
                    <a:bodyPr/>
                    <a:lstStyle/>
                    <a:p>
                      <a:pPr algn="ctr"/>
                      <a:r>
                        <a:rPr lang="en-US" sz="1500" b="1" strike="noStrike">
                          <a:solidFill>
                            <a:srgbClr val="1B3358"/>
                          </a:solidFill>
                          <a:effectLst/>
                          <a:latin typeface="Arial Narrow"/>
                          <a:ea typeface="Times New Roman" panose="02020603050405020304" pitchFamily="18" charset="0"/>
                          <a:cs typeface="Times New Roman"/>
                        </a:rPr>
                        <a:t>31.5 (25.4</a:t>
                      </a:r>
                      <a:r>
                        <a:rPr lang="en-US" sz="1500" b="1">
                          <a:solidFill>
                            <a:srgbClr val="1B3358"/>
                          </a:solidFill>
                          <a:latin typeface="Arial Narrow"/>
                          <a:ea typeface="Times New Roman" panose="02020603050405020304" pitchFamily="18" charset="0"/>
                          <a:cs typeface="Times New Roman"/>
                        </a:rPr>
                        <a:t>-</a:t>
                      </a:r>
                      <a:r>
                        <a:rPr lang="en-US" sz="1500" b="1" strike="noStrike">
                          <a:solidFill>
                            <a:srgbClr val="1B3358"/>
                          </a:solidFill>
                          <a:effectLst/>
                          <a:latin typeface="Arial Narrow"/>
                          <a:ea typeface="Times New Roman" panose="02020603050405020304" pitchFamily="18" charset="0"/>
                          <a:cs typeface="Times New Roman"/>
                        </a:rPr>
                        <a:t>NR)</a:t>
                      </a:r>
                      <a:endParaRPr lang="en-US" sz="1500" b="1">
                        <a:solidFill>
                          <a:srgbClr val="1B3358"/>
                        </a:solidFill>
                        <a:latin typeface="Arial Narrow"/>
                        <a:ea typeface="Times New Roman" panose="02020603050405020304" pitchFamily="18" charset="0"/>
                        <a:cs typeface="Times New Roman"/>
                      </a:endParaRPr>
                    </a:p>
                  </a:txBody>
                  <a:tcPr marL="60960" marR="60960" marT="0" marB="0" anchor="ctr"/>
                </a:tc>
                <a:extLst>
                  <a:ext uri="{0D108BD9-81ED-4DB2-BD59-A6C34878D82A}">
                    <a16:rowId xmlns:a16="http://schemas.microsoft.com/office/drawing/2014/main" val="809473256"/>
                  </a:ext>
                </a:extLst>
              </a:tr>
              <a:tr h="345440">
                <a:tc>
                  <a:txBody>
                    <a:bodyPr/>
                    <a:lstStyle/>
                    <a:p>
                      <a:r>
                        <a:rPr lang="en-US" sz="1500" b="1" dirty="0">
                          <a:solidFill>
                            <a:srgbClr val="7F7F7F"/>
                          </a:solidFill>
                          <a:latin typeface="Arial Narrow" panose="020B0606020202030204" pitchFamily="34" charset="0"/>
                        </a:rPr>
                        <a:t>Chemotherapy</a:t>
                      </a:r>
                    </a:p>
                  </a:txBody>
                  <a:tcPr marL="60960" marR="60960" marT="60960" marB="60960" anchor="ctr"/>
                </a:tc>
                <a:tc>
                  <a:txBody>
                    <a:bodyPr/>
                    <a:lstStyle/>
                    <a:p>
                      <a:pPr algn="ctr"/>
                      <a:r>
                        <a:rPr lang="en-US" sz="1500" b="1">
                          <a:solidFill>
                            <a:srgbClr val="7F7F7F"/>
                          </a:solidFill>
                          <a:latin typeface="Arial Narrow" panose="020B0606020202030204" pitchFamily="34" charset="0"/>
                        </a:rPr>
                        <a:t>444</a:t>
                      </a:r>
                    </a:p>
                  </a:txBody>
                  <a:tcPr marL="60960" marR="60960" marT="60960" marB="60960" anchor="ctr"/>
                </a:tc>
                <a:tc>
                  <a:txBody>
                    <a:bodyPr/>
                    <a:lstStyle/>
                    <a:p>
                      <a:pPr algn="ctr"/>
                      <a:r>
                        <a:rPr lang="en-US" sz="1500" b="1">
                          <a:solidFill>
                            <a:srgbClr val="7F7F7F"/>
                          </a:solidFill>
                          <a:latin typeface="Arial Narrow" panose="020B0606020202030204" pitchFamily="34" charset="0"/>
                        </a:rPr>
                        <a:t>226 (50.9)</a:t>
                      </a:r>
                    </a:p>
                  </a:txBody>
                  <a:tcPr marL="60960" marR="60960" marT="60960" marB="60960" anchor="ctr"/>
                </a:tc>
                <a:tc vMerge="1">
                  <a:txBody>
                    <a:bodyPr/>
                    <a:lstStyle/>
                    <a:p>
                      <a:pPr algn="ctr"/>
                      <a:endParaRPr lang="en-US" sz="800">
                        <a:latin typeface="Arial Narrow" panose="020B0606020202030204" pitchFamily="34" charset="0"/>
                      </a:endParaRPr>
                    </a:p>
                  </a:txBody>
                  <a:tcPr/>
                </a:tc>
                <a:tc vMerge="1">
                  <a:txBody>
                    <a:bodyPr/>
                    <a:lstStyle/>
                    <a:p>
                      <a:endParaRPr lang="en-US"/>
                    </a:p>
                  </a:txBody>
                  <a:tcPr/>
                </a:tc>
                <a:tc>
                  <a:txBody>
                    <a:bodyPr/>
                    <a:lstStyle/>
                    <a:p>
                      <a:pPr algn="ctr"/>
                      <a:r>
                        <a:rPr lang="en-US" sz="1500" b="1" strike="noStrike" dirty="0">
                          <a:solidFill>
                            <a:srgbClr val="7F7F7F"/>
                          </a:solidFill>
                          <a:effectLst/>
                          <a:latin typeface="Arial Narrow"/>
                          <a:ea typeface="Times New Roman" panose="02020603050405020304" pitchFamily="18" charset="0"/>
                          <a:cs typeface="Times New Roman"/>
                        </a:rPr>
                        <a:t>16.1 (13.9-18.3)</a:t>
                      </a:r>
                    </a:p>
                  </a:txBody>
                  <a:tcPr marL="60960" marR="60960" marT="60960" marB="60960" anchor="ctr"/>
                </a:tc>
                <a:extLst>
                  <a:ext uri="{0D108BD9-81ED-4DB2-BD59-A6C34878D82A}">
                    <a16:rowId xmlns:a16="http://schemas.microsoft.com/office/drawing/2014/main" val="1398645386"/>
                  </a:ext>
                </a:extLst>
              </a:tr>
            </a:tbl>
          </a:graphicData>
        </a:graphic>
      </p:graphicFrame>
      <p:grpSp>
        <p:nvGrpSpPr>
          <p:cNvPr id="14" name="Group 13">
            <a:extLst>
              <a:ext uri="{FF2B5EF4-FFF2-40B4-BE49-F238E27FC236}">
                <a16:creationId xmlns:a16="http://schemas.microsoft.com/office/drawing/2014/main" id="{DB5B7544-A8BA-590A-706E-0E040EA26971}"/>
              </a:ext>
            </a:extLst>
          </p:cNvPr>
          <p:cNvGrpSpPr/>
          <p:nvPr/>
        </p:nvGrpSpPr>
        <p:grpSpPr>
          <a:xfrm>
            <a:off x="3558873" y="1919955"/>
            <a:ext cx="2128449" cy="3033613"/>
            <a:chOff x="2669155" y="1219529"/>
            <a:chExt cx="1596337" cy="2275210"/>
          </a:xfrm>
        </p:grpSpPr>
        <p:cxnSp>
          <p:nvCxnSpPr>
            <p:cNvPr id="18" name="Straight Connector 17">
              <a:extLst>
                <a:ext uri="{FF2B5EF4-FFF2-40B4-BE49-F238E27FC236}">
                  <a16:creationId xmlns:a16="http://schemas.microsoft.com/office/drawing/2014/main" id="{5C598110-DAB6-A628-74BD-DF6CEEF0B49E}"/>
                </a:ext>
              </a:extLst>
            </p:cNvPr>
            <p:cNvCxnSpPr>
              <a:cxnSpLocks/>
            </p:cNvCxnSpPr>
            <p:nvPr/>
          </p:nvCxnSpPr>
          <p:spPr>
            <a:xfrm>
              <a:off x="3222790" y="1558485"/>
              <a:ext cx="0" cy="1936254"/>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474723-83D6-18DE-F5E6-5FCEAB6580AD}"/>
                </a:ext>
              </a:extLst>
            </p:cNvPr>
            <p:cNvCxnSpPr>
              <a:cxnSpLocks/>
            </p:cNvCxnSpPr>
            <p:nvPr/>
          </p:nvCxnSpPr>
          <p:spPr>
            <a:xfrm>
              <a:off x="4208375" y="1781792"/>
              <a:ext cx="10838" cy="1712947"/>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F70ADA4-6547-A7C0-AD66-22A704B3F4A7}"/>
                </a:ext>
              </a:extLst>
            </p:cNvPr>
            <p:cNvSpPr txBox="1"/>
            <p:nvPr/>
          </p:nvSpPr>
          <p:spPr>
            <a:xfrm>
              <a:off x="2970680" y="1219529"/>
              <a:ext cx="555681" cy="284742"/>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1B3358"/>
                  </a:solidFill>
                  <a:effectLst/>
                  <a:uLnTx/>
                  <a:uFillTx/>
                  <a:latin typeface="Arial Narrow"/>
                  <a:ea typeface="Times New Roman" panose="02020603050405020304" pitchFamily="18" charset="0"/>
                  <a:cs typeface="Times New Roman"/>
                </a:rPr>
                <a:t>78.2%</a:t>
              </a:r>
            </a:p>
          </p:txBody>
        </p:sp>
        <p:sp>
          <p:nvSpPr>
            <p:cNvPr id="21" name="TextBox 20">
              <a:extLst>
                <a:ext uri="{FF2B5EF4-FFF2-40B4-BE49-F238E27FC236}">
                  <a16:creationId xmlns:a16="http://schemas.microsoft.com/office/drawing/2014/main" id="{C969CC60-1E31-53DB-511A-9884A8287FBC}"/>
                </a:ext>
              </a:extLst>
            </p:cNvPr>
            <p:cNvSpPr txBox="1"/>
            <p:nvPr/>
          </p:nvSpPr>
          <p:spPr>
            <a:xfrm>
              <a:off x="3662444" y="1720774"/>
              <a:ext cx="603048" cy="284742"/>
            </a:xfrm>
            <a:prstGeom prst="rect">
              <a:avLst/>
            </a:prstGeom>
            <a:noFill/>
          </p:spPr>
          <p:txBody>
            <a:bodyPr wrap="square">
              <a:spAutoFit/>
            </a:bodyPr>
            <a:lstStyle/>
            <a:p>
              <a:pPr marL="0" marR="0" lvl="0" indent="0" algn="ctr" defTabSz="1219170" rtl="0" eaLnBrk="0" fontAlgn="base" latinLnBrk="0" hangingPunct="0">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1B3358"/>
                  </a:solidFill>
                  <a:effectLst/>
                  <a:uLnTx/>
                  <a:uFillTx/>
                  <a:latin typeface="Arial Narrow"/>
                  <a:ea typeface="Times New Roman" panose="02020603050405020304" pitchFamily="18" charset="0"/>
                  <a:cs typeface="Times New Roman"/>
                </a:rPr>
                <a:t>69.5%</a:t>
              </a:r>
            </a:p>
          </p:txBody>
        </p:sp>
        <p:sp>
          <p:nvSpPr>
            <p:cNvPr id="22" name="TextBox 21">
              <a:extLst>
                <a:ext uri="{FF2B5EF4-FFF2-40B4-BE49-F238E27FC236}">
                  <a16:creationId xmlns:a16="http://schemas.microsoft.com/office/drawing/2014/main" id="{54A6632A-131F-0FFA-7BF5-F842080DBB6F}"/>
                </a:ext>
              </a:extLst>
            </p:cNvPr>
            <p:cNvSpPr txBox="1"/>
            <p:nvPr/>
          </p:nvSpPr>
          <p:spPr>
            <a:xfrm>
              <a:off x="2669155" y="1920292"/>
              <a:ext cx="555681" cy="284742"/>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7F7F7F"/>
                  </a:solidFill>
                  <a:effectLst/>
                  <a:uLnTx/>
                  <a:uFillTx/>
                  <a:latin typeface="Arial Narrow"/>
                  <a:ea typeface="Times New Roman" panose="02020603050405020304" pitchFamily="18" charset="0"/>
                  <a:cs typeface="Times New Roman"/>
                </a:rPr>
                <a:t>61.4%</a:t>
              </a:r>
            </a:p>
          </p:txBody>
        </p:sp>
        <p:sp>
          <p:nvSpPr>
            <p:cNvPr id="23" name="TextBox 22">
              <a:extLst>
                <a:ext uri="{FF2B5EF4-FFF2-40B4-BE49-F238E27FC236}">
                  <a16:creationId xmlns:a16="http://schemas.microsoft.com/office/drawing/2014/main" id="{A30F361D-F696-16BE-D640-2C9E2F55C88D}"/>
                </a:ext>
              </a:extLst>
            </p:cNvPr>
            <p:cNvSpPr txBox="1"/>
            <p:nvPr/>
          </p:nvSpPr>
          <p:spPr>
            <a:xfrm>
              <a:off x="3662442" y="2330488"/>
              <a:ext cx="555681" cy="284742"/>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7F7F7F"/>
                  </a:solidFill>
                  <a:effectLst/>
                  <a:uLnTx/>
                  <a:uFillTx/>
                  <a:latin typeface="Arial Narrow"/>
                  <a:ea typeface="Times New Roman" panose="02020603050405020304" pitchFamily="18" charset="0"/>
                  <a:cs typeface="Times New Roman"/>
                </a:rPr>
                <a:t>44.7%</a:t>
              </a:r>
            </a:p>
          </p:txBody>
        </p:sp>
      </p:grpSp>
      <p:sp>
        <p:nvSpPr>
          <p:cNvPr id="17" name="TextBox 16">
            <a:extLst>
              <a:ext uri="{FF2B5EF4-FFF2-40B4-BE49-F238E27FC236}">
                <a16:creationId xmlns:a16="http://schemas.microsoft.com/office/drawing/2014/main" id="{3A6F58C3-B878-534C-8CB2-A68737D8453D}"/>
              </a:ext>
            </a:extLst>
          </p:cNvPr>
          <p:cNvSpPr txBox="1"/>
          <p:nvPr/>
        </p:nvSpPr>
        <p:spPr>
          <a:xfrm>
            <a:off x="292516" y="6454306"/>
            <a:ext cx="5154424" cy="748795"/>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Adapted from Powles et al. ESMO 2023 LBA6</a:t>
            </a:r>
          </a:p>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38288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a:extLst>
              <a:ext uri="{FF2B5EF4-FFF2-40B4-BE49-F238E27FC236}">
                <a16:creationId xmlns:a16="http://schemas.microsoft.com/office/drawing/2014/main" id="{E546FA39-FAE1-709C-9A98-B75039D1F12F}"/>
              </a:ext>
            </a:extLst>
          </p:cNvPr>
          <p:cNvSpPr>
            <a:spLocks noGrp="1"/>
          </p:cNvSpPr>
          <p:nvPr>
            <p:ph type="ctrTitle"/>
          </p:nvPr>
        </p:nvSpPr>
        <p:spPr>
          <a:xfrm>
            <a:off x="633519" y="286563"/>
            <a:ext cx="11213020" cy="576000"/>
          </a:xfrm>
        </p:spPr>
        <p:txBody>
          <a:bodyPr/>
          <a:lstStyle/>
          <a:p>
            <a:r>
              <a:rPr lang="it-IT" dirty="0">
                <a:latin typeface="+mj-lt"/>
              </a:rPr>
              <a:t>EV-302: Confirmed Overall Response per BICR</a:t>
            </a:r>
            <a:endParaRPr lang="en-US" dirty="0">
              <a:solidFill>
                <a:srgbClr val="FF0000"/>
              </a:solidFill>
              <a:latin typeface="+mj-lt"/>
            </a:endParaRPr>
          </a:p>
        </p:txBody>
      </p:sp>
      <p:graphicFrame>
        <p:nvGraphicFramePr>
          <p:cNvPr id="7" name="Content Placeholder 4">
            <a:extLst>
              <a:ext uri="{FF2B5EF4-FFF2-40B4-BE49-F238E27FC236}">
                <a16:creationId xmlns:a16="http://schemas.microsoft.com/office/drawing/2014/main" id="{CEDE8597-979F-908E-1C5D-6DCF02141BCE}"/>
              </a:ext>
            </a:extLst>
          </p:cNvPr>
          <p:cNvGraphicFramePr>
            <a:graphicFrameLocks/>
          </p:cNvGraphicFramePr>
          <p:nvPr/>
        </p:nvGraphicFramePr>
        <p:xfrm>
          <a:off x="6350999" y="1573784"/>
          <a:ext cx="5420367" cy="3723451"/>
        </p:xfrm>
        <a:graphic>
          <a:graphicData uri="http://schemas.openxmlformats.org/drawingml/2006/table">
            <a:tbl>
              <a:tblPr firstRow="1" bandRow="1">
                <a:tableStyleId>{5C22544A-7EE6-4342-B048-85BDC9FD1C3A}</a:tableStyleId>
              </a:tblPr>
              <a:tblGrid>
                <a:gridCol w="2789371">
                  <a:extLst>
                    <a:ext uri="{9D8B030D-6E8A-4147-A177-3AD203B41FA5}">
                      <a16:colId xmlns:a16="http://schemas.microsoft.com/office/drawing/2014/main" val="2567539824"/>
                    </a:ext>
                  </a:extLst>
                </a:gridCol>
                <a:gridCol w="1293092">
                  <a:extLst>
                    <a:ext uri="{9D8B030D-6E8A-4147-A177-3AD203B41FA5}">
                      <a16:colId xmlns:a16="http://schemas.microsoft.com/office/drawing/2014/main" val="3126315464"/>
                    </a:ext>
                  </a:extLst>
                </a:gridCol>
                <a:gridCol w="1337904">
                  <a:extLst>
                    <a:ext uri="{9D8B030D-6E8A-4147-A177-3AD203B41FA5}">
                      <a16:colId xmlns:a16="http://schemas.microsoft.com/office/drawing/2014/main" val="1938316707"/>
                    </a:ext>
                  </a:extLst>
                </a:gridCol>
              </a:tblGrid>
              <a:tr h="616779">
                <a:tc>
                  <a:txBody>
                    <a:bodyPr/>
                    <a:lstStyle/>
                    <a:p>
                      <a:pPr algn="l" fontAlgn="ctr"/>
                      <a:endParaRPr lang="en-US" sz="1600" b="1" i="0" u="none" strike="noStrike">
                        <a:solidFill>
                          <a:srgbClr val="000000"/>
                        </a:solidFill>
                        <a:effectLst/>
                        <a:latin typeface="Arial Narrow" panose="020B0606020202030204" pitchFamily="34" charset="0"/>
                      </a:endParaRPr>
                    </a:p>
                  </a:txBody>
                  <a:tcPr marL="12700" marR="12700" marT="12700" marB="0" anchor="ctr"/>
                </a:tc>
                <a:tc>
                  <a:txBody>
                    <a:bodyPr/>
                    <a:lstStyle/>
                    <a:p>
                      <a:pPr algn="ctr" fontAlgn="ctr"/>
                      <a:r>
                        <a:rPr lang="en-US" sz="1600" b="1" u="none" strike="noStrike">
                          <a:effectLst/>
                          <a:latin typeface="Arial Narrow"/>
                        </a:rPr>
                        <a:t>EV+P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u="none" strike="noStrike">
                          <a:effectLst/>
                          <a:latin typeface="Arial Narrow"/>
                        </a:rPr>
                        <a:t>(N=437)</a:t>
                      </a:r>
                      <a:endParaRPr lang="en-US" sz="1600" b="1" i="0" u="none" strike="noStrike">
                        <a:solidFill>
                          <a:srgbClr val="000000"/>
                        </a:solidFill>
                        <a:effectLst/>
                        <a:latin typeface="Arial Narrow"/>
                      </a:endParaRPr>
                    </a:p>
                  </a:txBody>
                  <a:tcPr marL="12700" marR="12700" marT="12700" marB="0" anchor="ctr"/>
                </a:tc>
                <a:tc>
                  <a:txBody>
                    <a:bodyPr/>
                    <a:lstStyle/>
                    <a:p>
                      <a:pPr algn="ctr" fontAlgn="ctr"/>
                      <a:r>
                        <a:rPr lang="en-US" sz="1600" b="1" u="none" strike="noStrike">
                          <a:effectLst/>
                          <a:latin typeface="Arial Narrow"/>
                        </a:rPr>
                        <a:t>Chemotherapy</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u="none" strike="noStrike">
                          <a:effectLst/>
                          <a:latin typeface="Arial Narrow"/>
                        </a:rPr>
                        <a:t>(N=441)</a:t>
                      </a:r>
                      <a:endParaRPr lang="en-US" sz="1600" b="1" i="0" u="none" strike="noStrike">
                        <a:solidFill>
                          <a:srgbClr val="000000"/>
                        </a:solidFill>
                        <a:effectLst/>
                        <a:latin typeface="Arial Narrow"/>
                      </a:endParaRPr>
                    </a:p>
                  </a:txBody>
                  <a:tcPr marL="12700" marR="12700" marT="12700" marB="0" anchor="ctr"/>
                </a:tc>
                <a:extLst>
                  <a:ext uri="{0D108BD9-81ED-4DB2-BD59-A6C34878D82A}">
                    <a16:rowId xmlns:a16="http://schemas.microsoft.com/office/drawing/2014/main" val="2107229429"/>
                  </a:ext>
                </a:extLst>
              </a:tr>
              <a:tr h="616779">
                <a:tc>
                  <a:txBody>
                    <a:bodyPr/>
                    <a:lstStyle/>
                    <a:p>
                      <a:pPr marL="55245" indent="0" algn="l" fontAlgn="ctr">
                        <a:tabLst>
                          <a:tab pos="55563" algn="l"/>
                        </a:tabLst>
                      </a:pPr>
                      <a:r>
                        <a:rPr lang="en-US" sz="1600" b="1" u="none" strike="noStrike">
                          <a:effectLst/>
                          <a:latin typeface="Arial Narrow"/>
                        </a:rPr>
                        <a:t>Confirmed ORR, n (%)</a:t>
                      </a:r>
                    </a:p>
                    <a:p>
                      <a:pPr marL="55245" indent="0" algn="l" fontAlgn="ctr"/>
                      <a:r>
                        <a:rPr lang="en-US" sz="1600" b="1" u="none" strike="noStrike">
                          <a:effectLst/>
                          <a:latin typeface="Arial Narrow"/>
                        </a:rPr>
                        <a:t>(95% CI)</a:t>
                      </a:r>
                      <a:endParaRPr lang="en-US" sz="1600" b="1" i="0" u="none" strike="noStrike" baseline="30000">
                        <a:solidFill>
                          <a:srgbClr val="000000"/>
                        </a:solidFill>
                        <a:effectLst/>
                        <a:latin typeface="Arial Narrow"/>
                      </a:endParaRPr>
                    </a:p>
                  </a:txBody>
                  <a:tcPr marL="12700" marR="12700" marT="12700" marB="0" anchor="ctr"/>
                </a:tc>
                <a:tc>
                  <a:txBody>
                    <a:bodyPr/>
                    <a:lstStyle/>
                    <a:p>
                      <a:pPr algn="ctr" fontAlgn="ctr"/>
                      <a:r>
                        <a:rPr lang="en-US" sz="1600" b="1" u="none" strike="noStrike" dirty="0">
                          <a:effectLst/>
                          <a:latin typeface="Arial Narrow"/>
                        </a:rPr>
                        <a:t>296 (67.7) </a:t>
                      </a:r>
                    </a:p>
                    <a:p>
                      <a:pPr algn="ctr" fontAlgn="ctr"/>
                      <a:r>
                        <a:rPr lang="en-US" sz="1600" b="1" u="none" strike="noStrike" dirty="0">
                          <a:effectLst/>
                          <a:latin typeface="Arial Narrow"/>
                        </a:rPr>
                        <a:t>(63.1-72.1) </a:t>
                      </a:r>
                      <a:endParaRPr lang="en-US" sz="1600" b="1" i="0" u="none" strike="noStrike" dirty="0">
                        <a:solidFill>
                          <a:srgbClr val="000000"/>
                        </a:solidFill>
                        <a:effectLst/>
                        <a:latin typeface="Arial Narrow"/>
                      </a:endParaRPr>
                    </a:p>
                  </a:txBody>
                  <a:tcPr marL="12700" marR="12700" marT="12700" marB="0" anchor="ctr"/>
                </a:tc>
                <a:tc>
                  <a:txBody>
                    <a:bodyPr/>
                    <a:lstStyle/>
                    <a:p>
                      <a:pPr algn="ctr" fontAlgn="ctr"/>
                      <a:r>
                        <a:rPr lang="en-US" sz="1600" b="1" u="none" strike="noStrike" dirty="0">
                          <a:effectLst/>
                          <a:latin typeface="Arial Narrow"/>
                        </a:rPr>
                        <a:t>196 (44.4)</a:t>
                      </a:r>
                    </a:p>
                    <a:p>
                      <a:pPr algn="ctr" fontAlgn="ctr"/>
                      <a:r>
                        <a:rPr lang="en-US" sz="1600" b="1" u="none" strike="noStrike" dirty="0">
                          <a:effectLst/>
                          <a:latin typeface="Arial Narrow"/>
                        </a:rPr>
                        <a:t>(39.7-49.2)</a:t>
                      </a:r>
                      <a:endParaRPr lang="en-US" sz="1600" b="1" i="0" u="none" strike="noStrike" dirty="0">
                        <a:solidFill>
                          <a:srgbClr val="000000"/>
                        </a:solidFill>
                        <a:effectLst/>
                        <a:latin typeface="Arial Narrow"/>
                      </a:endParaRPr>
                    </a:p>
                  </a:txBody>
                  <a:tcPr marL="12700" marR="12700" marT="12700" marB="0" anchor="ctr"/>
                </a:tc>
                <a:extLst>
                  <a:ext uri="{0D108BD9-81ED-4DB2-BD59-A6C34878D82A}">
                    <a16:rowId xmlns:a16="http://schemas.microsoft.com/office/drawing/2014/main" val="4049031396"/>
                  </a:ext>
                </a:extLst>
              </a:tr>
              <a:tr h="355699">
                <a:tc>
                  <a:txBody>
                    <a:bodyPr/>
                    <a:lstStyle/>
                    <a:p>
                      <a:pPr marL="55245" indent="0" algn="l" fontAlgn="ctr"/>
                      <a:r>
                        <a:rPr lang="en-US" sz="1600" b="1" u="none" strike="noStrike">
                          <a:effectLst/>
                          <a:latin typeface="Arial Narrow"/>
                        </a:rPr>
                        <a:t>2-sided P value</a:t>
                      </a:r>
                      <a:endParaRPr lang="en-US" sz="1600" b="1" i="0" u="none" strike="noStrike" baseline="30000">
                        <a:solidFill>
                          <a:srgbClr val="000000"/>
                        </a:solidFill>
                        <a:effectLst/>
                        <a:latin typeface="Arial Narrow"/>
                      </a:endParaRPr>
                    </a:p>
                  </a:txBody>
                  <a:tcPr marL="12700" marR="12700" marT="12700" marB="0" anchor="ctr"/>
                </a:tc>
                <a:tc gridSpan="2">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kern="1200">
                          <a:solidFill>
                            <a:schemeClr val="dk1"/>
                          </a:solidFill>
                          <a:effectLst/>
                          <a:latin typeface="Arial Narrow"/>
                        </a:rPr>
                        <a:t>&lt;0.00001</a:t>
                      </a:r>
                      <a:endParaRPr lang="en-US" sz="1600" kern="100">
                        <a:effectLst/>
                        <a:latin typeface="Arial Narrow"/>
                        <a:ea typeface="Times New Roman" panose="02020603050405020304" pitchFamily="18" charset="0"/>
                        <a:cs typeface="Times New Roman" panose="02020603050405020304" pitchFamily="18" charset="0"/>
                      </a:endParaRPr>
                    </a:p>
                  </a:txBody>
                  <a:tcPr marL="12700" marR="12700" marT="12700" marB="0" anchor="ctr"/>
                </a:tc>
                <a:tc hMerge="1">
                  <a:txBody>
                    <a:bodyPr/>
                    <a:lstStyle/>
                    <a:p>
                      <a:endParaRPr lang="en-US"/>
                    </a:p>
                  </a:txBody>
                  <a:tcPr/>
                </a:tc>
                <a:extLst>
                  <a:ext uri="{0D108BD9-81ED-4DB2-BD59-A6C34878D82A}">
                    <a16:rowId xmlns:a16="http://schemas.microsoft.com/office/drawing/2014/main" val="2943284154"/>
                  </a:ext>
                </a:extLst>
              </a:tr>
              <a:tr h="355699">
                <a:tc>
                  <a:txBody>
                    <a:bodyPr/>
                    <a:lstStyle/>
                    <a:p>
                      <a:pPr marL="55245" indent="0" algn="l" fontAlgn="ctr"/>
                      <a:r>
                        <a:rPr lang="en-US" sz="1600" b="1" u="none" strike="noStrike">
                          <a:effectLst/>
                          <a:latin typeface="Arial Narrow"/>
                        </a:rPr>
                        <a:t>Best overall </a:t>
                      </a:r>
                      <a:r>
                        <a:rPr lang="en-US" sz="1600" b="1" u="none" strike="noStrike" err="1">
                          <a:effectLst/>
                          <a:latin typeface="Arial Narrow"/>
                        </a:rPr>
                        <a:t>response</a:t>
                      </a:r>
                      <a:r>
                        <a:rPr lang="en-US" sz="1600" b="1" u="none" strike="noStrike" baseline="30000" err="1">
                          <a:effectLst/>
                          <a:latin typeface="Arial Narrow"/>
                        </a:rPr>
                        <a:t>a</a:t>
                      </a:r>
                      <a:r>
                        <a:rPr lang="en-US" sz="1600" b="1" u="none" strike="noStrike">
                          <a:effectLst/>
                          <a:latin typeface="Arial Narrow"/>
                        </a:rPr>
                        <a:t>, n (%)</a:t>
                      </a:r>
                      <a:endParaRPr lang="en-US" sz="1600" b="1" i="0" u="none" strike="noStrike">
                        <a:solidFill>
                          <a:srgbClr val="000000"/>
                        </a:solidFill>
                        <a:effectLst/>
                        <a:latin typeface="Arial Narrow"/>
                      </a:endParaRPr>
                    </a:p>
                  </a:txBody>
                  <a:tcPr marL="12700" marR="12700" marT="12700" marB="0" anchor="ctr"/>
                </a:tc>
                <a:tc gridSpan="2">
                  <a:txBody>
                    <a:bodyPr/>
                    <a:lstStyle/>
                    <a:p>
                      <a:pPr algn="ctr" fontAlgn="ctr"/>
                      <a:endParaRPr lang="en-US" sz="1600" b="0" i="0" u="none" strike="noStrike">
                        <a:solidFill>
                          <a:srgbClr val="000000"/>
                        </a:solidFill>
                        <a:effectLst/>
                        <a:latin typeface="Arial Narrow" panose="020B0606020202030204" pitchFamily="34" charset="0"/>
                      </a:endParaRPr>
                    </a:p>
                  </a:txBody>
                  <a:tcPr marL="12700" marR="12700" marT="12700" marB="0" anchor="ctr"/>
                </a:tc>
                <a:tc hMerge="1">
                  <a:txBody>
                    <a:bodyPr/>
                    <a:lstStyle/>
                    <a:p>
                      <a:pPr algn="ctr" fontAlgn="ctr"/>
                      <a:endParaRPr lang="en-US" sz="1200" b="0" i="0" u="none" strike="noStrike">
                        <a:solidFill>
                          <a:srgbClr val="000000"/>
                        </a:solidFill>
                        <a:effectLst/>
                        <a:latin typeface="Arial Narrow" panose="020B0606020202030204" pitchFamily="34" charset="0"/>
                      </a:endParaRPr>
                    </a:p>
                  </a:txBody>
                  <a:tcPr marL="9525" marR="9525" marT="9525" marB="0" anchor="ctr"/>
                </a:tc>
                <a:extLst>
                  <a:ext uri="{0D108BD9-81ED-4DB2-BD59-A6C34878D82A}">
                    <a16:rowId xmlns:a16="http://schemas.microsoft.com/office/drawing/2014/main" val="2035295018"/>
                  </a:ext>
                </a:extLst>
              </a:tr>
              <a:tr h="355699">
                <a:tc>
                  <a:txBody>
                    <a:bodyPr/>
                    <a:lstStyle/>
                    <a:p>
                      <a:pPr algn="l" fontAlgn="ctr"/>
                      <a:r>
                        <a:rPr lang="en-US" sz="1600" u="none" strike="noStrike">
                          <a:effectLst/>
                          <a:latin typeface="Arial Narrow"/>
                        </a:rPr>
                        <a:t>Complete response</a:t>
                      </a:r>
                      <a:endParaRPr lang="en-US" sz="1600" b="0" i="0" u="none" strike="noStrike">
                        <a:solidFill>
                          <a:srgbClr val="000000"/>
                        </a:solidFill>
                        <a:effectLst/>
                        <a:latin typeface="Arial Narrow" panose="020B0606020202030204" pitchFamily="34" charset="0"/>
                      </a:endParaRPr>
                    </a:p>
                  </a:txBody>
                  <a:tcPr marL="228600" marR="12700" marT="1270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127 (29.1)</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55 (12.5)</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extLst>
                  <a:ext uri="{0D108BD9-81ED-4DB2-BD59-A6C34878D82A}">
                    <a16:rowId xmlns:a16="http://schemas.microsoft.com/office/drawing/2014/main" val="3158687139"/>
                  </a:ext>
                </a:extLst>
              </a:tr>
              <a:tr h="355699">
                <a:tc>
                  <a:txBody>
                    <a:bodyPr/>
                    <a:lstStyle/>
                    <a:p>
                      <a:pPr algn="l" fontAlgn="ctr"/>
                      <a:r>
                        <a:rPr lang="en-US" sz="1600" u="none" strike="noStrike">
                          <a:effectLst/>
                          <a:latin typeface="Arial Narrow"/>
                        </a:rPr>
                        <a:t>Partial response</a:t>
                      </a:r>
                      <a:endParaRPr lang="en-US" sz="1600" b="0" i="0" u="none" strike="noStrike">
                        <a:solidFill>
                          <a:srgbClr val="000000"/>
                        </a:solidFill>
                        <a:effectLst/>
                        <a:latin typeface="Arial Narrow" panose="020B0606020202030204" pitchFamily="34" charset="0"/>
                      </a:endParaRPr>
                    </a:p>
                  </a:txBody>
                  <a:tcPr marL="228600" marR="12700" marT="1270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169 (38.7)</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141 (32.0)</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extLst>
                  <a:ext uri="{0D108BD9-81ED-4DB2-BD59-A6C34878D82A}">
                    <a16:rowId xmlns:a16="http://schemas.microsoft.com/office/drawing/2014/main" val="3805001637"/>
                  </a:ext>
                </a:extLst>
              </a:tr>
              <a:tr h="355699">
                <a:tc>
                  <a:txBody>
                    <a:bodyPr/>
                    <a:lstStyle/>
                    <a:p>
                      <a:pPr algn="l" fontAlgn="ctr"/>
                      <a:r>
                        <a:rPr lang="en-US" sz="1600" u="none" strike="noStrike">
                          <a:effectLst/>
                          <a:latin typeface="Arial Narrow"/>
                        </a:rPr>
                        <a:t>Stable disease</a:t>
                      </a:r>
                      <a:endParaRPr lang="en-US" sz="1600" b="0" i="0" u="none" strike="noStrike">
                        <a:solidFill>
                          <a:srgbClr val="000000"/>
                        </a:solidFill>
                        <a:effectLst/>
                        <a:latin typeface="Arial Narrow" panose="020B0606020202030204" pitchFamily="34" charset="0"/>
                      </a:endParaRPr>
                    </a:p>
                  </a:txBody>
                  <a:tcPr marL="228600" marR="12700" marT="1270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82 (18.8)</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149 (33.8)</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extLst>
                  <a:ext uri="{0D108BD9-81ED-4DB2-BD59-A6C34878D82A}">
                    <a16:rowId xmlns:a16="http://schemas.microsoft.com/office/drawing/2014/main" val="1533848154"/>
                  </a:ext>
                </a:extLst>
              </a:tr>
              <a:tr h="355699">
                <a:tc>
                  <a:txBody>
                    <a:bodyPr/>
                    <a:lstStyle/>
                    <a:p>
                      <a:pPr algn="l" fontAlgn="ctr"/>
                      <a:r>
                        <a:rPr lang="en-US" sz="1600" u="none" strike="noStrike">
                          <a:effectLst/>
                          <a:latin typeface="Arial Narrow"/>
                        </a:rPr>
                        <a:t>Progressive disease</a:t>
                      </a:r>
                      <a:endParaRPr lang="en-US" sz="1600" b="0" i="0" u="none" strike="noStrike">
                        <a:solidFill>
                          <a:srgbClr val="000000"/>
                        </a:solidFill>
                        <a:effectLst/>
                        <a:latin typeface="Arial Narrow" panose="020B0606020202030204" pitchFamily="34" charset="0"/>
                      </a:endParaRPr>
                    </a:p>
                  </a:txBody>
                  <a:tcPr marL="228600" marR="12700" marT="1270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38 (8.7)</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60 (13.6)</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extLst>
                  <a:ext uri="{0D108BD9-81ED-4DB2-BD59-A6C34878D82A}">
                    <a16:rowId xmlns:a16="http://schemas.microsoft.com/office/drawing/2014/main" val="2377577136"/>
                  </a:ext>
                </a:extLst>
              </a:tr>
              <a:tr h="355699">
                <a:tc>
                  <a:txBody>
                    <a:bodyPr/>
                    <a:lstStyle/>
                    <a:p>
                      <a:pPr algn="l" fontAlgn="ctr"/>
                      <a:r>
                        <a:rPr lang="en-US" sz="1600" u="none" strike="noStrike">
                          <a:effectLst/>
                          <a:latin typeface="Arial Narrow"/>
                        </a:rPr>
                        <a:t>Not evaluable/No </a:t>
                      </a:r>
                      <a:r>
                        <a:rPr lang="en-US" sz="1600" u="none" strike="noStrike" err="1">
                          <a:effectLst/>
                          <a:latin typeface="Arial Narrow"/>
                        </a:rPr>
                        <a:t>assessment</a:t>
                      </a:r>
                      <a:r>
                        <a:rPr lang="en-US" sz="1600" u="none" strike="noStrike" baseline="30000" err="1">
                          <a:effectLst/>
                          <a:latin typeface="Arial Narrow"/>
                        </a:rPr>
                        <a:t>b</a:t>
                      </a:r>
                      <a:endParaRPr lang="en-US" sz="1600" b="0" i="0" u="none" strike="noStrike" baseline="30000">
                        <a:solidFill>
                          <a:srgbClr val="000000"/>
                        </a:solidFill>
                        <a:effectLst/>
                        <a:latin typeface="Arial Narrow" panose="020B0606020202030204" pitchFamily="34" charset="0"/>
                      </a:endParaRPr>
                    </a:p>
                  </a:txBody>
                  <a:tcPr marL="228600" marR="12700" marT="12700" marB="0" anchor="ctr"/>
                </a:tc>
                <a:tc>
                  <a:txBody>
                    <a:bodyPr/>
                    <a:lstStyle/>
                    <a:p>
                      <a:pPr marL="0" marR="0" algn="ctr">
                        <a:lnSpc>
                          <a:spcPct val="107000"/>
                        </a:lnSpc>
                        <a:spcBef>
                          <a:spcPts val="300"/>
                        </a:spcBef>
                        <a:spcAft>
                          <a:spcPts val="300"/>
                        </a:spcAft>
                      </a:pPr>
                      <a:r>
                        <a:rPr lang="en-US" sz="1600" kern="100">
                          <a:solidFill>
                            <a:srgbClr val="000000"/>
                          </a:solidFill>
                          <a:effectLst/>
                          <a:latin typeface="Arial Narrow"/>
                        </a:rPr>
                        <a:t>21 (4.8)</a:t>
                      </a:r>
                      <a:endParaRPr lang="en-US" sz="1600" kern="100">
                        <a:effectLst/>
                        <a:latin typeface="Arial Narrow"/>
                        <a:ea typeface="Times New Roman" panose="02020603050405020304" pitchFamily="18" charset="0"/>
                        <a:cs typeface="Times New Roman" panose="02020603050405020304" pitchFamily="18" charset="0"/>
                      </a:endParaRPr>
                    </a:p>
                  </a:txBody>
                  <a:tcPr marL="25400" marR="25400" marT="0" marB="0" anchor="ctr"/>
                </a:tc>
                <a:tc>
                  <a:txBody>
                    <a:bodyPr/>
                    <a:lstStyle/>
                    <a:p>
                      <a:pPr marL="0" marR="0" algn="ctr">
                        <a:lnSpc>
                          <a:spcPct val="107000"/>
                        </a:lnSpc>
                        <a:spcBef>
                          <a:spcPts val="300"/>
                        </a:spcBef>
                        <a:spcAft>
                          <a:spcPts val="300"/>
                        </a:spcAft>
                      </a:pPr>
                      <a:r>
                        <a:rPr lang="en-US" sz="1600" kern="100" dirty="0">
                          <a:solidFill>
                            <a:srgbClr val="000000"/>
                          </a:solidFill>
                          <a:effectLst/>
                          <a:latin typeface="Arial Narrow"/>
                        </a:rPr>
                        <a:t>36 (8.2)</a:t>
                      </a:r>
                      <a:endParaRPr lang="en-US" sz="1600" kern="100" dirty="0">
                        <a:effectLst/>
                        <a:latin typeface="Arial Narrow"/>
                        <a:ea typeface="Times New Roman" panose="02020603050405020304" pitchFamily="18" charset="0"/>
                        <a:cs typeface="Times New Roman" panose="02020603050405020304" pitchFamily="18" charset="0"/>
                      </a:endParaRPr>
                    </a:p>
                  </a:txBody>
                  <a:tcPr marL="25400" marR="25400" marT="0" marB="0" anchor="ctr"/>
                </a:tc>
                <a:extLst>
                  <a:ext uri="{0D108BD9-81ED-4DB2-BD59-A6C34878D82A}">
                    <a16:rowId xmlns:a16="http://schemas.microsoft.com/office/drawing/2014/main" val="3371017350"/>
                  </a:ext>
                </a:extLst>
              </a:tr>
            </a:tbl>
          </a:graphicData>
        </a:graphic>
      </p:graphicFrame>
      <p:graphicFrame>
        <p:nvGraphicFramePr>
          <p:cNvPr id="9" name="Content Placeholder 4">
            <a:extLst>
              <a:ext uri="{FF2B5EF4-FFF2-40B4-BE49-F238E27FC236}">
                <a16:creationId xmlns:a16="http://schemas.microsoft.com/office/drawing/2014/main" id="{3A330304-06F1-C989-A6A2-B4523A4F9F16}"/>
              </a:ext>
            </a:extLst>
          </p:cNvPr>
          <p:cNvGraphicFramePr>
            <a:graphicFrameLocks/>
          </p:cNvGraphicFramePr>
          <p:nvPr/>
        </p:nvGraphicFramePr>
        <p:xfrm>
          <a:off x="353471" y="5297233"/>
          <a:ext cx="5487534" cy="460561"/>
        </p:xfrm>
        <a:graphic>
          <a:graphicData uri="http://schemas.openxmlformats.org/drawingml/2006/table">
            <a:tbl>
              <a:tblPr bandRow="1">
                <a:tableStyleId>{74C1A8A3-306A-4EB7-A6B1-4F7E0EB9C5D6}</a:tableStyleId>
              </a:tblPr>
              <a:tblGrid>
                <a:gridCol w="1948872">
                  <a:extLst>
                    <a:ext uri="{9D8B030D-6E8A-4147-A177-3AD203B41FA5}">
                      <a16:colId xmlns:a16="http://schemas.microsoft.com/office/drawing/2014/main" val="2567539824"/>
                    </a:ext>
                  </a:extLst>
                </a:gridCol>
                <a:gridCol w="1791855">
                  <a:extLst>
                    <a:ext uri="{9D8B030D-6E8A-4147-A177-3AD203B41FA5}">
                      <a16:colId xmlns:a16="http://schemas.microsoft.com/office/drawing/2014/main" val="3126315464"/>
                    </a:ext>
                  </a:extLst>
                </a:gridCol>
                <a:gridCol w="1746807">
                  <a:extLst>
                    <a:ext uri="{9D8B030D-6E8A-4147-A177-3AD203B41FA5}">
                      <a16:colId xmlns:a16="http://schemas.microsoft.com/office/drawing/2014/main" val="3477083043"/>
                    </a:ext>
                  </a:extLst>
                </a:gridCol>
              </a:tblGrid>
              <a:tr h="460561">
                <a:tc>
                  <a:txBody>
                    <a:bodyPr/>
                    <a:lstStyle/>
                    <a:p>
                      <a:pPr marL="55245" indent="0" algn="l" fontAlgn="ctr"/>
                      <a:r>
                        <a:rPr lang="en-US" sz="1600" b="1" u="none" strike="noStrike">
                          <a:effectLst/>
                          <a:latin typeface="Arial Narrow" panose="020B0606020202030204" pitchFamily="34" charset="0"/>
                        </a:rPr>
                        <a:t>Median DOR (95% CI)</a:t>
                      </a:r>
                      <a:endParaRPr lang="en-US" sz="1600" b="1" u="none" strike="noStrike" baseline="30000">
                        <a:solidFill>
                          <a:srgbClr val="000000"/>
                        </a:solidFill>
                        <a:effectLst/>
                        <a:latin typeface="Arial Narrow" panose="020B0606020202030204" pitchFamily="34" charset="0"/>
                      </a:endParaRPr>
                    </a:p>
                  </a:txBody>
                  <a:tcPr marL="12700" marR="12700" marT="1270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u="none" strike="noStrike">
                          <a:solidFill>
                            <a:schemeClr val="tx1"/>
                          </a:solidFill>
                          <a:effectLst/>
                          <a:latin typeface="Arial Narrow" panose="020B0606020202030204" pitchFamily="34" charset="0"/>
                        </a:rPr>
                        <a:t>NR (20.2, NR)</a:t>
                      </a:r>
                      <a:endParaRPr lang="en-US" sz="1600" b="0" i="0" u="none" strike="noStrike">
                        <a:solidFill>
                          <a:schemeClr val="tx1"/>
                        </a:solidFill>
                        <a:effectLst/>
                        <a:latin typeface="Arial Narrow" panose="020B0606020202030204" pitchFamily="34" charset="0"/>
                      </a:endParaRPr>
                    </a:p>
                  </a:txBody>
                  <a:tcPr marL="12700" marR="12700" marT="1270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u="none" strike="noStrike" dirty="0">
                          <a:solidFill>
                            <a:srgbClr val="000000"/>
                          </a:solidFill>
                          <a:effectLst/>
                          <a:latin typeface="Arial Narrow" panose="020B0606020202030204" pitchFamily="34" charset="0"/>
                        </a:rPr>
                        <a:t>7.0 (6.2, 10.2)</a:t>
                      </a:r>
                      <a:endParaRPr lang="en-US" sz="1600" b="0" i="0" u="none" strike="noStrike" dirty="0">
                        <a:solidFill>
                          <a:srgbClr val="000000"/>
                        </a:solidFill>
                        <a:effectLst/>
                        <a:latin typeface="Arial Narrow" panose="020B0606020202030204" pitchFamily="34" charset="0"/>
                      </a:endParaRPr>
                    </a:p>
                  </a:txBody>
                  <a:tcPr marL="12700" marR="12700" marT="1270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5408784"/>
                  </a:ext>
                </a:extLst>
              </a:tr>
            </a:tbl>
          </a:graphicData>
        </a:graphic>
      </p:graphicFrame>
      <p:pic>
        <p:nvPicPr>
          <p:cNvPr id="2" name="Picture 1">
            <a:extLst>
              <a:ext uri="{FF2B5EF4-FFF2-40B4-BE49-F238E27FC236}">
                <a16:creationId xmlns:a16="http://schemas.microsoft.com/office/drawing/2014/main" id="{1D10E48E-8CF8-DCCA-C433-16BE6F0EB486}"/>
              </a:ext>
            </a:extLst>
          </p:cNvPr>
          <p:cNvPicPr>
            <a:picLocks noChangeAspect="1"/>
          </p:cNvPicPr>
          <p:nvPr/>
        </p:nvPicPr>
        <p:blipFill>
          <a:blip r:embed="rId3"/>
          <a:stretch>
            <a:fillRect/>
          </a:stretch>
        </p:blipFill>
        <p:spPr>
          <a:xfrm>
            <a:off x="1001118" y="1825526"/>
            <a:ext cx="4772721" cy="3184512"/>
          </a:xfrm>
          <a:prstGeom prst="rect">
            <a:avLst/>
          </a:prstGeom>
        </p:spPr>
      </p:pic>
      <p:sp>
        <p:nvSpPr>
          <p:cNvPr id="3" name="Subtitle 1">
            <a:extLst>
              <a:ext uri="{FF2B5EF4-FFF2-40B4-BE49-F238E27FC236}">
                <a16:creationId xmlns:a16="http://schemas.microsoft.com/office/drawing/2014/main" id="{A5456199-62B6-E26E-2CB5-06500A544253}"/>
              </a:ext>
            </a:extLst>
          </p:cNvPr>
          <p:cNvSpPr txBox="1">
            <a:spLocks/>
          </p:cNvSpPr>
          <p:nvPr/>
        </p:nvSpPr>
        <p:spPr>
          <a:xfrm>
            <a:off x="633519" y="618497"/>
            <a:ext cx="11618807" cy="600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marL="0" marR="0" lvl="0" indent="0" algn="l" defTabSz="609585" rtl="0" eaLnBrk="0" fontAlgn="base" latinLnBrk="0" hangingPunct="0">
              <a:lnSpc>
                <a:spcPct val="100000"/>
              </a:lnSpc>
              <a:spcBef>
                <a:spcPts val="400"/>
              </a:spcBef>
              <a:spcAft>
                <a:spcPts val="0"/>
              </a:spcAft>
              <a:buClr>
                <a:srgbClr val="05416B"/>
              </a:buClr>
              <a:buSzPts val="700"/>
              <a:buFont typeface="Noto Sans Symbols"/>
              <a:buNone/>
              <a:tabLst/>
              <a:defRPr/>
            </a:pPr>
            <a:r>
              <a:rPr kumimoji="0" lang="en-US" sz="2667" b="0" i="0" u="none" strike="noStrike" kern="1200" cap="none" spc="0" normalizeH="0" baseline="0" noProof="0" dirty="0">
                <a:ln>
                  <a:noFill/>
                </a:ln>
                <a:solidFill>
                  <a:srgbClr val="3D9DA0"/>
                </a:solidFill>
                <a:effectLst/>
                <a:uLnTx/>
                <a:uFillTx/>
                <a:latin typeface="Calibri" panose="020F0502020204030204" pitchFamily="34" charset="0"/>
                <a:cs typeface="Calibri" panose="020F0502020204030204" pitchFamily="34" charset="0"/>
                <a:sym typeface="Arial Narrow"/>
              </a:rPr>
              <a:t>Significant improvement in objective response rate was observed with EV+P</a:t>
            </a:r>
          </a:p>
        </p:txBody>
      </p:sp>
      <p:sp>
        <p:nvSpPr>
          <p:cNvPr id="10" name="TextBox 9">
            <a:extLst>
              <a:ext uri="{FF2B5EF4-FFF2-40B4-BE49-F238E27FC236}">
                <a16:creationId xmlns:a16="http://schemas.microsoft.com/office/drawing/2014/main" id="{FBB72C48-292A-154C-AF54-2CD7CE2AC2A8}"/>
              </a:ext>
            </a:extLst>
          </p:cNvPr>
          <p:cNvSpPr txBox="1"/>
          <p:nvPr/>
        </p:nvSpPr>
        <p:spPr>
          <a:xfrm>
            <a:off x="353471" y="6189663"/>
            <a:ext cx="5154424" cy="420564"/>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Adapted from Powles et al. ESMO 2023 LBA6</a:t>
            </a:r>
          </a:p>
        </p:txBody>
      </p:sp>
      <p:sp>
        <p:nvSpPr>
          <p:cNvPr id="11" name="TextBox 10">
            <a:extLst>
              <a:ext uri="{FF2B5EF4-FFF2-40B4-BE49-F238E27FC236}">
                <a16:creationId xmlns:a16="http://schemas.microsoft.com/office/drawing/2014/main" id="{F61B8EE8-AE8C-623B-8FBA-DE79AECFA8B0}"/>
              </a:ext>
            </a:extLst>
          </p:cNvPr>
          <p:cNvSpPr txBox="1"/>
          <p:nvPr/>
        </p:nvSpPr>
        <p:spPr>
          <a:xfrm>
            <a:off x="6350999" y="5674990"/>
            <a:ext cx="5279347" cy="36933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itchFamily="34" charset="0"/>
                <a:ea typeface="ＭＳ Ｐゴシック" pitchFamily="34" charset="-128"/>
                <a:cs typeface="+mn-cs"/>
              </a:rPr>
              <a:t>EV+P ORR is remarkably consistent across studies</a:t>
            </a:r>
          </a:p>
        </p:txBody>
      </p:sp>
    </p:spTree>
    <p:extLst>
      <p:ext uri="{BB962C8B-B14F-4D97-AF65-F5344CB8AC3E}">
        <p14:creationId xmlns:p14="http://schemas.microsoft.com/office/powerpoint/2010/main" val="3219166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3FA9747F-74A9-34AF-6C7C-72A4F5837055}"/>
              </a:ext>
            </a:extLst>
          </p:cNvPr>
          <p:cNvSpPr>
            <a:spLocks noGrp="1"/>
          </p:cNvSpPr>
          <p:nvPr>
            <p:ph type="ctrTitle"/>
          </p:nvPr>
        </p:nvSpPr>
        <p:spPr>
          <a:xfrm>
            <a:off x="849115" y="180045"/>
            <a:ext cx="11213020" cy="576000"/>
          </a:xfrm>
        </p:spPr>
        <p:txBody>
          <a:bodyPr/>
          <a:lstStyle/>
          <a:p>
            <a:r>
              <a:rPr lang="en-US" dirty="0">
                <a:latin typeface="+mj-lt"/>
              </a:rPr>
              <a:t>EV-302: Treatment-Related Adverse Events</a:t>
            </a:r>
            <a:r>
              <a:rPr lang="en-US" dirty="0">
                <a:solidFill>
                  <a:srgbClr val="FF0000"/>
                </a:solidFill>
                <a:latin typeface="+mj-lt"/>
              </a:rPr>
              <a:t>	</a:t>
            </a:r>
          </a:p>
        </p:txBody>
      </p:sp>
      <p:sp>
        <p:nvSpPr>
          <p:cNvPr id="5" name="Text Placeholder 4">
            <a:extLst>
              <a:ext uri="{FF2B5EF4-FFF2-40B4-BE49-F238E27FC236}">
                <a16:creationId xmlns:a16="http://schemas.microsoft.com/office/drawing/2014/main" id="{9750D808-C6A9-651A-3490-35571543BFF7}"/>
              </a:ext>
            </a:extLst>
          </p:cNvPr>
          <p:cNvSpPr>
            <a:spLocks noGrp="1"/>
          </p:cNvSpPr>
          <p:nvPr>
            <p:ph type="body" idx="1"/>
          </p:nvPr>
        </p:nvSpPr>
        <p:spPr/>
        <p:txBody>
          <a:bodyPr/>
          <a:lstStyle/>
          <a:p>
            <a:r>
              <a:rPr lang="en-US" dirty="0"/>
              <a:t>c/o Powles et al.</a:t>
            </a:r>
          </a:p>
        </p:txBody>
      </p:sp>
      <p:sp>
        <p:nvSpPr>
          <p:cNvPr id="12" name="TextBox 11">
            <a:extLst>
              <a:ext uri="{FF2B5EF4-FFF2-40B4-BE49-F238E27FC236}">
                <a16:creationId xmlns:a16="http://schemas.microsoft.com/office/drawing/2014/main" id="{1BF6375B-F1C7-C87B-7445-38D47B8EA4D9}"/>
              </a:ext>
            </a:extLst>
          </p:cNvPr>
          <p:cNvSpPr txBox="1"/>
          <p:nvPr/>
        </p:nvSpPr>
        <p:spPr>
          <a:xfrm>
            <a:off x="9133298" y="1355017"/>
            <a:ext cx="2693925" cy="4156138"/>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Serious TRAEs:</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122 (27.7%) EV+P</a:t>
            </a:r>
          </a:p>
          <a:p>
            <a:pPr marL="228594" marR="0" lvl="0" indent="-228594"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85 (19.6%) chemotherapy</a:t>
            </a:r>
          </a:p>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endParaRP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TRAEs leading to death (per investigator):</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EV+P: 4 (0.9%)</a:t>
            </a:r>
          </a:p>
          <a:p>
            <a:pPr marL="380990" marR="0" lvl="0" indent="-38099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Asthenia </a:t>
            </a:r>
          </a:p>
          <a:p>
            <a:pPr marL="380990" marR="0" lvl="0" indent="-38099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Diarrhea</a:t>
            </a:r>
          </a:p>
          <a:p>
            <a:pPr marL="380990" marR="0" lvl="0" indent="-38099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Immune-mediated lung disease</a:t>
            </a:r>
          </a:p>
          <a:p>
            <a:pPr marL="380990" marR="0" lvl="0" indent="-38099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Multiple organ dysfunction syndrome</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Chemotherapy: 4 (0.9%)</a:t>
            </a:r>
          </a:p>
          <a:p>
            <a:pPr marL="380990" marR="0" lvl="0" indent="-38099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Febrile neutropenia</a:t>
            </a:r>
          </a:p>
          <a:p>
            <a:pPr marL="380990" marR="0" lvl="0" indent="-38099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Myocardial infarction</a:t>
            </a:r>
          </a:p>
          <a:p>
            <a:pPr marL="380990" marR="0" lvl="0" indent="-38099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Neutropenic sepsis</a:t>
            </a:r>
          </a:p>
          <a:p>
            <a:pPr marL="380990" marR="0" lvl="0" indent="-38099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prstClr val="black"/>
                </a:solidFill>
                <a:effectLst/>
                <a:uLnTx/>
                <a:uFillTx/>
                <a:latin typeface="Arial Narrow" panose="020B0606020202030204" pitchFamily="34" charset="0"/>
                <a:ea typeface="ＭＳ Ｐゴシック" pitchFamily="34" charset="-128"/>
                <a:cs typeface="+mn-cs"/>
              </a:rPr>
              <a:t>Sepsis</a:t>
            </a:r>
          </a:p>
        </p:txBody>
      </p:sp>
      <p:sp>
        <p:nvSpPr>
          <p:cNvPr id="2" name="Rectangle 1">
            <a:extLst>
              <a:ext uri="{FF2B5EF4-FFF2-40B4-BE49-F238E27FC236}">
                <a16:creationId xmlns:a16="http://schemas.microsoft.com/office/drawing/2014/main" id="{0BA98342-DB70-BE00-61E5-EA6080042B96}"/>
              </a:ext>
            </a:extLst>
          </p:cNvPr>
          <p:cNvSpPr/>
          <p:nvPr/>
        </p:nvSpPr>
        <p:spPr>
          <a:xfrm>
            <a:off x="430110" y="5744064"/>
            <a:ext cx="11418913" cy="5158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Median number of cycles (range): 12.0 (1,46) for EV+P; 6.0 (1,6) for chemotherapy</a:t>
            </a:r>
          </a:p>
        </p:txBody>
      </p:sp>
      <p:sp>
        <p:nvSpPr>
          <p:cNvPr id="10" name="Subtitle 1">
            <a:extLst>
              <a:ext uri="{FF2B5EF4-FFF2-40B4-BE49-F238E27FC236}">
                <a16:creationId xmlns:a16="http://schemas.microsoft.com/office/drawing/2014/main" id="{232BE95D-33EF-886F-C913-8DD26D9BA8ED}"/>
              </a:ext>
            </a:extLst>
          </p:cNvPr>
          <p:cNvSpPr txBox="1">
            <a:spLocks/>
          </p:cNvSpPr>
          <p:nvPr/>
        </p:nvSpPr>
        <p:spPr>
          <a:xfrm>
            <a:off x="849115" y="576310"/>
            <a:ext cx="11211983" cy="601133"/>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marL="0" marR="0" lvl="0" indent="0" algn="l" defTabSz="609585" rtl="0" eaLnBrk="0" fontAlgn="base" latinLnBrk="0" hangingPunct="0">
              <a:lnSpc>
                <a:spcPct val="100000"/>
              </a:lnSpc>
              <a:spcBef>
                <a:spcPts val="400"/>
              </a:spcBef>
              <a:spcAft>
                <a:spcPts val="0"/>
              </a:spcAft>
              <a:buClr>
                <a:srgbClr val="05416B"/>
              </a:buClr>
              <a:buSzPts val="700"/>
              <a:buFont typeface="Noto Sans Symbols"/>
              <a:buNone/>
              <a:tabLst/>
              <a:defRPr/>
            </a:pPr>
            <a:r>
              <a:rPr kumimoji="0" lang="en-US" sz="2133" b="0" i="0" u="none" strike="noStrike" kern="1200" cap="none" spc="0" normalizeH="0" baseline="0" noProof="0" dirty="0">
                <a:ln>
                  <a:noFill/>
                </a:ln>
                <a:solidFill>
                  <a:srgbClr val="3D9DA0"/>
                </a:solidFill>
                <a:effectLst/>
                <a:uLnTx/>
                <a:uFillTx/>
                <a:latin typeface="Arial Narrow"/>
                <a:cs typeface="Arial Narrow"/>
                <a:sym typeface="Arial Narrow"/>
              </a:rPr>
              <a:t>Grade ≥3 events were 56% in EV+P and 70% in chemotherapy</a:t>
            </a:r>
            <a:endParaRPr kumimoji="0" lang="en-US" sz="2133" b="0" i="0" u="none" strike="noStrike" kern="1200" cap="none" spc="0" normalizeH="0" baseline="0" noProof="0" dirty="0">
              <a:ln>
                <a:noFill/>
              </a:ln>
              <a:solidFill>
                <a:srgbClr val="3D9DA0"/>
              </a:solidFill>
              <a:effectLst/>
              <a:highlight>
                <a:srgbClr val="FFFF00"/>
              </a:highlight>
              <a:uLnTx/>
              <a:uFillTx/>
              <a:latin typeface="Arial Narrow"/>
              <a:cs typeface="Arial Narrow"/>
              <a:sym typeface="Arial Narrow"/>
            </a:endParaRPr>
          </a:p>
        </p:txBody>
      </p:sp>
      <p:pic>
        <p:nvPicPr>
          <p:cNvPr id="1030" name="Picture 6">
            <a:extLst>
              <a:ext uri="{FF2B5EF4-FFF2-40B4-BE49-F238E27FC236}">
                <a16:creationId xmlns:a16="http://schemas.microsoft.com/office/drawing/2014/main" id="{0C0131B9-61B8-A92F-DC56-A326D5661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63" y="1244111"/>
            <a:ext cx="8153160" cy="44573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12224B8-306F-1A41-8305-1B0097AB3CEF}"/>
              </a:ext>
            </a:extLst>
          </p:cNvPr>
          <p:cNvSpPr txBox="1"/>
          <p:nvPr/>
        </p:nvSpPr>
        <p:spPr>
          <a:xfrm>
            <a:off x="0" y="6468149"/>
            <a:ext cx="5154424" cy="420564"/>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Adapted from Powles et al. ESMO 2023 LBA6</a:t>
            </a:r>
          </a:p>
        </p:txBody>
      </p:sp>
    </p:spTree>
    <p:extLst>
      <p:ext uri="{BB962C8B-B14F-4D97-AF65-F5344CB8AC3E}">
        <p14:creationId xmlns:p14="http://schemas.microsoft.com/office/powerpoint/2010/main" val="2800127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C13997-ADE0-BD46-B6AE-1B5AC8D867A0}"/>
              </a:ext>
            </a:extLst>
          </p:cNvPr>
          <p:cNvSpPr>
            <a:spLocks noGrp="1"/>
          </p:cNvSpPr>
          <p:nvPr>
            <p:ph type="title"/>
          </p:nvPr>
        </p:nvSpPr>
        <p:spPr>
          <a:xfrm>
            <a:off x="1020851" y="346406"/>
            <a:ext cx="10239828" cy="782663"/>
          </a:xfrm>
        </p:spPr>
        <p:txBody>
          <a:bodyPr/>
          <a:lstStyle/>
          <a:p>
            <a:r>
              <a:rPr lang="en-US" sz="3733" dirty="0">
                <a:solidFill>
                  <a:srgbClr val="0070C0"/>
                </a:solidFill>
                <a:cs typeface="Calibri" panose="020F0502020204030204" pitchFamily="34" charset="0"/>
              </a:rPr>
              <a:t>EV-302: Conclusions</a:t>
            </a:r>
          </a:p>
        </p:txBody>
      </p:sp>
      <p:sp>
        <p:nvSpPr>
          <p:cNvPr id="4" name="Content Placeholder 3">
            <a:extLst>
              <a:ext uri="{FF2B5EF4-FFF2-40B4-BE49-F238E27FC236}">
                <a16:creationId xmlns:a16="http://schemas.microsoft.com/office/drawing/2014/main" id="{7ACC39FF-B54C-10D0-D72A-4B8DD529398C}"/>
              </a:ext>
            </a:extLst>
          </p:cNvPr>
          <p:cNvSpPr>
            <a:spLocks noGrp="1"/>
          </p:cNvSpPr>
          <p:nvPr>
            <p:ph idx="1"/>
          </p:nvPr>
        </p:nvSpPr>
        <p:spPr>
          <a:xfrm>
            <a:off x="1020852" y="1257397"/>
            <a:ext cx="10692177" cy="4525963"/>
          </a:xfrm>
        </p:spPr>
        <p:txBody>
          <a:bodyPr/>
          <a:lstStyle/>
          <a:p>
            <a:r>
              <a:rPr lang="en-US" dirty="0"/>
              <a:t>Risk of progression or death reduced by 55% with EV+P</a:t>
            </a:r>
            <a:endParaRPr lang="en-US" sz="2667" dirty="0"/>
          </a:p>
          <a:p>
            <a:r>
              <a:rPr lang="en-US" dirty="0"/>
              <a:t>Risk of death reduced by 53% with EV+P</a:t>
            </a:r>
          </a:p>
          <a:p>
            <a:pPr lvl="1"/>
            <a:r>
              <a:rPr lang="en-US" sz="2267" dirty="0"/>
              <a:t>Median OS 31.5 months with EV+P</a:t>
            </a:r>
          </a:p>
          <a:p>
            <a:r>
              <a:rPr lang="en-US" dirty="0"/>
              <a:t>All patient subsets seemed to benefit</a:t>
            </a:r>
          </a:p>
          <a:p>
            <a:r>
              <a:rPr lang="en-US" dirty="0"/>
              <a:t>Confirmed ORR was 67.7% and 44.4% in the EV+P and chemo arms, respectively</a:t>
            </a:r>
          </a:p>
          <a:p>
            <a:r>
              <a:rPr lang="en-US" dirty="0"/>
              <a:t>Transformative data</a:t>
            </a:r>
          </a:p>
          <a:p>
            <a:pPr lvl="1"/>
            <a:r>
              <a:rPr lang="en-US" sz="2400" dirty="0"/>
              <a:t>Will replace chemotherapy for most patients with mUC</a:t>
            </a:r>
          </a:p>
          <a:p>
            <a:pPr lvl="1"/>
            <a:r>
              <a:rPr lang="en-US" sz="2400" dirty="0"/>
              <a:t>Availability will be limited for some time in certain regions</a:t>
            </a:r>
          </a:p>
          <a:p>
            <a:endParaRPr lang="en-US" dirty="0"/>
          </a:p>
        </p:txBody>
      </p:sp>
    </p:spTree>
    <p:extLst>
      <p:ext uri="{BB962C8B-B14F-4D97-AF65-F5344CB8AC3E}">
        <p14:creationId xmlns:p14="http://schemas.microsoft.com/office/powerpoint/2010/main" val="374991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6B313BBC-36F2-184D-AE52-B81254B583FF}"/>
              </a:ext>
            </a:extLst>
          </p:cNvPr>
          <p:cNvSpPr>
            <a:spLocks noGrp="1"/>
          </p:cNvSpPr>
          <p:nvPr>
            <p:ph type="title"/>
          </p:nvPr>
        </p:nvSpPr>
        <p:spPr>
          <a:xfrm>
            <a:off x="976086" y="431680"/>
            <a:ext cx="10239828" cy="782663"/>
          </a:xfrm>
        </p:spPr>
        <p:txBody>
          <a:bodyPr/>
          <a:lstStyle/>
          <a:p>
            <a:r>
              <a:rPr lang="en-US" altLang="en-US" dirty="0"/>
              <a:t>CheckMate901: two phase 3 trials of immune checkpoint blockade </a:t>
            </a:r>
          </a:p>
        </p:txBody>
      </p:sp>
      <p:sp>
        <p:nvSpPr>
          <p:cNvPr id="10245" name="Rectangle 49">
            <a:extLst>
              <a:ext uri="{FF2B5EF4-FFF2-40B4-BE49-F238E27FC236}">
                <a16:creationId xmlns:a16="http://schemas.microsoft.com/office/drawing/2014/main" id="{81D90018-AB1A-654F-877D-1C906067C67C}"/>
              </a:ext>
            </a:extLst>
          </p:cNvPr>
          <p:cNvSpPr>
            <a:spLocks noChangeArrowheads="1"/>
          </p:cNvSpPr>
          <p:nvPr/>
        </p:nvSpPr>
        <p:spPr bwMode="auto">
          <a:xfrm>
            <a:off x="4697096" y="2366495"/>
            <a:ext cx="3005787" cy="731839"/>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Arm A: Nivolumab </a:t>
            </a: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1 mg/kg + </a:t>
            </a:r>
          </a:p>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Ipilimumab </a:t>
            </a: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3 mg/kg </a:t>
            </a:r>
          </a:p>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Q3W up to 4 doses</a:t>
            </a:r>
          </a:p>
        </p:txBody>
      </p:sp>
      <p:sp>
        <p:nvSpPr>
          <p:cNvPr id="10252" name="Text Box 11">
            <a:extLst>
              <a:ext uri="{FF2B5EF4-FFF2-40B4-BE49-F238E27FC236}">
                <a16:creationId xmlns:a16="http://schemas.microsoft.com/office/drawing/2014/main" id="{3E593ED1-7233-0248-B07B-351EC78FC565}"/>
              </a:ext>
            </a:extLst>
          </p:cNvPr>
          <p:cNvSpPr txBox="1">
            <a:spLocks noChangeArrowheads="1"/>
          </p:cNvSpPr>
          <p:nvPr/>
        </p:nvSpPr>
        <p:spPr bwMode="auto">
          <a:xfrm>
            <a:off x="414340"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l" defTabSz="914377"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200" b="0" i="0" u="none" strike="noStrike" kern="1200" cap="none" spc="-11" normalizeH="0" baseline="0" noProof="0" dirty="0" err="1">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Galsky</a:t>
            </a:r>
            <a:r>
              <a:rPr kumimoji="0" lang="en-US" altLang="en-US" sz="1200" b="0" i="0" u="none" strike="noStrike" kern="1200" cap="none" spc="-11"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 ASCO 2018. </a:t>
            </a:r>
            <a:r>
              <a:rPr kumimoji="0" lang="en-US" altLang="en-US" sz="1200" b="0" i="0" u="none" strike="noStrike" kern="1200" cap="none" spc="-11" normalizeH="0" baseline="0" noProof="0" dirty="0" err="1">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Abstr</a:t>
            </a:r>
            <a:r>
              <a:rPr kumimoji="0" lang="en-US" altLang="en-US" sz="1200" b="0" i="0" u="none" strike="noStrike" kern="1200" cap="none" spc="-11"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 TPS539. NCT03036098.</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10253" name="Straight Arrow Connector 2">
            <a:extLst>
              <a:ext uri="{FF2B5EF4-FFF2-40B4-BE49-F238E27FC236}">
                <a16:creationId xmlns:a16="http://schemas.microsoft.com/office/drawing/2014/main" id="{3CAC42FB-8C13-1C43-8798-0BBC6B6A1EDA}"/>
              </a:ext>
            </a:extLst>
          </p:cNvPr>
          <p:cNvCxnSpPr>
            <a:cxnSpLocks/>
          </p:cNvCxnSpPr>
          <p:nvPr/>
        </p:nvCxnSpPr>
        <p:spPr bwMode="auto">
          <a:xfrm>
            <a:off x="7845790" y="2750165"/>
            <a:ext cx="353196" cy="0"/>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 name="Straight Arrow Connector 2">
            <a:extLst>
              <a:ext uri="{FF2B5EF4-FFF2-40B4-BE49-F238E27FC236}">
                <a16:creationId xmlns:a16="http://schemas.microsoft.com/office/drawing/2014/main" id="{D53FE8DD-AA45-BD4F-B17C-4D1CE2038110}"/>
              </a:ext>
            </a:extLst>
          </p:cNvPr>
          <p:cNvCxnSpPr>
            <a:cxnSpLocks/>
          </p:cNvCxnSpPr>
          <p:nvPr/>
        </p:nvCxnSpPr>
        <p:spPr bwMode="auto">
          <a:xfrm flipV="1">
            <a:off x="4016010" y="2795699"/>
            <a:ext cx="504697" cy="224576"/>
          </a:xfrm>
          <a:prstGeom prst="straightConnector1">
            <a:avLst/>
          </a:prstGeom>
          <a:noFill/>
          <a:ln w="28575" cap="flat" cmpd="sng" algn="ctr">
            <a:solidFill>
              <a:schemeClr val="tx1"/>
            </a:solidFill>
            <a:prstDash val="solid"/>
            <a:round/>
            <a:headEnd type="none" w="med" len="med"/>
            <a:tailEnd type="triangle"/>
          </a:ln>
          <a:effectLst/>
        </p:spPr>
      </p:cxnSp>
      <p:cxnSp>
        <p:nvCxnSpPr>
          <p:cNvPr id="5" name="Straight Arrow Connector 4">
            <a:extLst>
              <a:ext uri="{FF2B5EF4-FFF2-40B4-BE49-F238E27FC236}">
                <a16:creationId xmlns:a16="http://schemas.microsoft.com/office/drawing/2014/main" id="{8CBFB17E-A9DB-904E-97DF-714594F3DF61}"/>
              </a:ext>
            </a:extLst>
          </p:cNvPr>
          <p:cNvCxnSpPr>
            <a:cxnSpLocks/>
          </p:cNvCxnSpPr>
          <p:nvPr/>
        </p:nvCxnSpPr>
        <p:spPr bwMode="auto">
          <a:xfrm>
            <a:off x="4016009" y="3201648"/>
            <a:ext cx="470239" cy="223603"/>
          </a:xfrm>
          <a:prstGeom prst="straightConnector1">
            <a:avLst/>
          </a:prstGeom>
          <a:noFill/>
          <a:ln w="2857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58263124-B74C-54F6-45A5-DDC314561966}"/>
              </a:ext>
            </a:extLst>
          </p:cNvPr>
          <p:cNvCxnSpPr>
            <a:cxnSpLocks/>
          </p:cNvCxnSpPr>
          <p:nvPr/>
        </p:nvCxnSpPr>
        <p:spPr bwMode="auto">
          <a:xfrm>
            <a:off x="4108995" y="2347383"/>
            <a:ext cx="0" cy="303775"/>
          </a:xfrm>
          <a:prstGeom prst="straightConnector1">
            <a:avLst/>
          </a:prstGeom>
          <a:noFill/>
          <a:ln w="28575" cap="flat" cmpd="sng" algn="ctr">
            <a:solidFill>
              <a:schemeClr val="bg1"/>
            </a:solidFill>
            <a:prstDash val="solid"/>
            <a:round/>
            <a:headEnd type="none" w="med" len="med"/>
            <a:tailEnd type="triangle"/>
          </a:ln>
          <a:effectLst/>
        </p:spPr>
      </p:cxnSp>
      <p:cxnSp>
        <p:nvCxnSpPr>
          <p:cNvPr id="4" name="Straight Arrow Connector 3">
            <a:extLst>
              <a:ext uri="{FF2B5EF4-FFF2-40B4-BE49-F238E27FC236}">
                <a16:creationId xmlns:a16="http://schemas.microsoft.com/office/drawing/2014/main" id="{2D2CC92C-4766-7AFF-7143-41D62F33D966}"/>
              </a:ext>
            </a:extLst>
          </p:cNvPr>
          <p:cNvCxnSpPr>
            <a:cxnSpLocks/>
          </p:cNvCxnSpPr>
          <p:nvPr/>
        </p:nvCxnSpPr>
        <p:spPr bwMode="auto">
          <a:xfrm flipV="1">
            <a:off x="4016010" y="4281745"/>
            <a:ext cx="504697" cy="224576"/>
          </a:xfrm>
          <a:prstGeom prst="straightConnector1">
            <a:avLst/>
          </a:prstGeom>
          <a:noFill/>
          <a:ln w="28575" cap="flat" cmpd="sng" algn="ctr">
            <a:solidFill>
              <a:schemeClr val="tx1"/>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3BBB9FDB-02D7-6658-FD41-9905B491A087}"/>
              </a:ext>
            </a:extLst>
          </p:cNvPr>
          <p:cNvCxnSpPr>
            <a:cxnSpLocks/>
          </p:cNvCxnSpPr>
          <p:nvPr/>
        </p:nvCxnSpPr>
        <p:spPr bwMode="auto">
          <a:xfrm>
            <a:off x="4021491" y="4713272"/>
            <a:ext cx="470239" cy="223603"/>
          </a:xfrm>
          <a:prstGeom prst="straightConnector1">
            <a:avLst/>
          </a:prstGeom>
          <a:noFill/>
          <a:ln w="28575" cap="flat" cmpd="sng" algn="ctr">
            <a:solidFill>
              <a:schemeClr val="tx1"/>
            </a:solidFill>
            <a:prstDash val="solid"/>
            <a:round/>
            <a:headEnd type="none" w="med" len="med"/>
            <a:tailEnd type="triangle"/>
          </a:ln>
          <a:effectLst/>
        </p:spPr>
      </p:cxnSp>
      <p:sp>
        <p:nvSpPr>
          <p:cNvPr id="9" name="Rectangle 49">
            <a:extLst>
              <a:ext uri="{FF2B5EF4-FFF2-40B4-BE49-F238E27FC236}">
                <a16:creationId xmlns:a16="http://schemas.microsoft.com/office/drawing/2014/main" id="{F4A90EF1-2036-4550-ECF9-B3053640AE09}"/>
              </a:ext>
            </a:extLst>
          </p:cNvPr>
          <p:cNvSpPr>
            <a:spLocks noChangeArrowheads="1"/>
          </p:cNvSpPr>
          <p:nvPr/>
        </p:nvSpPr>
        <p:spPr bwMode="auto">
          <a:xfrm>
            <a:off x="4697095" y="3169080"/>
            <a:ext cx="6056164" cy="571117"/>
          </a:xfrm>
          <a:prstGeom prst="rect">
            <a:avLst/>
          </a:prstGeom>
          <a:solidFill>
            <a:schemeClr val="tx2">
              <a:lumMod val="60000"/>
              <a:lumOff val="40000"/>
            </a:schemeClr>
          </a:solidFill>
          <a:ln>
            <a:noFill/>
          </a:ln>
        </p:spPr>
        <p:txBody>
          <a:bodyPr wrap="none" anchor="ctr" anchorCtr="1"/>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Arm B: Gemcitabine + </a:t>
            </a: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Cisplatin or Carboplatin</a:t>
            </a:r>
          </a:p>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Q3W up to 6 cycles</a:t>
            </a:r>
          </a:p>
        </p:txBody>
      </p:sp>
      <p:sp>
        <p:nvSpPr>
          <p:cNvPr id="12" name="Rectangle 49">
            <a:extLst>
              <a:ext uri="{FF2B5EF4-FFF2-40B4-BE49-F238E27FC236}">
                <a16:creationId xmlns:a16="http://schemas.microsoft.com/office/drawing/2014/main" id="{4F46C9E8-EC20-758B-03E6-5F1AB77D62D4}"/>
              </a:ext>
            </a:extLst>
          </p:cNvPr>
          <p:cNvSpPr>
            <a:spLocks noChangeArrowheads="1"/>
          </p:cNvSpPr>
          <p:nvPr/>
        </p:nvSpPr>
        <p:spPr bwMode="auto">
          <a:xfrm>
            <a:off x="8345209" y="2366495"/>
            <a:ext cx="2408051" cy="731839"/>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Nivolumab </a:t>
            </a: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480 mg Q4W</a:t>
            </a:r>
          </a:p>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until PD, unacceptable </a:t>
            </a:r>
          </a:p>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toxicity, or up to 24 </a:t>
            </a:r>
            <a:r>
              <a:rPr kumimoji="0" lang="en-US" altLang="en-US" sz="1400" b="0" i="0" u="none" strike="noStrike" kern="1200" cap="none" spc="0" normalizeH="0" baseline="0" noProof="0" dirty="0" err="1">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mo</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3" name="Rectangle 49">
            <a:extLst>
              <a:ext uri="{FF2B5EF4-FFF2-40B4-BE49-F238E27FC236}">
                <a16:creationId xmlns:a16="http://schemas.microsoft.com/office/drawing/2014/main" id="{1ED87A3C-596F-FE7F-C444-9529BAB95A6C}"/>
              </a:ext>
            </a:extLst>
          </p:cNvPr>
          <p:cNvSpPr>
            <a:spLocks noChangeArrowheads="1"/>
          </p:cNvSpPr>
          <p:nvPr/>
        </p:nvSpPr>
        <p:spPr bwMode="auto">
          <a:xfrm>
            <a:off x="4697094" y="4697339"/>
            <a:ext cx="6056164" cy="571117"/>
          </a:xfrm>
          <a:prstGeom prst="rect">
            <a:avLst/>
          </a:prstGeom>
          <a:solidFill>
            <a:schemeClr val="tx2">
              <a:lumMod val="60000"/>
              <a:lumOff val="40000"/>
            </a:schemeClr>
          </a:solidFill>
          <a:ln>
            <a:noFill/>
          </a:ln>
        </p:spPr>
        <p:txBody>
          <a:bodyPr wrap="none" anchor="ctr" anchorCtr="1"/>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Arm D: Gemcitabine </a:t>
            </a: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 Cisplatin</a:t>
            </a:r>
          </a:p>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Q3W up to 6 cycles</a:t>
            </a:r>
          </a:p>
        </p:txBody>
      </p:sp>
      <p:sp>
        <p:nvSpPr>
          <p:cNvPr id="14" name="Rectangle 49">
            <a:extLst>
              <a:ext uri="{FF2B5EF4-FFF2-40B4-BE49-F238E27FC236}">
                <a16:creationId xmlns:a16="http://schemas.microsoft.com/office/drawing/2014/main" id="{AF61884E-4304-A94C-7073-94D14AB60794}"/>
              </a:ext>
            </a:extLst>
          </p:cNvPr>
          <p:cNvSpPr>
            <a:spLocks noChangeArrowheads="1"/>
          </p:cNvSpPr>
          <p:nvPr/>
        </p:nvSpPr>
        <p:spPr bwMode="auto">
          <a:xfrm>
            <a:off x="4697096" y="3889606"/>
            <a:ext cx="3005787" cy="731839"/>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Arm C: Nivolumab </a:t>
            </a: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360 mg + </a:t>
            </a:r>
          </a:p>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Gemcitabine </a:t>
            </a: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a:t>
            </a: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 Cisplatin</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Q3W up to 6 cycles</a:t>
            </a:r>
          </a:p>
        </p:txBody>
      </p:sp>
      <p:sp>
        <p:nvSpPr>
          <p:cNvPr id="17" name="Text Box 45">
            <a:extLst>
              <a:ext uri="{FF2B5EF4-FFF2-40B4-BE49-F238E27FC236}">
                <a16:creationId xmlns:a16="http://schemas.microsoft.com/office/drawing/2014/main" id="{9DD65F7B-1C98-1BB5-8BEE-BC842B1B9CAB}"/>
              </a:ext>
            </a:extLst>
          </p:cNvPr>
          <p:cNvSpPr txBox="1">
            <a:spLocks noChangeArrowheads="1"/>
          </p:cNvSpPr>
          <p:nvPr/>
        </p:nvSpPr>
        <p:spPr bwMode="auto">
          <a:xfrm>
            <a:off x="2731716" y="2776331"/>
            <a:ext cx="1209555"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GB" alt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a:t>
            </a:r>
            <a:r>
              <a:rPr kumimoji="0" lang="en-GB" alt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isplatin</a:t>
            </a:r>
            <a:r>
              <a:rPr kumimoji="0" lang="en-GB" alt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e</a:t>
            </a:r>
            <a:r>
              <a:rPr kumimoji="0" lang="en-GB" alt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ligible</a:t>
            </a:r>
            <a:r>
              <a:rPr kumimoji="0" lang="en-GB" alt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or </a:t>
            </a:r>
            <a:br>
              <a:rPr kumimoji="0" lang="en-GB" alt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GB" alt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ineligible</a:t>
            </a:r>
            <a:endPar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8" name="Text Box 45">
            <a:extLst>
              <a:ext uri="{FF2B5EF4-FFF2-40B4-BE49-F238E27FC236}">
                <a16:creationId xmlns:a16="http://schemas.microsoft.com/office/drawing/2014/main" id="{F446A153-FA96-277C-E849-BC0A84DDA818}"/>
              </a:ext>
            </a:extLst>
          </p:cNvPr>
          <p:cNvSpPr txBox="1">
            <a:spLocks noChangeArrowheads="1"/>
          </p:cNvSpPr>
          <p:nvPr/>
        </p:nvSpPr>
        <p:spPr bwMode="auto">
          <a:xfrm>
            <a:off x="2731716" y="4342742"/>
            <a:ext cx="120955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GB" alt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Cisplatin eligible only</a:t>
            </a:r>
            <a:endPar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5" name="Rectangle 49">
            <a:extLst>
              <a:ext uri="{FF2B5EF4-FFF2-40B4-BE49-F238E27FC236}">
                <a16:creationId xmlns:a16="http://schemas.microsoft.com/office/drawing/2014/main" id="{EFB760E8-0218-E34F-2079-9DCE4BE9B729}"/>
              </a:ext>
            </a:extLst>
          </p:cNvPr>
          <p:cNvSpPr>
            <a:spLocks noChangeArrowheads="1"/>
          </p:cNvSpPr>
          <p:nvPr/>
        </p:nvSpPr>
        <p:spPr bwMode="auto">
          <a:xfrm>
            <a:off x="8345208" y="3889606"/>
            <a:ext cx="2408051" cy="731839"/>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Nivolumab </a:t>
            </a: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480 mg Q4W</a:t>
            </a:r>
          </a:p>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until PD, unacceptable </a:t>
            </a:r>
          </a:p>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toxicity, or up to 24 </a:t>
            </a:r>
            <a:r>
              <a:rPr kumimoji="0" lang="en-US" altLang="en-US" sz="1400" b="0" i="0" u="none" strike="noStrike" kern="1200" cap="none" spc="0" normalizeH="0" baseline="0" noProof="0" dirty="0" err="1">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mo</a:t>
            </a: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cxnSp>
        <p:nvCxnSpPr>
          <p:cNvPr id="29" name="Straight Arrow Connector 2">
            <a:extLst>
              <a:ext uri="{FF2B5EF4-FFF2-40B4-BE49-F238E27FC236}">
                <a16:creationId xmlns:a16="http://schemas.microsoft.com/office/drawing/2014/main" id="{899D08D1-681D-5197-9E02-C156E252EBF4}"/>
              </a:ext>
            </a:extLst>
          </p:cNvPr>
          <p:cNvCxnSpPr>
            <a:cxnSpLocks/>
          </p:cNvCxnSpPr>
          <p:nvPr/>
        </p:nvCxnSpPr>
        <p:spPr bwMode="auto">
          <a:xfrm>
            <a:off x="7845790" y="4297315"/>
            <a:ext cx="353196" cy="0"/>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 name="Content Placeholder 10">
            <a:extLst>
              <a:ext uri="{FF2B5EF4-FFF2-40B4-BE49-F238E27FC236}">
                <a16:creationId xmlns:a16="http://schemas.microsoft.com/office/drawing/2014/main" id="{E1C5E0A2-F358-2E45-B991-67692044F137}"/>
              </a:ext>
            </a:extLst>
          </p:cNvPr>
          <p:cNvSpPr>
            <a:spLocks noGrp="1"/>
          </p:cNvSpPr>
          <p:nvPr>
            <p:ph idx="1"/>
          </p:nvPr>
        </p:nvSpPr>
        <p:spPr>
          <a:xfrm>
            <a:off x="906443" y="3408332"/>
            <a:ext cx="1679051" cy="995005"/>
          </a:xfrm>
        </p:spPr>
        <p:txBody>
          <a:bodyPr/>
          <a:lstStyle/>
          <a:p>
            <a:pPr marL="0" indent="0">
              <a:buNone/>
            </a:pPr>
            <a:r>
              <a:rPr lang="en-US" sz="2400" dirty="0"/>
              <a:t>First line la/</a:t>
            </a:r>
            <a:r>
              <a:rPr lang="en-US" sz="2400" dirty="0" err="1"/>
              <a:t>mUC</a:t>
            </a:r>
            <a:endParaRPr lang="en-US" sz="2400" dirty="0"/>
          </a:p>
        </p:txBody>
      </p:sp>
      <p:sp>
        <p:nvSpPr>
          <p:cNvPr id="15" name="Rounded Rectangular Callout 14">
            <a:extLst>
              <a:ext uri="{FF2B5EF4-FFF2-40B4-BE49-F238E27FC236}">
                <a16:creationId xmlns:a16="http://schemas.microsoft.com/office/drawing/2014/main" id="{E9DA4C4F-20BE-554E-9AA5-A20B6D8F83E8}"/>
              </a:ext>
            </a:extLst>
          </p:cNvPr>
          <p:cNvSpPr/>
          <p:nvPr/>
        </p:nvSpPr>
        <p:spPr>
          <a:xfrm>
            <a:off x="6504985" y="1044322"/>
            <a:ext cx="3005787" cy="1090445"/>
          </a:xfrm>
          <a:prstGeom prst="wedgeRoundRectCallout">
            <a:avLst>
              <a:gd name="adj1" fmla="val -39820"/>
              <a:gd name="adj2" fmla="val 67954"/>
              <a:gd name="adj3" fmla="val 1666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Press release: negative for OS in PDL1 high</a:t>
            </a:r>
          </a:p>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Data not presented yet</a:t>
            </a:r>
          </a:p>
        </p:txBody>
      </p:sp>
      <p:sp>
        <p:nvSpPr>
          <p:cNvPr id="16" name="Rounded Rectangular Callout 15">
            <a:extLst>
              <a:ext uri="{FF2B5EF4-FFF2-40B4-BE49-F238E27FC236}">
                <a16:creationId xmlns:a16="http://schemas.microsoft.com/office/drawing/2014/main" id="{AF1B80C8-63E7-5047-9502-042FD6EC49B4}"/>
              </a:ext>
            </a:extLst>
          </p:cNvPr>
          <p:cNvSpPr/>
          <p:nvPr/>
        </p:nvSpPr>
        <p:spPr>
          <a:xfrm>
            <a:off x="6883274" y="5504103"/>
            <a:ext cx="3202836" cy="580752"/>
          </a:xfrm>
          <a:prstGeom prst="wedgeRoundRectCallout">
            <a:avLst>
              <a:gd name="adj1" fmla="val -47691"/>
              <a:gd name="adj2" fmla="val -88739"/>
              <a:gd name="adj3" fmla="val 16667"/>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Positive for PFS and OS</a:t>
            </a:r>
          </a:p>
        </p:txBody>
      </p:sp>
    </p:spTree>
    <p:extLst>
      <p:ext uri="{BB962C8B-B14F-4D97-AF65-F5344CB8AC3E}">
        <p14:creationId xmlns:p14="http://schemas.microsoft.com/office/powerpoint/2010/main" val="333906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pc="-20" dirty="0" err="1"/>
              <a:t>CheckMate</a:t>
            </a:r>
            <a:r>
              <a:rPr lang="en-US" spc="-20" dirty="0"/>
              <a:t> 901: Study design</a:t>
            </a:r>
            <a:r>
              <a:rPr lang="en-US" sz="1800" spc="-20" dirty="0"/>
              <a:t> </a:t>
            </a:r>
            <a:endParaRPr lang="en-US" sz="2200" i="1" spc="-20" baseline="30000" dirty="0"/>
          </a:p>
        </p:txBody>
      </p:sp>
      <p:sp>
        <p:nvSpPr>
          <p:cNvPr id="8" name="TextBox 7">
            <a:extLst>
              <a:ext uri="{FF2B5EF4-FFF2-40B4-BE49-F238E27FC236}">
                <a16:creationId xmlns:a16="http://schemas.microsoft.com/office/drawing/2014/main" id="{96F9191D-2CEB-44B6-9FBF-7767E7563122}"/>
              </a:ext>
            </a:extLst>
          </p:cNvPr>
          <p:cNvSpPr txBox="1"/>
          <p:nvPr>
            <p:custDataLst>
              <p:tags r:id="rId2"/>
            </p:custDataLst>
          </p:nvPr>
        </p:nvSpPr>
        <p:spPr>
          <a:xfrm>
            <a:off x="379950" y="6344047"/>
            <a:ext cx="11335461" cy="295402"/>
          </a:xfrm>
          <a:prstGeom prst="rect">
            <a:avLst/>
          </a:prstGeom>
          <a:noFill/>
        </p:spPr>
        <p:txBody>
          <a:bodyPr vert="horz" wrap="square" lIns="0" tIns="0" rIns="0" bIns="0" rtlCol="0" anchor="b" anchorCtr="0">
            <a:spAutoFit/>
          </a:bodyPr>
          <a:lstStyle/>
          <a:p>
            <a:pPr marL="0" marR="0" lvl="0" indent="0" algn="l" defTabSz="1218956" rtl="0" eaLnBrk="1" fontAlgn="auto" latinLnBrk="0" hangingPunct="1">
              <a:lnSpc>
                <a:spcPct val="90000"/>
              </a:lnSpc>
              <a:spcBef>
                <a:spcPts val="533"/>
              </a:spcBef>
              <a:spcAft>
                <a:spcPts val="0"/>
              </a:spcAft>
              <a:buClrTx/>
              <a:buSzTx/>
              <a:buFontTx/>
              <a:buNone/>
              <a:tabLst/>
              <a:defRPr/>
            </a:pPr>
            <a:r>
              <a:rPr kumimoji="0" lang="en-US" sz="2133" b="0" i="0" u="none" strike="noStrike" kern="1200" cap="none" spc="0" normalizeH="0" baseline="30000" noProof="0" dirty="0">
                <a:ln>
                  <a:noFill/>
                </a:ln>
                <a:solidFill>
                  <a:srgbClr val="433F3F"/>
                </a:solidFill>
                <a:effectLst/>
                <a:uLnTx/>
                <a:uFillTx/>
                <a:latin typeface="Trebuchet MS" panose="020B0603020202020204" pitchFamily="34" charset="0"/>
                <a:ea typeface="ＭＳ Ｐゴシック" pitchFamily="34" charset="-128"/>
                <a:cs typeface="Arial" panose="020B0604020202020204" pitchFamily="34" charset="0"/>
              </a:rPr>
              <a:t>Adapted from M van der Heijden; ESMO LBA7 2023</a:t>
            </a:r>
            <a:endParaRPr kumimoji="0" lang="en-US" sz="2133"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Arial" panose="020B0604020202020204" pitchFamily="34" charset="0"/>
            </a:endParaRPr>
          </a:p>
        </p:txBody>
      </p:sp>
      <p:sp>
        <p:nvSpPr>
          <p:cNvPr id="4" name="AutoShape 17" descr="Light-Purple_Bkgnd">
            <a:extLst>
              <a:ext uri="{FF2B5EF4-FFF2-40B4-BE49-F238E27FC236}">
                <a16:creationId xmlns:a16="http://schemas.microsoft.com/office/drawing/2014/main" id="{8F0DE815-3EDE-83DF-0AC5-FF226AEFAF2F}"/>
              </a:ext>
            </a:extLst>
          </p:cNvPr>
          <p:cNvSpPr>
            <a:spLocks noChangeArrowheads="1"/>
          </p:cNvSpPr>
          <p:nvPr/>
        </p:nvSpPr>
        <p:spPr bwMode="invGray">
          <a:xfrm>
            <a:off x="371848" y="2323358"/>
            <a:ext cx="3060000" cy="2733807"/>
          </a:xfrm>
          <a:prstGeom prst="rect">
            <a:avLst/>
          </a:prstGeom>
          <a:solidFill>
            <a:srgbClr val="EEE7E7"/>
          </a:solidFill>
          <a:ln w="9525" cap="flat" cmpd="sng" algn="ctr">
            <a:noFill/>
            <a:prstDash val="solid"/>
            <a:headEnd/>
            <a:tailEnd/>
          </a:ln>
          <a:effectLst/>
        </p:spPr>
        <p:txBody>
          <a:bodyPr lIns="108000" tIns="27000" rIns="0" bIns="27000" anchor="ctr" anchorCtr="0"/>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Key inclusion criteria</a:t>
            </a:r>
            <a:endParaRPr kumimoji="0" lang="en-US" sz="1400" b="1" i="0" u="none" strike="noStrike" kern="0" cap="none" spc="0" normalizeH="0" baseline="30000" noProof="0" dirty="0">
              <a:ln>
                <a:noFill/>
              </a:ln>
              <a:solidFill>
                <a:srgbClr val="433F3F"/>
              </a:solidFill>
              <a:effectLst/>
              <a:uLnTx/>
              <a:uFillTx/>
              <a:latin typeface="Trebuchet MS" panose="020B0603020202020204"/>
              <a:ea typeface="ＭＳ Ｐゴシック" pitchFamily="34" charset="-128"/>
              <a:cs typeface="+mn-cs"/>
            </a:endParaRPr>
          </a:p>
          <a:p>
            <a:pPr marL="130966" marR="0" lvl="1" indent="-130966" algn="l" defTabSz="914377" rtl="0" eaLnBrk="1" fontAlgn="auto" latinLnBrk="0" hangingPunct="1">
              <a:lnSpc>
                <a:spcPct val="114000"/>
              </a:lnSpc>
              <a:spcBef>
                <a:spcPts val="600"/>
              </a:spcBef>
              <a:spcAft>
                <a:spcPts val="200"/>
              </a:spcAft>
              <a:buClrTx/>
              <a:buSzTx/>
              <a:buFont typeface="Arial" panose="020B0604020202020204" pitchFamily="34" charset="0"/>
              <a:buChar char="•"/>
              <a:tabLst/>
              <a:defRPr/>
            </a:pPr>
            <a:r>
              <a:rPr kumimoji="0" lang="en-US" sz="13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Age ≥ 18 years</a:t>
            </a:r>
          </a:p>
          <a:p>
            <a:pPr marL="130966" marR="0" lvl="1" indent="-130966" algn="l" defTabSz="914377" rtl="0" eaLnBrk="1" fontAlgn="auto" latinLnBrk="0" hangingPunct="1">
              <a:lnSpc>
                <a:spcPct val="114000"/>
              </a:lnSpc>
              <a:spcBef>
                <a:spcPts val="600"/>
              </a:spcBef>
              <a:spcAft>
                <a:spcPts val="200"/>
              </a:spcAft>
              <a:buClrTx/>
              <a:buSzTx/>
              <a:buFont typeface="Arial" panose="020B0604020202020204" pitchFamily="34" charset="0"/>
              <a:buChar char="•"/>
              <a:tabLst/>
              <a:defRPr/>
            </a:pPr>
            <a:r>
              <a:rPr kumimoji="0" lang="en-US" sz="13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Previously untreated unresectable </a:t>
            </a:r>
            <a:br>
              <a:rPr kumimoji="0" lang="en-US" sz="13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br>
            <a:r>
              <a:rPr kumimoji="0" lang="en-US" sz="13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or mUC involving the renal pelvis, ureter, bladder, or urethra</a:t>
            </a:r>
          </a:p>
          <a:p>
            <a:pPr marL="130966" marR="0" lvl="1" indent="-130966" algn="l" defTabSz="914377" rtl="0" eaLnBrk="1" fontAlgn="auto" latinLnBrk="0" hangingPunct="1">
              <a:lnSpc>
                <a:spcPct val="114000"/>
              </a:lnSpc>
              <a:spcBef>
                <a:spcPts val="600"/>
              </a:spcBef>
              <a:spcAft>
                <a:spcPts val="200"/>
              </a:spcAft>
              <a:buClrTx/>
              <a:buSzTx/>
              <a:buFont typeface="Arial" panose="020B0604020202020204" pitchFamily="34" charset="0"/>
              <a:buChar char="•"/>
              <a:tabLst/>
              <a:defRPr/>
            </a:pPr>
            <a:r>
              <a:rPr kumimoji="0" lang="en-US" sz="13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Cisplatin eligible</a:t>
            </a:r>
            <a:endParaRPr kumimoji="0" lang="en-US" sz="1300" b="0" i="0" u="none" strike="noStrike" kern="0" cap="none" spc="0" normalizeH="0" baseline="30000" noProof="0" dirty="0">
              <a:ln>
                <a:noFill/>
              </a:ln>
              <a:solidFill>
                <a:srgbClr val="433F3F"/>
              </a:solidFill>
              <a:effectLst/>
              <a:uLnTx/>
              <a:uFillTx/>
              <a:latin typeface="Trebuchet MS" panose="020B0603020202020204"/>
              <a:ea typeface="ＭＳ Ｐゴシック" pitchFamily="34" charset="-128"/>
              <a:cs typeface="+mn-cs"/>
            </a:endParaRPr>
          </a:p>
          <a:p>
            <a:pPr marL="130966" marR="0" lvl="1" indent="-130966" algn="l" defTabSz="914377" rtl="0" eaLnBrk="1" fontAlgn="auto" latinLnBrk="0" hangingPunct="1">
              <a:lnSpc>
                <a:spcPct val="114000"/>
              </a:lnSpc>
              <a:spcBef>
                <a:spcPts val="600"/>
              </a:spcBef>
              <a:spcAft>
                <a:spcPts val="200"/>
              </a:spcAft>
              <a:buClrTx/>
              <a:buSzTx/>
              <a:buFont typeface="Arial" panose="020B0604020202020204" pitchFamily="34" charset="0"/>
              <a:buChar char="•"/>
              <a:tabLst/>
              <a:defRPr/>
            </a:pPr>
            <a:r>
              <a:rPr kumimoji="0" lang="en-US" sz="13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ECOG PS of 0-1</a:t>
            </a:r>
          </a:p>
        </p:txBody>
      </p:sp>
      <p:sp>
        <p:nvSpPr>
          <p:cNvPr id="7" name="TextBox 6">
            <a:extLst>
              <a:ext uri="{FF2B5EF4-FFF2-40B4-BE49-F238E27FC236}">
                <a16:creationId xmlns:a16="http://schemas.microsoft.com/office/drawing/2014/main" id="{43D66A44-6796-BA51-7DCC-ED566AD92A5B}"/>
              </a:ext>
            </a:extLst>
          </p:cNvPr>
          <p:cNvSpPr txBox="1"/>
          <p:nvPr/>
        </p:nvSpPr>
        <p:spPr>
          <a:xfrm>
            <a:off x="5445343" y="2453992"/>
            <a:ext cx="3060000" cy="1260000"/>
          </a:xfrm>
          <a:prstGeom prst="rect">
            <a:avLst/>
          </a:prstGeom>
          <a:solidFill>
            <a:srgbClr val="009FBA"/>
          </a:solidFill>
          <a:ln w="9525" cap="flat" cmpd="sng" algn="ctr">
            <a:noFill/>
            <a:prstDash val="solid"/>
            <a:headEnd/>
            <a:tailEnd/>
          </a:ln>
          <a:effectLst/>
        </p:spPr>
        <p:txBody>
          <a:bodyPr lIns="0" tIns="0" rIns="0" bIns="0" numCol="1" anchor="ctr"/>
          <a:lstStyle>
            <a:defPPr>
              <a:defRPr lang="en-US"/>
            </a:defPPr>
            <a:lvl1pPr algn="ctr">
              <a:lnSpc>
                <a:spcPct val="90000"/>
              </a:lnSpc>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377" rtl="0" eaLnBrk="1" fontAlgn="base" latinLnBrk="0" hangingPunct="1">
              <a:lnSpc>
                <a:spcPct val="114000"/>
              </a:lnSpc>
              <a:spcBef>
                <a:spcPct val="0"/>
              </a:spcBef>
              <a:spcAft>
                <a:spcPct val="0"/>
              </a:spcAft>
              <a:buClrTx/>
              <a:buSzTx/>
              <a:buFontTx/>
              <a:buNone/>
              <a:tabLst/>
              <a:defRPr/>
            </a:pPr>
            <a:r>
              <a:rPr kumimoji="0" lang="en-US" sz="1500" b="1"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NIVO</a:t>
            </a:r>
            <a:r>
              <a:rPr kumimoji="0" lang="en-US" sz="1400" b="1"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a:t>
            </a:r>
            <a:r>
              <a:rPr kumimoji="0" lang="en-US" sz="12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360 mg </a:t>
            </a:r>
            <a:r>
              <a:rPr kumimoji="0" lang="en-US" sz="1200" b="0" i="0" u="none" strike="noStrike" kern="0" cap="none" spc="0" normalizeH="0" baseline="0" noProof="0" dirty="0">
                <a:ln>
                  <a:noFill/>
                </a:ln>
                <a:solidFill>
                  <a:srgbClr val="FFFFFF"/>
                </a:solidFill>
                <a:effectLst/>
                <a:uLnTx/>
                <a:uFillTx/>
                <a:latin typeface="Trebuchet MS" panose="020B0603020202020204"/>
                <a:ea typeface="ＭＳ Ｐゴシック" pitchFamily="34" charset="-128"/>
                <a:cs typeface="+mn-cs"/>
              </a:rPr>
              <a:t>on D1</a:t>
            </a:r>
            <a:br>
              <a:rPr kumimoji="0" lang="en-US" sz="11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br>
            <a:r>
              <a:rPr kumimoji="0" lang="en-US" sz="11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a:t>
            </a:r>
            <a:r>
              <a:rPr kumimoji="0" lang="en-US" sz="1500" b="1"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Gemcitabine</a:t>
            </a:r>
            <a:r>
              <a:rPr kumimoji="0" lang="en-US" sz="1300" b="1"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a:t>
            </a:r>
            <a:r>
              <a:rPr kumimoji="0" lang="en-US" sz="12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1000 mg/m</a:t>
            </a:r>
            <a:r>
              <a:rPr kumimoji="0" lang="en-US" sz="1200" b="0" i="0" u="none" strike="noStrike" kern="0" cap="none" spc="0" normalizeH="0" baseline="30000" noProof="0" dirty="0">
                <a:ln>
                  <a:noFill/>
                </a:ln>
                <a:solidFill>
                  <a:prstClr val="white"/>
                </a:solidFill>
                <a:effectLst/>
                <a:uLnTx/>
                <a:uFillTx/>
                <a:latin typeface="Trebuchet MS" panose="020B0603020202020204"/>
                <a:ea typeface="ＭＳ Ｐゴシック" pitchFamily="34" charset="-128"/>
                <a:cs typeface="+mn-cs"/>
              </a:rPr>
              <a:t>2</a:t>
            </a:r>
            <a:r>
              <a:rPr kumimoji="0" lang="en-US" sz="12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on D1/D8 </a:t>
            </a:r>
            <a:br>
              <a:rPr kumimoji="0" lang="en-US" sz="11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br>
            <a:r>
              <a:rPr kumimoji="0" lang="en-US" sz="11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a:t>
            </a:r>
            <a:r>
              <a:rPr kumimoji="0" lang="en-US" sz="1500" b="1"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Cisplatin</a:t>
            </a:r>
            <a:r>
              <a:rPr kumimoji="0" lang="en-US" sz="1300" b="1"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a:t>
            </a:r>
            <a:r>
              <a:rPr kumimoji="0" lang="en-US" sz="12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70 mg/m</a:t>
            </a:r>
            <a:r>
              <a:rPr kumimoji="0" lang="en-US" sz="1200" b="0" i="0" u="none" strike="noStrike" kern="0" cap="none" spc="0" normalizeH="0" baseline="30000" noProof="0" dirty="0">
                <a:ln>
                  <a:noFill/>
                </a:ln>
                <a:solidFill>
                  <a:prstClr val="white"/>
                </a:solidFill>
                <a:effectLst/>
                <a:uLnTx/>
                <a:uFillTx/>
                <a:latin typeface="Trebuchet MS" panose="020B0603020202020204"/>
                <a:ea typeface="ＭＳ Ｐゴシック" pitchFamily="34" charset="-128"/>
                <a:cs typeface="+mn-cs"/>
              </a:rPr>
              <a:t>2</a:t>
            </a:r>
            <a:r>
              <a:rPr kumimoji="0" lang="en-US" sz="12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on D1</a:t>
            </a:r>
            <a:br>
              <a:rPr kumimoji="0" lang="en-US" sz="14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br>
            <a:r>
              <a:rPr kumimoji="0" lang="en-US" sz="13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Q3W (up to 6 cycles)</a:t>
            </a:r>
            <a:r>
              <a:rPr kumimoji="0" lang="en-US" sz="1300" b="0" i="0" u="none" strike="noStrike" kern="0" cap="none" spc="0" normalizeH="0" baseline="30000" noProof="0" dirty="0">
                <a:ln>
                  <a:noFill/>
                </a:ln>
                <a:solidFill>
                  <a:prstClr val="white"/>
                </a:solidFill>
                <a:effectLst/>
                <a:uLnTx/>
                <a:uFillTx/>
                <a:latin typeface="Trebuchet MS" panose="020B0603020202020204"/>
                <a:ea typeface="ＭＳ Ｐゴシック" pitchFamily="34" charset="-128"/>
                <a:cs typeface="+mn-cs"/>
              </a:rPr>
              <a:t>b</a:t>
            </a:r>
          </a:p>
        </p:txBody>
      </p:sp>
      <p:cxnSp>
        <p:nvCxnSpPr>
          <p:cNvPr id="10" name="AutoShape 3">
            <a:extLst>
              <a:ext uri="{FF2B5EF4-FFF2-40B4-BE49-F238E27FC236}">
                <a16:creationId xmlns:a16="http://schemas.microsoft.com/office/drawing/2014/main" id="{1E8313E3-86FC-6C09-0BCA-C9F30467C833}"/>
              </a:ext>
            </a:extLst>
          </p:cNvPr>
          <p:cNvCxnSpPr>
            <a:cxnSpLocks noChangeShapeType="1"/>
            <a:stCxn id="4" idx="3"/>
            <a:endCxn id="13" idx="2"/>
          </p:cNvCxnSpPr>
          <p:nvPr/>
        </p:nvCxnSpPr>
        <p:spPr bwMode="gray">
          <a:xfrm flipV="1">
            <a:off x="3431850" y="3690261"/>
            <a:ext cx="371503" cy="1"/>
          </a:xfrm>
          <a:prstGeom prst="straightConnector1">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cxnSp>
        <p:nvCxnSpPr>
          <p:cNvPr id="11" name="Elbow Connector 10">
            <a:extLst>
              <a:ext uri="{FF2B5EF4-FFF2-40B4-BE49-F238E27FC236}">
                <a16:creationId xmlns:a16="http://schemas.microsoft.com/office/drawing/2014/main" id="{6F6B3DCF-5D6C-67E7-A960-7852E0FB1D01}"/>
              </a:ext>
            </a:extLst>
          </p:cNvPr>
          <p:cNvCxnSpPr>
            <a:cxnSpLocks/>
            <a:stCxn id="13" idx="6"/>
            <a:endCxn id="15" idx="1"/>
          </p:cNvCxnSpPr>
          <p:nvPr/>
        </p:nvCxnSpPr>
        <p:spPr bwMode="auto">
          <a:xfrm>
            <a:off x="4271353" y="3690260"/>
            <a:ext cx="1173991" cy="736904"/>
          </a:xfrm>
          <a:prstGeom prst="bentConnector3">
            <a:avLst>
              <a:gd name="adj1" fmla="val 50000"/>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cxnSp>
        <p:nvCxnSpPr>
          <p:cNvPr id="12" name="Elbow Connector 33">
            <a:extLst>
              <a:ext uri="{FF2B5EF4-FFF2-40B4-BE49-F238E27FC236}">
                <a16:creationId xmlns:a16="http://schemas.microsoft.com/office/drawing/2014/main" id="{CE1206AD-0989-68D0-1CC8-CE1F7028DBBA}"/>
              </a:ext>
            </a:extLst>
          </p:cNvPr>
          <p:cNvCxnSpPr>
            <a:cxnSpLocks/>
            <a:stCxn id="13" idx="6"/>
            <a:endCxn id="7" idx="1"/>
          </p:cNvCxnSpPr>
          <p:nvPr/>
        </p:nvCxnSpPr>
        <p:spPr bwMode="auto">
          <a:xfrm flipV="1">
            <a:off x="4271353" y="3083992"/>
            <a:ext cx="1173991" cy="606268"/>
          </a:xfrm>
          <a:prstGeom prst="bentConnector3">
            <a:avLst>
              <a:gd name="adj1" fmla="val 50000"/>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sp>
        <p:nvSpPr>
          <p:cNvPr id="13" name="Oval 12">
            <a:extLst>
              <a:ext uri="{FF2B5EF4-FFF2-40B4-BE49-F238E27FC236}">
                <a16:creationId xmlns:a16="http://schemas.microsoft.com/office/drawing/2014/main" id="{D0961103-0548-DA11-9A23-CD6E51D3269F}"/>
              </a:ext>
            </a:extLst>
          </p:cNvPr>
          <p:cNvSpPr/>
          <p:nvPr/>
        </p:nvSpPr>
        <p:spPr bwMode="auto">
          <a:xfrm>
            <a:off x="3803351" y="3456260"/>
            <a:ext cx="468000" cy="468000"/>
          </a:xfrm>
          <a:prstGeom prst="ellipse">
            <a:avLst/>
          </a:prstGeom>
          <a:solidFill>
            <a:schemeClr val="bg1"/>
          </a:solidFill>
          <a:ln w="9525" cap="flat" cmpd="sng" algn="ctr">
            <a:solidFill>
              <a:schemeClr val="tx1"/>
            </a:solidFill>
            <a:prstDash val="solid"/>
            <a:headEnd/>
            <a:tailEnd/>
          </a:ln>
          <a:effectLst/>
        </p:spPr>
        <p:txBody>
          <a:bodyPr lIns="0" tIns="0" rIns="0" bIns="0" anchor="ctr"/>
          <a:lstStyle/>
          <a:p>
            <a:pPr marL="0" marR="0" lvl="0" indent="0" algn="ctr" defTabSz="645303" rtl="0" eaLnBrk="0" fontAlgn="base" latinLnBrk="0" hangingPunct="0">
              <a:lnSpc>
                <a:spcPct val="90000"/>
              </a:lnSpc>
              <a:spcBef>
                <a:spcPts val="0"/>
              </a:spcBef>
              <a:spcAft>
                <a:spcPct val="0"/>
              </a:spcAft>
              <a:buClr>
                <a:srgbClr val="FFE947"/>
              </a:buClr>
              <a:buSzTx/>
              <a:buFontTx/>
              <a:buNone/>
              <a:tabLst/>
              <a:defRPr/>
            </a:pPr>
            <a:r>
              <a:rPr kumimoji="0" lang="en-US" sz="20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R</a:t>
            </a:r>
          </a:p>
        </p:txBody>
      </p:sp>
      <p:sp>
        <p:nvSpPr>
          <p:cNvPr id="15" name="TextBox 14">
            <a:extLst>
              <a:ext uri="{FF2B5EF4-FFF2-40B4-BE49-F238E27FC236}">
                <a16:creationId xmlns:a16="http://schemas.microsoft.com/office/drawing/2014/main" id="{77ABA542-9F29-5233-7DF5-F6441E106B65}"/>
              </a:ext>
            </a:extLst>
          </p:cNvPr>
          <p:cNvSpPr txBox="1"/>
          <p:nvPr/>
        </p:nvSpPr>
        <p:spPr>
          <a:xfrm>
            <a:off x="5445343" y="3797164"/>
            <a:ext cx="3060000" cy="1260000"/>
          </a:xfrm>
          <a:prstGeom prst="rect">
            <a:avLst/>
          </a:prstGeom>
          <a:solidFill>
            <a:srgbClr val="595454"/>
          </a:solidFill>
          <a:ln w="9525" cap="flat" cmpd="sng" algn="ctr">
            <a:noFill/>
            <a:prstDash val="solid"/>
            <a:headEnd/>
            <a:tailEnd/>
          </a:ln>
          <a:effectLst/>
        </p:spPr>
        <p:txBody>
          <a:bodyPr lIns="0" tIns="0" rIns="0" bIns="0" numCol="1" anchor="ctr"/>
          <a:lstStyle>
            <a:defPPr>
              <a:defRPr lang="en-US"/>
            </a:defPPr>
            <a:lvl1pPr algn="ctr">
              <a:lnSpc>
                <a:spcPct val="90000"/>
              </a:lnSpc>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377" rtl="0" eaLnBrk="1" fontAlgn="base" latinLnBrk="0" hangingPunct="1">
              <a:lnSpc>
                <a:spcPct val="114000"/>
              </a:lnSpc>
              <a:spcBef>
                <a:spcPct val="0"/>
              </a:spcBef>
              <a:spcAft>
                <a:spcPct val="0"/>
              </a:spcAft>
              <a:buClrTx/>
              <a:buSzTx/>
              <a:buFontTx/>
              <a:buNone/>
              <a:tabLst/>
              <a:defRPr/>
            </a:pPr>
            <a:r>
              <a:rPr kumimoji="0" lang="en-US" sz="1500" b="1"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Gemcitabine</a:t>
            </a:r>
            <a:r>
              <a:rPr kumimoji="0" lang="en-US" sz="1300" b="1"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a:t>
            </a:r>
            <a:r>
              <a:rPr kumimoji="0" lang="en-US" sz="12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1000 mg/m</a:t>
            </a:r>
            <a:r>
              <a:rPr kumimoji="0" lang="en-US" sz="1200" b="0" i="0" u="none" strike="noStrike" kern="0" cap="none" spc="0" normalizeH="0" baseline="30000" noProof="0" dirty="0">
                <a:ln>
                  <a:noFill/>
                </a:ln>
                <a:solidFill>
                  <a:prstClr val="white"/>
                </a:solidFill>
                <a:effectLst/>
                <a:uLnTx/>
                <a:uFillTx/>
                <a:latin typeface="Trebuchet MS" panose="020B0603020202020204"/>
                <a:ea typeface="ＭＳ Ｐゴシック" pitchFamily="34" charset="-128"/>
                <a:cs typeface="+mn-cs"/>
              </a:rPr>
              <a:t>2</a:t>
            </a:r>
            <a:r>
              <a:rPr kumimoji="0" lang="en-US" sz="12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on D1/D8 </a:t>
            </a:r>
            <a:br>
              <a:rPr kumimoji="0" lang="en-US" sz="11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br>
            <a:r>
              <a:rPr kumimoji="0" lang="en-US" sz="11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a:t>
            </a:r>
            <a:r>
              <a:rPr kumimoji="0" lang="en-US" sz="1500" b="1"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Cisplatin</a:t>
            </a:r>
            <a:r>
              <a:rPr kumimoji="0" lang="en-US" sz="1300" b="1"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a:t>
            </a:r>
            <a:r>
              <a:rPr kumimoji="0" lang="en-US" sz="12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70 mg/m</a:t>
            </a:r>
            <a:r>
              <a:rPr kumimoji="0" lang="en-US" sz="1200" b="0" i="0" u="none" strike="noStrike" kern="0" cap="none" spc="0" normalizeH="0" baseline="30000" noProof="0" dirty="0">
                <a:ln>
                  <a:noFill/>
                </a:ln>
                <a:solidFill>
                  <a:prstClr val="white"/>
                </a:solidFill>
                <a:effectLst/>
                <a:uLnTx/>
                <a:uFillTx/>
                <a:latin typeface="Trebuchet MS" panose="020B0603020202020204"/>
                <a:ea typeface="ＭＳ Ｐゴシック" pitchFamily="34" charset="-128"/>
                <a:cs typeface="+mn-cs"/>
              </a:rPr>
              <a:t>2</a:t>
            </a:r>
            <a:r>
              <a:rPr kumimoji="0" lang="en-US" sz="12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 on D1</a:t>
            </a:r>
            <a:br>
              <a:rPr kumimoji="0" lang="en-US" sz="12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br>
            <a:r>
              <a:rPr kumimoji="0" lang="en-US" sz="1300" b="0" i="0" u="none" strike="noStrike" kern="0" cap="none" spc="0" normalizeH="0" baseline="0" noProof="0" dirty="0">
                <a:ln>
                  <a:noFill/>
                </a:ln>
                <a:solidFill>
                  <a:prstClr val="white"/>
                </a:solidFill>
                <a:effectLst/>
                <a:uLnTx/>
                <a:uFillTx/>
                <a:latin typeface="Trebuchet MS" panose="020B0603020202020204"/>
                <a:ea typeface="ＭＳ Ｐゴシック" pitchFamily="34" charset="-128"/>
                <a:cs typeface="+mn-cs"/>
              </a:rPr>
              <a:t>Q3W (up to 6 cycles)</a:t>
            </a:r>
            <a:r>
              <a:rPr kumimoji="0" lang="en-US" sz="1300" b="0" i="0" u="none" strike="noStrike" kern="0" cap="none" spc="0" normalizeH="0" baseline="30000" noProof="0" dirty="0">
                <a:ln>
                  <a:noFill/>
                </a:ln>
                <a:solidFill>
                  <a:prstClr val="white"/>
                </a:solidFill>
                <a:effectLst/>
                <a:uLnTx/>
                <a:uFillTx/>
                <a:latin typeface="Trebuchet MS" panose="020B0603020202020204"/>
                <a:ea typeface="ＭＳ Ｐゴシック" pitchFamily="34" charset="-128"/>
                <a:cs typeface="+mn-cs"/>
              </a:rPr>
              <a:t>b</a:t>
            </a:r>
          </a:p>
        </p:txBody>
      </p:sp>
      <p:sp>
        <p:nvSpPr>
          <p:cNvPr id="16" name="TextBox 15">
            <a:extLst>
              <a:ext uri="{FF2B5EF4-FFF2-40B4-BE49-F238E27FC236}">
                <a16:creationId xmlns:a16="http://schemas.microsoft.com/office/drawing/2014/main" id="{97629167-0170-86F1-877C-2B8177480757}"/>
              </a:ext>
            </a:extLst>
          </p:cNvPr>
          <p:cNvSpPr txBox="1"/>
          <p:nvPr/>
        </p:nvSpPr>
        <p:spPr>
          <a:xfrm>
            <a:off x="3475393" y="2006165"/>
            <a:ext cx="1796300" cy="86177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Stratification factors:</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Tumor PD-L1 expression </a:t>
            </a:r>
            <a:br>
              <a:rPr kumimoji="0" lang="en-US" sz="10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br>
            <a:r>
              <a:rPr kumimoji="0" lang="en-US" sz="10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 1% vs &lt; 1%)</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Liver metastases </a:t>
            </a:r>
            <a:br>
              <a:rPr kumimoji="0" lang="en-US" sz="10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br>
            <a:r>
              <a:rPr kumimoji="0" lang="en-US" sz="10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(yes vs no)</a:t>
            </a:r>
          </a:p>
        </p:txBody>
      </p:sp>
      <p:sp>
        <p:nvSpPr>
          <p:cNvPr id="26" name="TextBox 25">
            <a:extLst>
              <a:ext uri="{FF2B5EF4-FFF2-40B4-BE49-F238E27FC236}">
                <a16:creationId xmlns:a16="http://schemas.microsoft.com/office/drawing/2014/main" id="{CE188B5E-9716-C10B-8514-E87228333669}"/>
              </a:ext>
            </a:extLst>
          </p:cNvPr>
          <p:cNvSpPr txBox="1"/>
          <p:nvPr/>
        </p:nvSpPr>
        <p:spPr>
          <a:xfrm>
            <a:off x="9201675" y="2453992"/>
            <a:ext cx="2628000" cy="1260000"/>
          </a:xfrm>
          <a:prstGeom prst="rect">
            <a:avLst/>
          </a:prstGeom>
          <a:solidFill>
            <a:srgbClr val="009FBA">
              <a:alpha val="34902"/>
            </a:srgbClr>
          </a:solidFill>
          <a:ln w="9525" cap="flat" cmpd="sng" algn="ctr">
            <a:noFill/>
            <a:prstDash val="solid"/>
            <a:headEnd/>
            <a:tailEnd/>
          </a:ln>
          <a:effectLst/>
        </p:spPr>
        <p:txBody>
          <a:bodyPr lIns="0" tIns="0" rIns="0" bIns="0" numCol="1" anchor="ctr"/>
          <a:lstStyle>
            <a:defPPr>
              <a:defRPr lang="en-US"/>
            </a:defPPr>
            <a:lvl1pPr algn="ctr">
              <a:lnSpc>
                <a:spcPct val="90000"/>
              </a:lnSpc>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377" rtl="0" eaLnBrk="1" fontAlgn="base" latinLnBrk="0" hangingPunct="1">
              <a:lnSpc>
                <a:spcPct val="114000"/>
              </a:lnSpc>
              <a:spcBef>
                <a:spcPct val="0"/>
              </a:spcBef>
              <a:spcAft>
                <a:spcPct val="0"/>
              </a:spcAft>
              <a:buClrTx/>
              <a:buSzTx/>
              <a:buFontTx/>
              <a:buNone/>
              <a:tabLst/>
              <a:defRPr/>
            </a:pPr>
            <a:r>
              <a:rPr kumimoji="0" lang="en-US" sz="15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NIVO</a:t>
            </a:r>
            <a:r>
              <a:rPr kumimoji="0" lang="en-US" sz="13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 </a:t>
            </a:r>
            <a:r>
              <a:rPr kumimoji="0" lang="en-US" sz="12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480 mg Q4W</a:t>
            </a:r>
          </a:p>
          <a:p>
            <a:pPr marL="0" marR="0" lvl="0" indent="0" algn="ctr" defTabSz="914377" rtl="0" eaLnBrk="1" fontAlgn="base" latinLnBrk="0" hangingPunct="1">
              <a:lnSpc>
                <a:spcPct val="114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(until progression, unacceptable toxicity, withdrawal, or </a:t>
            </a:r>
            <a:br>
              <a:rPr kumimoji="0" lang="en-US" sz="13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br>
            <a:r>
              <a:rPr kumimoji="0" lang="en-US" sz="13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up to 24 </a:t>
            </a:r>
            <a:r>
              <a:rPr kumimoji="0" lang="en-US" sz="1300" b="0" i="0" u="none" strike="noStrike" kern="0" cap="none" spc="0" normalizeH="0" baseline="0" noProof="0" dirty="0" err="1">
                <a:ln>
                  <a:noFill/>
                </a:ln>
                <a:solidFill>
                  <a:srgbClr val="433F3F"/>
                </a:solidFill>
                <a:effectLst/>
                <a:uLnTx/>
                <a:uFillTx/>
                <a:latin typeface="Trebuchet MS" panose="020B0603020202020204"/>
                <a:ea typeface="ＭＳ Ｐゴシック" pitchFamily="34" charset="-128"/>
                <a:cs typeface="+mn-cs"/>
              </a:rPr>
              <a:t>months</a:t>
            </a:r>
            <a:r>
              <a:rPr kumimoji="0" lang="en-US" sz="1300" b="0" i="0" u="none" strike="noStrike" kern="0" cap="none" spc="0" normalizeH="0" baseline="30000" noProof="0" dirty="0" err="1">
                <a:ln>
                  <a:noFill/>
                </a:ln>
                <a:solidFill>
                  <a:srgbClr val="433F3F"/>
                </a:solidFill>
                <a:effectLst/>
                <a:uLnTx/>
                <a:uFillTx/>
                <a:latin typeface="Trebuchet MS" panose="020B0603020202020204"/>
                <a:ea typeface="ＭＳ Ｐゴシック" pitchFamily="34" charset="-128"/>
                <a:cs typeface="+mn-cs"/>
              </a:rPr>
              <a:t>c</a:t>
            </a:r>
            <a:r>
              <a:rPr kumimoji="0" lang="en-US" sz="13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a:t>
            </a:r>
          </a:p>
        </p:txBody>
      </p:sp>
      <p:cxnSp>
        <p:nvCxnSpPr>
          <p:cNvPr id="27" name="AutoShape 3">
            <a:extLst>
              <a:ext uri="{FF2B5EF4-FFF2-40B4-BE49-F238E27FC236}">
                <a16:creationId xmlns:a16="http://schemas.microsoft.com/office/drawing/2014/main" id="{A45D9789-7439-FF39-E8BD-0F558C658E1C}"/>
              </a:ext>
            </a:extLst>
          </p:cNvPr>
          <p:cNvCxnSpPr>
            <a:cxnSpLocks noChangeShapeType="1"/>
            <a:stCxn id="7" idx="3"/>
            <a:endCxn id="26" idx="1"/>
          </p:cNvCxnSpPr>
          <p:nvPr/>
        </p:nvCxnSpPr>
        <p:spPr bwMode="gray">
          <a:xfrm>
            <a:off x="8505343" y="3083992"/>
            <a:ext cx="696332" cy="0"/>
          </a:xfrm>
          <a:prstGeom prst="straightConnector1">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sp>
        <p:nvSpPr>
          <p:cNvPr id="30" name="TextBox 29">
            <a:extLst>
              <a:ext uri="{FF2B5EF4-FFF2-40B4-BE49-F238E27FC236}">
                <a16:creationId xmlns:a16="http://schemas.microsoft.com/office/drawing/2014/main" id="{960C9BDB-5D7E-CCC9-0D6B-9E2BBD39017B}"/>
              </a:ext>
            </a:extLst>
          </p:cNvPr>
          <p:cNvSpPr txBox="1"/>
          <p:nvPr/>
        </p:nvSpPr>
        <p:spPr>
          <a:xfrm>
            <a:off x="8444508" y="2813072"/>
            <a:ext cx="792000"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3 weeks</a:t>
            </a:r>
            <a:endParaRPr kumimoji="0" lang="en-US" sz="1200" b="1" i="0" u="none" strike="noStrike" kern="0" cap="none" spc="0" normalizeH="0" baseline="30000" noProof="0" dirty="0">
              <a:ln>
                <a:noFill/>
              </a:ln>
              <a:solidFill>
                <a:srgbClr val="433F3F"/>
              </a:solidFill>
              <a:effectLst/>
              <a:uLnTx/>
              <a:uFillTx/>
              <a:latin typeface="Trebuchet MS" panose="020B0603020202020204"/>
              <a:ea typeface="ＭＳ Ｐゴシック" pitchFamily="34" charset="-128"/>
              <a:cs typeface="+mn-cs"/>
            </a:endParaRPr>
          </a:p>
        </p:txBody>
      </p:sp>
      <p:sp>
        <p:nvSpPr>
          <p:cNvPr id="41" name="TextBox 40">
            <a:extLst>
              <a:ext uri="{FF2B5EF4-FFF2-40B4-BE49-F238E27FC236}">
                <a16:creationId xmlns:a16="http://schemas.microsoft.com/office/drawing/2014/main" id="{3E1A5E48-56E1-7173-C477-95B15977CE4A}"/>
              </a:ext>
            </a:extLst>
          </p:cNvPr>
          <p:cNvSpPr txBox="1"/>
          <p:nvPr/>
        </p:nvSpPr>
        <p:spPr>
          <a:xfrm>
            <a:off x="5445341" y="5307781"/>
            <a:ext cx="5337299" cy="692497"/>
          </a:xfrm>
          <a:prstGeom prst="rect">
            <a:avLst/>
          </a:prstGeom>
          <a:noFill/>
        </p:spPr>
        <p:txBody>
          <a:bodyPr wrap="square" t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Primary endpoints: </a:t>
            </a:r>
            <a:r>
              <a:rPr kumimoji="0" lang="en-US" sz="14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OS, PFS per BICR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Key secondary endpoints: </a:t>
            </a:r>
            <a:r>
              <a:rPr kumimoji="0" lang="en-US" sz="14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OS and PFS by PD-L1 ≥ 1%,</a:t>
            </a:r>
            <a:r>
              <a:rPr kumimoji="0" lang="en-US" sz="1400" b="0" i="0" u="none" strike="noStrike" kern="0" cap="none" spc="0" normalizeH="0" baseline="30000" noProof="0" dirty="0">
                <a:ln>
                  <a:noFill/>
                </a:ln>
                <a:solidFill>
                  <a:srgbClr val="433F3F"/>
                </a:solidFill>
                <a:effectLst/>
                <a:uLnTx/>
                <a:uFillTx/>
                <a:latin typeface="Trebuchet MS" panose="020B0603020202020204"/>
                <a:ea typeface="ＭＳ Ｐゴシック" pitchFamily="34" charset="-128"/>
                <a:cs typeface="+mn-cs"/>
              </a:rPr>
              <a:t>d</a:t>
            </a:r>
            <a:r>
              <a:rPr kumimoji="0" lang="en-US" sz="14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 HRQoL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Key exploratory endpoints: </a:t>
            </a:r>
            <a:r>
              <a:rPr kumimoji="0" lang="en-US" sz="14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ORR per BICR, safety</a:t>
            </a:r>
          </a:p>
        </p:txBody>
      </p:sp>
      <p:sp>
        <p:nvSpPr>
          <p:cNvPr id="42" name="TextBox 41">
            <a:extLst>
              <a:ext uri="{FF2B5EF4-FFF2-40B4-BE49-F238E27FC236}">
                <a16:creationId xmlns:a16="http://schemas.microsoft.com/office/drawing/2014/main" id="{E5BA96B2-EA7F-9A63-7513-E9E2FD01C87C}"/>
              </a:ext>
            </a:extLst>
          </p:cNvPr>
          <p:cNvSpPr txBox="1">
            <a:spLocks/>
          </p:cNvSpPr>
          <p:nvPr/>
        </p:nvSpPr>
        <p:spPr>
          <a:xfrm>
            <a:off x="371849" y="5307782"/>
            <a:ext cx="4794817" cy="287065"/>
          </a:xfrm>
          <a:prstGeom prst="rect">
            <a:avLst/>
          </a:prstGeom>
          <a:noFill/>
        </p:spPr>
        <p:txBody>
          <a:bodyPr wrap="square" lIns="0" tIns="0" rIns="0" bIns="0" rtlCol="0">
            <a:noAutofit/>
          </a:bodyPr>
          <a:lstStyle/>
          <a:p>
            <a:pPr marL="0" marR="0" lvl="0" indent="0" algn="l" defTabSz="1218956" rtl="0" eaLnBrk="1" fontAlgn="auto" latinLnBrk="0" hangingPunct="1">
              <a:lnSpc>
                <a:spcPct val="100000"/>
              </a:lnSpc>
              <a:spcBef>
                <a:spcPts val="300"/>
              </a:spcBef>
              <a:spcAft>
                <a:spcPts val="0"/>
              </a:spcAft>
              <a:buClrTx/>
              <a:buSzTx/>
              <a:buFontTx/>
              <a:buNone/>
              <a:tabLst>
                <a:tab pos="344479" algn="l"/>
              </a:tabLst>
              <a:defRPr/>
            </a:pPr>
            <a:r>
              <a:rPr kumimoji="0" lang="en-US" sz="1400" b="1" i="0" u="none" strike="noStrike" kern="1200" cap="none" spc="0" normalizeH="0" baseline="0" noProof="0" dirty="0">
                <a:ln>
                  <a:noFill/>
                </a:ln>
                <a:solidFill>
                  <a:srgbClr val="433F3F"/>
                </a:solidFill>
                <a:effectLst/>
                <a:uLnTx/>
                <a:uFillTx/>
                <a:latin typeface="Trebuchet MS" panose="020B0603020202020204"/>
                <a:ea typeface="ＭＳ Ｐゴシック" pitchFamily="34" charset="-128"/>
                <a:cs typeface="+mn-cs"/>
              </a:rPr>
              <a:t>Median (range) study follow-up, </a:t>
            </a:r>
            <a:r>
              <a:rPr kumimoji="0" lang="en-US" sz="1400" b="0" i="0" u="none" strike="noStrike" kern="1200" cap="none" spc="0" normalizeH="0" baseline="0" noProof="0" dirty="0">
                <a:ln>
                  <a:noFill/>
                </a:ln>
                <a:solidFill>
                  <a:srgbClr val="433F3F"/>
                </a:solidFill>
                <a:effectLst/>
                <a:uLnTx/>
                <a:uFillTx/>
                <a:latin typeface="Trebuchet MS" panose="020B0603020202020204"/>
                <a:ea typeface="ＭＳ Ｐゴシック" pitchFamily="34" charset="-128"/>
                <a:cs typeface="+mn-cs"/>
              </a:rPr>
              <a:t>33.6 (7.4</a:t>
            </a:r>
            <a:r>
              <a:rPr kumimoji="0" lang="en-US" sz="1400" b="0" i="0" u="none" strike="noStrike" kern="1200" cap="none" spc="0" normalizeH="0" baseline="0" noProof="0" dirty="0">
                <a:ln>
                  <a:noFill/>
                </a:ln>
                <a:solidFill>
                  <a:srgbClr val="433F3F"/>
                </a:solidFill>
                <a:effectLst/>
                <a:uLnTx/>
                <a:uFillTx/>
                <a:latin typeface="Trebuchet MS" panose="020B0603020202020204"/>
                <a:ea typeface="Times New Roman"/>
                <a:cs typeface="Arial" panose="020B0604020202020204" pitchFamily="34" charset="0"/>
              </a:rPr>
              <a:t>–62.4</a:t>
            </a:r>
            <a:r>
              <a:rPr kumimoji="0" lang="en-US" sz="1400" b="0" i="0" u="none" strike="noStrike" kern="1200" cap="none" spc="0" normalizeH="0" baseline="0" noProof="0" dirty="0">
                <a:ln>
                  <a:noFill/>
                </a:ln>
                <a:solidFill>
                  <a:srgbClr val="433F3F"/>
                </a:solidFill>
                <a:effectLst/>
                <a:uLnTx/>
                <a:uFillTx/>
                <a:latin typeface="Trebuchet MS" panose="020B0603020202020204"/>
                <a:ea typeface="ＭＳ Ｐゴシック" pitchFamily="34" charset="-128"/>
                <a:cs typeface="+mn-cs"/>
              </a:rPr>
              <a:t>) months</a:t>
            </a:r>
            <a:endParaRPr kumimoji="0" lang="en-US" sz="1100" b="0" i="0" u="none" strike="noStrike" kern="1200" cap="none" spc="0" normalizeH="0" baseline="0" noProof="0" dirty="0">
              <a:ln>
                <a:noFill/>
              </a:ln>
              <a:solidFill>
                <a:srgbClr val="433F3F"/>
              </a:solidFill>
              <a:effectLst/>
              <a:uLnTx/>
              <a:uFillTx/>
              <a:latin typeface="Trebuchet MS" panose="020B0603020202020204"/>
              <a:ea typeface="ＭＳ Ｐゴシック" pitchFamily="34" charset="-128"/>
              <a:cs typeface="+mn-cs"/>
            </a:endParaRPr>
          </a:p>
        </p:txBody>
      </p:sp>
      <p:sp>
        <p:nvSpPr>
          <p:cNvPr id="2" name="TextBox 1">
            <a:extLst>
              <a:ext uri="{FF2B5EF4-FFF2-40B4-BE49-F238E27FC236}">
                <a16:creationId xmlns:a16="http://schemas.microsoft.com/office/drawing/2014/main" id="{C47A8D22-A3A6-EAE1-FBDD-999010599529}"/>
              </a:ext>
            </a:extLst>
          </p:cNvPr>
          <p:cNvSpPr txBox="1"/>
          <p:nvPr/>
        </p:nvSpPr>
        <p:spPr>
          <a:xfrm>
            <a:off x="5445341" y="2178530"/>
            <a:ext cx="3060000"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Combination phase</a:t>
            </a:r>
            <a:endParaRPr kumimoji="0" lang="en-US" sz="1200" b="1" i="0" u="none" strike="noStrike" kern="0" cap="none" spc="0" normalizeH="0" baseline="30000" noProof="0" dirty="0">
              <a:ln>
                <a:noFill/>
              </a:ln>
              <a:solidFill>
                <a:srgbClr val="433F3F"/>
              </a:solidFill>
              <a:effectLst/>
              <a:uLnTx/>
              <a:uFillTx/>
              <a:latin typeface="Trebuchet MS" panose="020B0603020202020204"/>
              <a:ea typeface="ＭＳ Ｐゴシック" pitchFamily="34" charset="-128"/>
              <a:cs typeface="+mn-cs"/>
            </a:endParaRPr>
          </a:p>
        </p:txBody>
      </p:sp>
      <p:sp>
        <p:nvSpPr>
          <p:cNvPr id="3" name="TextBox 2">
            <a:extLst>
              <a:ext uri="{FF2B5EF4-FFF2-40B4-BE49-F238E27FC236}">
                <a16:creationId xmlns:a16="http://schemas.microsoft.com/office/drawing/2014/main" id="{097C8C6D-8DB0-4BCA-A920-FDC1EA050514}"/>
              </a:ext>
            </a:extLst>
          </p:cNvPr>
          <p:cNvSpPr txBox="1"/>
          <p:nvPr/>
        </p:nvSpPr>
        <p:spPr>
          <a:xfrm>
            <a:off x="9201675" y="2178530"/>
            <a:ext cx="2610376"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Monotherapy phase</a:t>
            </a:r>
            <a:endParaRPr kumimoji="0" lang="en-US" sz="1200" b="1" i="0" u="none" strike="noStrike" kern="0" cap="none" spc="0" normalizeH="0" baseline="30000" noProof="0" dirty="0">
              <a:ln>
                <a:noFill/>
              </a:ln>
              <a:solidFill>
                <a:srgbClr val="433F3F"/>
              </a:solidFill>
              <a:effectLst/>
              <a:uLnTx/>
              <a:uFillTx/>
              <a:latin typeface="Trebuchet MS" panose="020B0603020202020204"/>
              <a:ea typeface="ＭＳ Ｐゴシック" pitchFamily="34" charset="-128"/>
              <a:cs typeface="+mn-cs"/>
            </a:endParaRPr>
          </a:p>
        </p:txBody>
      </p:sp>
      <p:sp>
        <p:nvSpPr>
          <p:cNvPr id="37" name="TextBox 36">
            <a:extLst>
              <a:ext uri="{FF2B5EF4-FFF2-40B4-BE49-F238E27FC236}">
                <a16:creationId xmlns:a16="http://schemas.microsoft.com/office/drawing/2014/main" id="{C2DB9ED6-79F0-B4A4-6CE7-D4C15B723E6B}"/>
              </a:ext>
            </a:extLst>
          </p:cNvPr>
          <p:cNvSpPr txBox="1"/>
          <p:nvPr/>
        </p:nvSpPr>
        <p:spPr>
          <a:xfrm>
            <a:off x="4695991" y="4445518"/>
            <a:ext cx="894276" cy="285591"/>
          </a:xfrm>
          <a:prstGeom prst="rect">
            <a:avLst/>
          </a:prstGeom>
          <a:noFill/>
        </p:spPr>
        <p:txBody>
          <a:bodyPr wrap="square">
            <a:spAutoFit/>
          </a:bodyPr>
          <a:lstStyle/>
          <a:p>
            <a:pPr marL="0" marR="0" lvl="0" indent="0" algn="ctr" defTabSz="914377" rtl="0" eaLnBrk="1" fontAlgn="base" latinLnBrk="0" hangingPunct="1">
              <a:lnSpc>
                <a:spcPct val="114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N = 304</a:t>
            </a:r>
            <a:endParaRPr kumimoji="0" lang="en-US" sz="12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endParaRPr>
          </a:p>
        </p:txBody>
      </p:sp>
      <p:sp>
        <p:nvSpPr>
          <p:cNvPr id="40" name="TextBox 39">
            <a:extLst>
              <a:ext uri="{FF2B5EF4-FFF2-40B4-BE49-F238E27FC236}">
                <a16:creationId xmlns:a16="http://schemas.microsoft.com/office/drawing/2014/main" id="{F5330FAA-CEAC-C940-ED2C-A2BB6CCAC78E}"/>
              </a:ext>
            </a:extLst>
          </p:cNvPr>
          <p:cNvSpPr txBox="1"/>
          <p:nvPr/>
        </p:nvSpPr>
        <p:spPr>
          <a:xfrm>
            <a:off x="4695991" y="2812657"/>
            <a:ext cx="894276" cy="285591"/>
          </a:xfrm>
          <a:prstGeom prst="rect">
            <a:avLst/>
          </a:prstGeom>
          <a:noFill/>
        </p:spPr>
        <p:txBody>
          <a:bodyPr wrap="square">
            <a:spAutoFit/>
          </a:bodyPr>
          <a:lstStyle/>
          <a:p>
            <a:pPr marL="0" marR="0" lvl="0" indent="0" algn="ctr" defTabSz="914377" rtl="0" eaLnBrk="1" fontAlgn="base" latinLnBrk="0" hangingPunct="1">
              <a:lnSpc>
                <a:spcPct val="114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rPr>
              <a:t>N = 304</a:t>
            </a:r>
            <a:endParaRPr kumimoji="0" lang="en-US" sz="1200" b="0" i="0" u="none" strike="noStrike" kern="0" cap="none" spc="0" normalizeH="0" baseline="0" noProof="0" dirty="0">
              <a:ln>
                <a:noFill/>
              </a:ln>
              <a:solidFill>
                <a:srgbClr val="433F3F"/>
              </a:solidFill>
              <a:effectLst/>
              <a:uLnTx/>
              <a:uFillTx/>
              <a:latin typeface="Trebuchet MS" panose="020B0603020202020204"/>
              <a:ea typeface="ＭＳ Ｐゴシック" pitchFamily="34" charset="-128"/>
              <a:cs typeface="+mn-cs"/>
            </a:endParaRPr>
          </a:p>
        </p:txBody>
      </p:sp>
      <p:sp>
        <p:nvSpPr>
          <p:cNvPr id="5" name="Content Placeholder 4">
            <a:extLst>
              <a:ext uri="{FF2B5EF4-FFF2-40B4-BE49-F238E27FC236}">
                <a16:creationId xmlns:a16="http://schemas.microsoft.com/office/drawing/2014/main" id="{FAC0022E-9318-A88A-EADC-BE88F71FC113}"/>
              </a:ext>
            </a:extLst>
          </p:cNvPr>
          <p:cNvSpPr txBox="1">
            <a:spLocks/>
          </p:cNvSpPr>
          <p:nvPr/>
        </p:nvSpPr>
        <p:spPr>
          <a:xfrm>
            <a:off x="1276573" y="1583215"/>
            <a:ext cx="10727095" cy="412759"/>
          </a:xfrm>
          <a:prstGeom prst="rect">
            <a:avLst/>
          </a:prstGeom>
        </p:spPr>
        <p:txBody>
          <a:bodyPr vert="horz" lIns="91440" tIns="45720" rIns="91440" bIns="45720" rtlCol="0" anchor="t">
            <a:noAutofit/>
          </a:bodyPr>
          <a:lstStyle>
            <a:lvl1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tabLst/>
              <a:defRPr lang="en-US" sz="2400" b="0" kern="1200">
                <a:solidFill>
                  <a:srgbClr val="433F3F"/>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4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2000" kern="1200">
                <a:solidFill>
                  <a:srgbClr val="433F3F"/>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2000" kern="1200">
                <a:solidFill>
                  <a:srgbClr val="433F3F"/>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2000" kern="1200">
                <a:solidFill>
                  <a:srgbClr val="433F3F"/>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1271" marR="0" lvl="1" indent="0" algn="l" defTabSz="1218864" rtl="0" eaLnBrk="1" fontAlgn="auto" latinLnBrk="0" hangingPunct="1">
              <a:lnSpc>
                <a:spcPct val="100000"/>
              </a:lnSpc>
              <a:spcBef>
                <a:spcPts val="1200"/>
              </a:spcBef>
              <a:spcAft>
                <a:spcPts val="0"/>
              </a:spcAft>
              <a:buClr>
                <a:srgbClr val="433F3F"/>
              </a:buClr>
              <a:buSzTx/>
              <a:buFont typeface="Arial" panose="020B0604020202020204" pitchFamily="34" charset="0"/>
              <a:buNone/>
              <a:tabLst/>
              <a:defRPr/>
            </a:pPr>
            <a:r>
              <a:rPr kumimoji="0" lang="en-US" sz="2000" b="0" i="0" u="none" strike="noStrike" kern="1200" cap="none" spc="0" normalizeH="0" baseline="0" noProof="0" dirty="0">
                <a:ln>
                  <a:noFill/>
                </a:ln>
                <a:solidFill>
                  <a:srgbClr val="433F3F"/>
                </a:solidFill>
                <a:effectLst/>
                <a:uLnTx/>
                <a:uFillTx/>
                <a:latin typeface="Trebuchet MS" panose="020B0603020202020204"/>
                <a:ea typeface="+mn-ea"/>
                <a:cs typeface="+mn-cs"/>
              </a:rPr>
              <a:t>Does Nivolumab improve outcomes when added to gemcitabine-cisplatin?</a:t>
            </a:r>
            <a:endParaRPr kumimoji="0" lang="en-US" sz="1800" b="0" i="0" u="none" strike="noStrike" kern="1200" cap="none" spc="0" normalizeH="0" baseline="30000" noProof="0" dirty="0">
              <a:ln>
                <a:noFill/>
              </a:ln>
              <a:solidFill>
                <a:srgbClr val="433F3F"/>
              </a:solidFill>
              <a:effectLst/>
              <a:uLnTx/>
              <a:uFillTx/>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33563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t>
            </a:r>
            <a:r>
              <a:rPr lang="en-US" sz="3200" dirty="0" err="1">
                <a:solidFill>
                  <a:srgbClr val="0432FF"/>
                </a:solidFill>
              </a:rPr>
              <a:t>Plimack</a:t>
            </a:r>
            <a:r>
              <a:rPr lang="en-US" sz="3200" dirty="0">
                <a:solidFill>
                  <a:srgbClr val="0432FF"/>
                </a:solidFill>
              </a:rPr>
              <a:t> — Disclosures</a:t>
            </a:r>
            <a:br>
              <a:rPr lang="en-US" sz="3200" dirty="0">
                <a:solidFill>
                  <a:srgbClr val="0432FF"/>
                </a:solidFill>
              </a:rPr>
            </a:br>
            <a:r>
              <a:rPr lang="en-US" sz="3200" dirty="0">
                <a:solidFill>
                  <a:srgbClr val="0432FF"/>
                </a:solidFill>
              </a:rPr>
              <a:t>Survey Participant</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703937277"/>
              </p:ext>
            </p:extLst>
          </p:nvPr>
        </p:nvGraphicFramePr>
        <p:xfrm>
          <a:off x="1057985" y="2204864"/>
          <a:ext cx="10076027" cy="1872208"/>
        </p:xfrm>
        <a:graphic>
          <a:graphicData uri="http://schemas.openxmlformats.org/drawingml/2006/table">
            <a:tbl>
              <a:tblPr firstRow="1" bandRow="1">
                <a:tableStyleId>{F2DE63D5-997A-4646-A377-4702673A728D}</a:tableStyleId>
              </a:tblPr>
              <a:tblGrid>
                <a:gridCol w="3307275">
                  <a:extLst>
                    <a:ext uri="{9D8B030D-6E8A-4147-A177-3AD203B41FA5}">
                      <a16:colId xmlns:a16="http://schemas.microsoft.com/office/drawing/2014/main" val="20000"/>
                    </a:ext>
                  </a:extLst>
                </a:gridCol>
                <a:gridCol w="6768752">
                  <a:extLst>
                    <a:ext uri="{9D8B030D-6E8A-4147-A177-3AD203B41FA5}">
                      <a16:colId xmlns:a16="http://schemas.microsoft.com/office/drawing/2014/main" val="20001"/>
                    </a:ext>
                  </a:extLst>
                </a:gridCol>
              </a:tblGrid>
              <a:tr h="1122897">
                <a:tc>
                  <a:txBody>
                    <a:bodyPr/>
                    <a:lstStyle/>
                    <a:p>
                      <a:r>
                        <a:rPr lang="en-US" sz="18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Eisai Inc, EMD Serono Inc, IMV Inc, Merck, Pfizer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Synthekine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49311">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bl>
          </a:graphicData>
        </a:graphic>
      </p:graphicFrame>
    </p:spTree>
    <p:custDataLst>
      <p:tags r:id="rId1"/>
    </p:custDataLst>
    <p:extLst>
      <p:ext uri="{BB962C8B-B14F-4D97-AF65-F5344CB8AC3E}">
        <p14:creationId xmlns:p14="http://schemas.microsoft.com/office/powerpoint/2010/main" val="3617982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433F3F"/>
                </a:solidFill>
              </a:rPr>
              <a:t>CheckMate</a:t>
            </a:r>
            <a:r>
              <a:rPr lang="en-US" dirty="0">
                <a:solidFill>
                  <a:srgbClr val="433F3F"/>
                </a:solidFill>
              </a:rPr>
              <a:t> 901: OS (primary endpoint)</a:t>
            </a:r>
            <a:endParaRPr lang="en-US" baseline="30000" dirty="0">
              <a:solidFill>
                <a:srgbClr val="433F3F"/>
              </a:solidFill>
            </a:endParaRPr>
          </a:p>
        </p:txBody>
      </p:sp>
      <p:grpSp>
        <p:nvGrpSpPr>
          <p:cNvPr id="5" name="Group 4">
            <a:extLst>
              <a:ext uri="{FF2B5EF4-FFF2-40B4-BE49-F238E27FC236}">
                <a16:creationId xmlns:a16="http://schemas.microsoft.com/office/drawing/2014/main" id="{670BA56E-707B-F01D-CB30-7EFB2C88B238}"/>
              </a:ext>
            </a:extLst>
          </p:cNvPr>
          <p:cNvGrpSpPr/>
          <p:nvPr/>
        </p:nvGrpSpPr>
        <p:grpSpPr>
          <a:xfrm>
            <a:off x="936627" y="1216320"/>
            <a:ext cx="9056189" cy="4899024"/>
            <a:chOff x="935038" y="1244601"/>
            <a:chExt cx="9056189" cy="4899024"/>
          </a:xfrm>
        </p:grpSpPr>
        <p:sp>
          <p:nvSpPr>
            <p:cNvPr id="23" name="AutoShape 3">
              <a:extLst>
                <a:ext uri="{FF2B5EF4-FFF2-40B4-BE49-F238E27FC236}">
                  <a16:creationId xmlns:a16="http://schemas.microsoft.com/office/drawing/2014/main" id="{6192AE31-3B0B-BA9E-2CCB-9A0A48F9BA12}"/>
                </a:ext>
              </a:extLst>
            </p:cNvPr>
            <p:cNvSpPr>
              <a:spLocks noChangeAspect="1" noChangeArrowheads="1" noTextEdit="1"/>
            </p:cNvSpPr>
            <p:nvPr/>
          </p:nvSpPr>
          <p:spPr bwMode="auto">
            <a:xfrm>
              <a:off x="935038" y="1265238"/>
              <a:ext cx="9053512"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7" name="Rectangle 8">
              <a:extLst>
                <a:ext uri="{FF2B5EF4-FFF2-40B4-BE49-F238E27FC236}">
                  <a16:creationId xmlns:a16="http://schemas.microsoft.com/office/drawing/2014/main" id="{DFE610FB-4B4C-BEAF-DEF6-E2F166D6E7AC}"/>
                </a:ext>
              </a:extLst>
            </p:cNvPr>
            <p:cNvSpPr>
              <a:spLocks noChangeArrowheads="1"/>
            </p:cNvSpPr>
            <p:nvPr/>
          </p:nvSpPr>
          <p:spPr bwMode="auto">
            <a:xfrm rot="16200000">
              <a:off x="-247649" y="2869815"/>
              <a:ext cx="3263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433F3F"/>
                  </a:solidFill>
                  <a:effectLst/>
                  <a:uLnTx/>
                  <a:uFillTx/>
                  <a:latin typeface="Trebuchet MS Bold" panose="020B0703020202020204" pitchFamily="34" charset="0"/>
                  <a:ea typeface="ＭＳ Ｐゴシック" pitchFamily="34" charset="-128"/>
                  <a:cs typeface="+mn-cs"/>
                </a:rPr>
                <a:t>Overall survival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28" name="Rectangle 29">
              <a:extLst>
                <a:ext uri="{FF2B5EF4-FFF2-40B4-BE49-F238E27FC236}">
                  <a16:creationId xmlns:a16="http://schemas.microsoft.com/office/drawing/2014/main" id="{FFD9BD78-B59F-8ECE-C7A1-B3E522A4C05C}"/>
                </a:ext>
              </a:extLst>
            </p:cNvPr>
            <p:cNvSpPr>
              <a:spLocks noChangeArrowheads="1"/>
            </p:cNvSpPr>
            <p:nvPr/>
          </p:nvSpPr>
          <p:spPr bwMode="auto">
            <a:xfrm>
              <a:off x="2227263" y="5022852"/>
              <a:ext cx="76565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433F3F"/>
                  </a:solidFill>
                  <a:effectLst/>
                  <a:uLnTx/>
                  <a:uFillTx/>
                  <a:latin typeface="Trebuchet MS Bold" panose="020B0703020202020204" pitchFamily="34" charset="0"/>
                  <a:ea typeface="ＭＳ Ｐゴシック" pitchFamily="34" charset="-128"/>
                  <a:cs typeface="+mn-cs"/>
                </a:rPr>
                <a:t>Months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29" name="Rectangle 30">
              <a:extLst>
                <a:ext uri="{FF2B5EF4-FFF2-40B4-BE49-F238E27FC236}">
                  <a16:creationId xmlns:a16="http://schemas.microsoft.com/office/drawing/2014/main" id="{9125483A-609B-71EB-5A16-CF1166BED4C0}"/>
                </a:ext>
              </a:extLst>
            </p:cNvPr>
            <p:cNvSpPr>
              <a:spLocks noChangeArrowheads="1"/>
            </p:cNvSpPr>
            <p:nvPr/>
          </p:nvSpPr>
          <p:spPr bwMode="auto">
            <a:xfrm>
              <a:off x="2097723" y="5490749"/>
              <a:ext cx="254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9FBA"/>
                  </a:solidFill>
                  <a:effectLst/>
                  <a:uLnTx/>
                  <a:uFillTx/>
                  <a:latin typeface="Arial"/>
                  <a:ea typeface="ＭＳ Ｐゴシック" pitchFamily="34" charset="-128"/>
                  <a:cs typeface="+mn-cs"/>
                </a:rPr>
                <a:t>304</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30" name="Rectangle 31">
              <a:extLst>
                <a:ext uri="{FF2B5EF4-FFF2-40B4-BE49-F238E27FC236}">
                  <a16:creationId xmlns:a16="http://schemas.microsoft.com/office/drawing/2014/main" id="{B9E11A04-3B4B-06B9-A37F-4F0862B77BB3}"/>
                </a:ext>
              </a:extLst>
            </p:cNvPr>
            <p:cNvSpPr>
              <a:spLocks noChangeArrowheads="1"/>
            </p:cNvSpPr>
            <p:nvPr/>
          </p:nvSpPr>
          <p:spPr bwMode="auto">
            <a:xfrm>
              <a:off x="2097723" y="5752686"/>
              <a:ext cx="254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304</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31" name="Rectangle 32">
              <a:extLst>
                <a:ext uri="{FF2B5EF4-FFF2-40B4-BE49-F238E27FC236}">
                  <a16:creationId xmlns:a16="http://schemas.microsoft.com/office/drawing/2014/main" id="{00C1C8C9-ACCF-ECDD-3B3C-C4E30D6C9AA8}"/>
                </a:ext>
              </a:extLst>
            </p:cNvPr>
            <p:cNvSpPr>
              <a:spLocks noChangeArrowheads="1"/>
            </p:cNvSpPr>
            <p:nvPr/>
          </p:nvSpPr>
          <p:spPr bwMode="auto">
            <a:xfrm>
              <a:off x="3482242" y="5490749"/>
              <a:ext cx="254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196</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32" name="Rectangle 33">
              <a:extLst>
                <a:ext uri="{FF2B5EF4-FFF2-40B4-BE49-F238E27FC236}">
                  <a16:creationId xmlns:a16="http://schemas.microsoft.com/office/drawing/2014/main" id="{FD213E96-A804-4D19-0BDF-291A0DEFB073}"/>
                </a:ext>
              </a:extLst>
            </p:cNvPr>
            <p:cNvSpPr>
              <a:spLocks noChangeArrowheads="1"/>
            </p:cNvSpPr>
            <p:nvPr/>
          </p:nvSpPr>
          <p:spPr bwMode="auto">
            <a:xfrm>
              <a:off x="3482242" y="5752686"/>
              <a:ext cx="254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166</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35" name="Rectangle 36">
              <a:extLst>
                <a:ext uri="{FF2B5EF4-FFF2-40B4-BE49-F238E27FC236}">
                  <a16:creationId xmlns:a16="http://schemas.microsoft.com/office/drawing/2014/main" id="{AB1C6B49-6985-165E-EE73-2D4183B9E379}"/>
                </a:ext>
              </a:extLst>
            </p:cNvPr>
            <p:cNvSpPr>
              <a:spLocks noChangeArrowheads="1"/>
            </p:cNvSpPr>
            <p:nvPr/>
          </p:nvSpPr>
          <p:spPr bwMode="auto">
            <a:xfrm>
              <a:off x="2794637" y="5490749"/>
              <a:ext cx="254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264</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36" name="Rectangle 37">
              <a:extLst>
                <a:ext uri="{FF2B5EF4-FFF2-40B4-BE49-F238E27FC236}">
                  <a16:creationId xmlns:a16="http://schemas.microsoft.com/office/drawing/2014/main" id="{0D28B9C1-1D25-D05C-5CC1-B988AA517E22}"/>
                </a:ext>
              </a:extLst>
            </p:cNvPr>
            <p:cNvSpPr>
              <a:spLocks noChangeArrowheads="1"/>
            </p:cNvSpPr>
            <p:nvPr/>
          </p:nvSpPr>
          <p:spPr bwMode="auto">
            <a:xfrm>
              <a:off x="2794637" y="5752686"/>
              <a:ext cx="254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242</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37" name="Rectangle 38">
              <a:extLst>
                <a:ext uri="{FF2B5EF4-FFF2-40B4-BE49-F238E27FC236}">
                  <a16:creationId xmlns:a16="http://schemas.microsoft.com/office/drawing/2014/main" id="{E3293C41-6BE7-5A33-D5E4-6018A5DB2080}"/>
                </a:ext>
              </a:extLst>
            </p:cNvPr>
            <p:cNvSpPr>
              <a:spLocks noChangeArrowheads="1"/>
            </p:cNvSpPr>
            <p:nvPr/>
          </p:nvSpPr>
          <p:spPr bwMode="auto">
            <a:xfrm>
              <a:off x="4186874" y="5490749"/>
              <a:ext cx="254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9FBA"/>
                  </a:solidFill>
                  <a:effectLst/>
                  <a:uLnTx/>
                  <a:uFillTx/>
                  <a:latin typeface="Arial"/>
                  <a:ea typeface="ＭＳ Ｐゴシック" pitchFamily="34" charset="-128"/>
                  <a:cs typeface="+mn-cs"/>
                </a:rPr>
                <a:t>142</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38" name="Rectangle 39">
              <a:extLst>
                <a:ext uri="{FF2B5EF4-FFF2-40B4-BE49-F238E27FC236}">
                  <a16:creationId xmlns:a16="http://schemas.microsoft.com/office/drawing/2014/main" id="{6623329F-8114-8D5B-B5F3-B5AF47D5BEB7}"/>
                </a:ext>
              </a:extLst>
            </p:cNvPr>
            <p:cNvSpPr>
              <a:spLocks noChangeArrowheads="1"/>
            </p:cNvSpPr>
            <p:nvPr/>
          </p:nvSpPr>
          <p:spPr bwMode="auto">
            <a:xfrm>
              <a:off x="4186874" y="5752686"/>
              <a:ext cx="254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122</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40" name="Rectangle 41">
              <a:extLst>
                <a:ext uri="{FF2B5EF4-FFF2-40B4-BE49-F238E27FC236}">
                  <a16:creationId xmlns:a16="http://schemas.microsoft.com/office/drawing/2014/main" id="{23916AE6-EEFE-037C-531F-FA894CFABD2D}"/>
                </a:ext>
              </a:extLst>
            </p:cNvPr>
            <p:cNvSpPr>
              <a:spLocks noChangeArrowheads="1"/>
            </p:cNvSpPr>
            <p:nvPr/>
          </p:nvSpPr>
          <p:spPr bwMode="auto">
            <a:xfrm>
              <a:off x="4930063" y="549074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9FBA"/>
                  </a:solidFill>
                  <a:effectLst/>
                  <a:uLnTx/>
                  <a:uFillTx/>
                  <a:latin typeface="Arial"/>
                  <a:ea typeface="ＭＳ Ｐゴシック" pitchFamily="34" charset="-128"/>
                  <a:cs typeface="+mn-cs"/>
                </a:rPr>
                <a:t>97</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41" name="Rectangle 42">
              <a:extLst>
                <a:ext uri="{FF2B5EF4-FFF2-40B4-BE49-F238E27FC236}">
                  <a16:creationId xmlns:a16="http://schemas.microsoft.com/office/drawing/2014/main" id="{A33AFA4D-3EE0-A76E-9FBA-F59FAB00D5AF}"/>
                </a:ext>
              </a:extLst>
            </p:cNvPr>
            <p:cNvSpPr>
              <a:spLocks noChangeArrowheads="1"/>
            </p:cNvSpPr>
            <p:nvPr/>
          </p:nvSpPr>
          <p:spPr bwMode="auto">
            <a:xfrm>
              <a:off x="4930063" y="5752686"/>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82</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42" name="Rectangle 43">
              <a:extLst>
                <a:ext uri="{FF2B5EF4-FFF2-40B4-BE49-F238E27FC236}">
                  <a16:creationId xmlns:a16="http://schemas.microsoft.com/office/drawing/2014/main" id="{DAE0AD46-61E3-15E7-823B-A568D38CD372}"/>
                </a:ext>
              </a:extLst>
            </p:cNvPr>
            <p:cNvSpPr>
              <a:spLocks noChangeArrowheads="1"/>
            </p:cNvSpPr>
            <p:nvPr/>
          </p:nvSpPr>
          <p:spPr bwMode="auto">
            <a:xfrm>
              <a:off x="5625389" y="549074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9FBA"/>
                  </a:solidFill>
                  <a:effectLst/>
                  <a:uLnTx/>
                  <a:uFillTx/>
                  <a:latin typeface="Arial"/>
                  <a:ea typeface="ＭＳ Ｐゴシック" pitchFamily="34" charset="-128"/>
                  <a:cs typeface="+mn-cs"/>
                </a:rPr>
                <a:t>69</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43" name="Rectangle 44">
              <a:extLst>
                <a:ext uri="{FF2B5EF4-FFF2-40B4-BE49-F238E27FC236}">
                  <a16:creationId xmlns:a16="http://schemas.microsoft.com/office/drawing/2014/main" id="{1792530D-5D1E-BC9C-D457-EDC9602D0C32}"/>
                </a:ext>
              </a:extLst>
            </p:cNvPr>
            <p:cNvSpPr>
              <a:spLocks noChangeArrowheads="1"/>
            </p:cNvSpPr>
            <p:nvPr/>
          </p:nvSpPr>
          <p:spPr bwMode="auto">
            <a:xfrm>
              <a:off x="5625389" y="5752686"/>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49</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44" name="Rectangle 45">
              <a:extLst>
                <a:ext uri="{FF2B5EF4-FFF2-40B4-BE49-F238E27FC236}">
                  <a16:creationId xmlns:a16="http://schemas.microsoft.com/office/drawing/2014/main" id="{8EF4BD02-F3DB-EAF2-C15F-96B5CD5F2899}"/>
                </a:ext>
              </a:extLst>
            </p:cNvPr>
            <p:cNvSpPr>
              <a:spLocks noChangeArrowheads="1"/>
            </p:cNvSpPr>
            <p:nvPr/>
          </p:nvSpPr>
          <p:spPr bwMode="auto">
            <a:xfrm>
              <a:off x="6322302" y="549074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9FBA"/>
                  </a:solidFill>
                  <a:effectLst/>
                  <a:uLnTx/>
                  <a:uFillTx/>
                  <a:latin typeface="Arial"/>
                  <a:ea typeface="ＭＳ Ｐゴシック" pitchFamily="34" charset="-128"/>
                  <a:cs typeface="+mn-cs"/>
                </a:rPr>
                <a:t>48</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45" name="Rectangle 46">
              <a:extLst>
                <a:ext uri="{FF2B5EF4-FFF2-40B4-BE49-F238E27FC236}">
                  <a16:creationId xmlns:a16="http://schemas.microsoft.com/office/drawing/2014/main" id="{1433044A-9A1F-04AB-BF60-89BE60200D95}"/>
                </a:ext>
              </a:extLst>
            </p:cNvPr>
            <p:cNvSpPr>
              <a:spLocks noChangeArrowheads="1"/>
            </p:cNvSpPr>
            <p:nvPr/>
          </p:nvSpPr>
          <p:spPr bwMode="auto">
            <a:xfrm>
              <a:off x="6322302" y="5752686"/>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33</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46" name="Rectangle 47">
              <a:extLst>
                <a:ext uri="{FF2B5EF4-FFF2-40B4-BE49-F238E27FC236}">
                  <a16:creationId xmlns:a16="http://schemas.microsoft.com/office/drawing/2014/main" id="{D08C0C6E-9E6B-6718-8EC9-C7618B14520B}"/>
                </a:ext>
              </a:extLst>
            </p:cNvPr>
            <p:cNvSpPr>
              <a:spLocks noChangeArrowheads="1"/>
            </p:cNvSpPr>
            <p:nvPr/>
          </p:nvSpPr>
          <p:spPr bwMode="auto">
            <a:xfrm>
              <a:off x="7019214" y="549074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9FBA"/>
                  </a:solidFill>
                  <a:effectLst/>
                  <a:uLnTx/>
                  <a:uFillTx/>
                  <a:latin typeface="Arial"/>
                  <a:ea typeface="ＭＳ Ｐゴシック" pitchFamily="34" charset="-128"/>
                  <a:cs typeface="+mn-cs"/>
                </a:rPr>
                <a:t>25</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47" name="Rectangle 48">
              <a:extLst>
                <a:ext uri="{FF2B5EF4-FFF2-40B4-BE49-F238E27FC236}">
                  <a16:creationId xmlns:a16="http://schemas.microsoft.com/office/drawing/2014/main" id="{61A91D10-886E-EA9F-F784-189BE8A6E5F1}"/>
                </a:ext>
              </a:extLst>
            </p:cNvPr>
            <p:cNvSpPr>
              <a:spLocks noChangeArrowheads="1"/>
            </p:cNvSpPr>
            <p:nvPr/>
          </p:nvSpPr>
          <p:spPr bwMode="auto">
            <a:xfrm>
              <a:off x="7019214" y="5752686"/>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595454"/>
                  </a:solidFill>
                  <a:effectLst/>
                  <a:uLnTx/>
                  <a:uFillTx/>
                  <a:latin typeface="Arial"/>
                  <a:ea typeface="ＭＳ Ｐゴシック" pitchFamily="34" charset="-128"/>
                  <a:cs typeface="+mn-cs"/>
                </a:rPr>
                <a:t>17</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49" name="Rectangle 50">
              <a:extLst>
                <a:ext uri="{FF2B5EF4-FFF2-40B4-BE49-F238E27FC236}">
                  <a16:creationId xmlns:a16="http://schemas.microsoft.com/office/drawing/2014/main" id="{8A196FCE-D9DD-789D-451D-FA0F351CE220}"/>
                </a:ext>
              </a:extLst>
            </p:cNvPr>
            <p:cNvSpPr>
              <a:spLocks noChangeArrowheads="1"/>
            </p:cNvSpPr>
            <p:nvPr/>
          </p:nvSpPr>
          <p:spPr bwMode="auto">
            <a:xfrm>
              <a:off x="7716128" y="549074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9FBA"/>
                  </a:solidFill>
                  <a:effectLst/>
                  <a:uLnTx/>
                  <a:uFillTx/>
                  <a:latin typeface="Arial"/>
                  <a:ea typeface="ＭＳ Ｐゴシック" pitchFamily="34" charset="-128"/>
                  <a:cs typeface="+mn-cs"/>
                </a:rPr>
                <a:t>15</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50" name="Rectangle 51">
              <a:extLst>
                <a:ext uri="{FF2B5EF4-FFF2-40B4-BE49-F238E27FC236}">
                  <a16:creationId xmlns:a16="http://schemas.microsoft.com/office/drawing/2014/main" id="{2DD4AE52-168C-7FC9-DFA1-75689D36F732}"/>
                </a:ext>
              </a:extLst>
            </p:cNvPr>
            <p:cNvSpPr>
              <a:spLocks noChangeArrowheads="1"/>
            </p:cNvSpPr>
            <p:nvPr/>
          </p:nvSpPr>
          <p:spPr bwMode="auto">
            <a:xfrm>
              <a:off x="7716128" y="5752686"/>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13</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53" name="Rectangle 54">
              <a:extLst>
                <a:ext uri="{FF2B5EF4-FFF2-40B4-BE49-F238E27FC236}">
                  <a16:creationId xmlns:a16="http://schemas.microsoft.com/office/drawing/2014/main" id="{DBE7BB92-DC55-12DB-73B4-DEA4E39437F6}"/>
                </a:ext>
              </a:extLst>
            </p:cNvPr>
            <p:cNvSpPr>
              <a:spLocks noChangeArrowheads="1"/>
            </p:cNvSpPr>
            <p:nvPr/>
          </p:nvSpPr>
          <p:spPr bwMode="auto">
            <a:xfrm>
              <a:off x="8453933" y="5490749"/>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9FBA"/>
                  </a:solidFill>
                  <a:effectLst/>
                  <a:uLnTx/>
                  <a:uFillTx/>
                  <a:latin typeface="Arial"/>
                  <a:ea typeface="ＭＳ Ｐゴシック" pitchFamily="34" charset="-128"/>
                  <a:cs typeface="+mn-cs"/>
                </a:rPr>
                <a:t>7</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54" name="Rectangle 55">
              <a:extLst>
                <a:ext uri="{FF2B5EF4-FFF2-40B4-BE49-F238E27FC236}">
                  <a16:creationId xmlns:a16="http://schemas.microsoft.com/office/drawing/2014/main" id="{1C4F6C45-94F6-1CCD-43AC-BE21951ED574}"/>
                </a:ext>
              </a:extLst>
            </p:cNvPr>
            <p:cNvSpPr>
              <a:spLocks noChangeArrowheads="1"/>
            </p:cNvSpPr>
            <p:nvPr/>
          </p:nvSpPr>
          <p:spPr bwMode="auto">
            <a:xfrm>
              <a:off x="8453933" y="5752686"/>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4</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55" name="Rectangle 56">
              <a:extLst>
                <a:ext uri="{FF2B5EF4-FFF2-40B4-BE49-F238E27FC236}">
                  <a16:creationId xmlns:a16="http://schemas.microsoft.com/office/drawing/2014/main" id="{DC9FF0E2-2A92-1350-F3AC-5072185ABAC3}"/>
                </a:ext>
              </a:extLst>
            </p:cNvPr>
            <p:cNvSpPr>
              <a:spLocks noChangeArrowheads="1"/>
            </p:cNvSpPr>
            <p:nvPr/>
          </p:nvSpPr>
          <p:spPr bwMode="auto">
            <a:xfrm>
              <a:off x="9150845" y="5490749"/>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2</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56" name="Rectangle 57">
              <a:extLst>
                <a:ext uri="{FF2B5EF4-FFF2-40B4-BE49-F238E27FC236}">
                  <a16:creationId xmlns:a16="http://schemas.microsoft.com/office/drawing/2014/main" id="{D34738EE-3078-2AE5-C5C5-09DEAA3FE2D7}"/>
                </a:ext>
              </a:extLst>
            </p:cNvPr>
            <p:cNvSpPr>
              <a:spLocks noChangeArrowheads="1"/>
            </p:cNvSpPr>
            <p:nvPr/>
          </p:nvSpPr>
          <p:spPr bwMode="auto">
            <a:xfrm>
              <a:off x="9150845" y="5752686"/>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1</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57" name="Rectangle 58">
              <a:extLst>
                <a:ext uri="{FF2B5EF4-FFF2-40B4-BE49-F238E27FC236}">
                  <a16:creationId xmlns:a16="http://schemas.microsoft.com/office/drawing/2014/main" id="{6FF07002-8E78-BC52-B3FE-2678EDB79AAC}"/>
                </a:ext>
              </a:extLst>
            </p:cNvPr>
            <p:cNvSpPr>
              <a:spLocks noChangeArrowheads="1"/>
            </p:cNvSpPr>
            <p:nvPr/>
          </p:nvSpPr>
          <p:spPr bwMode="auto">
            <a:xfrm>
              <a:off x="9847758" y="5490749"/>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0</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58" name="Rectangle 59">
              <a:extLst>
                <a:ext uri="{FF2B5EF4-FFF2-40B4-BE49-F238E27FC236}">
                  <a16:creationId xmlns:a16="http://schemas.microsoft.com/office/drawing/2014/main" id="{0A778866-9BF6-683B-8411-8DEFA3AB0253}"/>
                </a:ext>
              </a:extLst>
            </p:cNvPr>
            <p:cNvSpPr>
              <a:spLocks noChangeArrowheads="1"/>
            </p:cNvSpPr>
            <p:nvPr/>
          </p:nvSpPr>
          <p:spPr bwMode="auto">
            <a:xfrm>
              <a:off x="9847758" y="5752686"/>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0</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4" name="Rectangle 13">
              <a:extLst>
                <a:ext uri="{FF2B5EF4-FFF2-40B4-BE49-F238E27FC236}">
                  <a16:creationId xmlns:a16="http://schemas.microsoft.com/office/drawing/2014/main" id="{53070511-8C81-A81C-A93A-4F9BF40A1025}"/>
                </a:ext>
              </a:extLst>
            </p:cNvPr>
            <p:cNvSpPr/>
            <p:nvPr/>
          </p:nvSpPr>
          <p:spPr>
            <a:xfrm>
              <a:off x="8821779" y="2462495"/>
              <a:ext cx="537001" cy="114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027B7909-F48B-52E8-E147-0F18E54BE1A7}"/>
                </a:ext>
              </a:extLst>
            </p:cNvPr>
            <p:cNvSpPr/>
            <p:nvPr/>
          </p:nvSpPr>
          <p:spPr>
            <a:xfrm>
              <a:off x="5286099" y="2769332"/>
              <a:ext cx="2271228" cy="383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B0AFF1CD-83A5-5459-3C85-E86336A5D7EF}"/>
                </a:ext>
              </a:extLst>
            </p:cNvPr>
            <p:cNvSpPr/>
            <p:nvPr/>
          </p:nvSpPr>
          <p:spPr>
            <a:xfrm>
              <a:off x="5286099" y="3953698"/>
              <a:ext cx="2270208" cy="259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4" name="Line 5">
              <a:extLst>
                <a:ext uri="{FF2B5EF4-FFF2-40B4-BE49-F238E27FC236}">
                  <a16:creationId xmlns:a16="http://schemas.microsoft.com/office/drawing/2014/main" id="{45C350A5-2FEC-1E56-72E9-FEAE82F91D96}"/>
                </a:ext>
              </a:extLst>
            </p:cNvPr>
            <p:cNvSpPr>
              <a:spLocks noChangeShapeType="1"/>
            </p:cNvSpPr>
            <p:nvPr/>
          </p:nvSpPr>
          <p:spPr bwMode="auto">
            <a:xfrm>
              <a:off x="3616325" y="2344738"/>
              <a:ext cx="0" cy="2298700"/>
            </a:xfrm>
            <a:prstGeom prst="line">
              <a:avLst/>
            </a:prstGeom>
            <a:noFill/>
            <a:ln w="14288">
              <a:solidFill>
                <a:srgbClr val="433F3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5" name="Line 6">
              <a:extLst>
                <a:ext uri="{FF2B5EF4-FFF2-40B4-BE49-F238E27FC236}">
                  <a16:creationId xmlns:a16="http://schemas.microsoft.com/office/drawing/2014/main" id="{24199F73-DC93-C24F-3633-9C53CE895A6A}"/>
                </a:ext>
              </a:extLst>
            </p:cNvPr>
            <p:cNvSpPr>
              <a:spLocks noChangeShapeType="1"/>
            </p:cNvSpPr>
            <p:nvPr/>
          </p:nvSpPr>
          <p:spPr bwMode="auto">
            <a:xfrm>
              <a:off x="5008563" y="3124201"/>
              <a:ext cx="0" cy="1519237"/>
            </a:xfrm>
            <a:prstGeom prst="line">
              <a:avLst/>
            </a:prstGeom>
            <a:noFill/>
            <a:ln w="14288">
              <a:solidFill>
                <a:srgbClr val="433F3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6" name="Line 7">
              <a:extLst>
                <a:ext uri="{FF2B5EF4-FFF2-40B4-BE49-F238E27FC236}">
                  <a16:creationId xmlns:a16="http://schemas.microsoft.com/office/drawing/2014/main" id="{B3D073FD-0677-4B1C-518A-91B8D0BD27F2}"/>
                </a:ext>
              </a:extLst>
            </p:cNvPr>
            <p:cNvSpPr>
              <a:spLocks noChangeShapeType="1"/>
            </p:cNvSpPr>
            <p:nvPr/>
          </p:nvSpPr>
          <p:spPr bwMode="auto">
            <a:xfrm flipV="1">
              <a:off x="2227263" y="1379538"/>
              <a:ext cx="0" cy="3263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8" name="Line 9">
              <a:extLst>
                <a:ext uri="{FF2B5EF4-FFF2-40B4-BE49-F238E27FC236}">
                  <a16:creationId xmlns:a16="http://schemas.microsoft.com/office/drawing/2014/main" id="{71C693BE-B08B-8467-CD0E-25CE1B6F1842}"/>
                </a:ext>
              </a:extLst>
            </p:cNvPr>
            <p:cNvSpPr>
              <a:spLocks noChangeShapeType="1"/>
            </p:cNvSpPr>
            <p:nvPr/>
          </p:nvSpPr>
          <p:spPr bwMode="auto">
            <a:xfrm flipH="1">
              <a:off x="2227263" y="4643438"/>
              <a:ext cx="7656512"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9" name="Line 10">
              <a:extLst>
                <a:ext uri="{FF2B5EF4-FFF2-40B4-BE49-F238E27FC236}">
                  <a16:creationId xmlns:a16="http://schemas.microsoft.com/office/drawing/2014/main" id="{6A16CA2A-1EBC-48F0-740E-38B2B807968C}"/>
                </a:ext>
              </a:extLst>
            </p:cNvPr>
            <p:cNvSpPr>
              <a:spLocks noChangeShapeType="1"/>
            </p:cNvSpPr>
            <p:nvPr/>
          </p:nvSpPr>
          <p:spPr bwMode="auto">
            <a:xfrm>
              <a:off x="2111375" y="1379538"/>
              <a:ext cx="115887"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0" name="Line 11">
              <a:extLst>
                <a:ext uri="{FF2B5EF4-FFF2-40B4-BE49-F238E27FC236}">
                  <a16:creationId xmlns:a16="http://schemas.microsoft.com/office/drawing/2014/main" id="{E16E15B9-20F2-5658-FA58-CC791A7C131D}"/>
                </a:ext>
              </a:extLst>
            </p:cNvPr>
            <p:cNvSpPr>
              <a:spLocks noChangeShapeType="1"/>
            </p:cNvSpPr>
            <p:nvPr/>
          </p:nvSpPr>
          <p:spPr bwMode="auto">
            <a:xfrm flipH="1">
              <a:off x="2111375" y="2032001"/>
              <a:ext cx="115887"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1" name="Line 12">
              <a:extLst>
                <a:ext uri="{FF2B5EF4-FFF2-40B4-BE49-F238E27FC236}">
                  <a16:creationId xmlns:a16="http://schemas.microsoft.com/office/drawing/2014/main" id="{D5772F68-46B6-32E5-6731-EC11B7D01D1D}"/>
                </a:ext>
              </a:extLst>
            </p:cNvPr>
            <p:cNvSpPr>
              <a:spLocks noChangeShapeType="1"/>
            </p:cNvSpPr>
            <p:nvPr/>
          </p:nvSpPr>
          <p:spPr bwMode="auto">
            <a:xfrm flipH="1">
              <a:off x="2111375" y="1708151"/>
              <a:ext cx="115887"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2" name="Line 13">
              <a:extLst>
                <a:ext uri="{FF2B5EF4-FFF2-40B4-BE49-F238E27FC236}">
                  <a16:creationId xmlns:a16="http://schemas.microsoft.com/office/drawing/2014/main" id="{21F940A3-DE3C-0ABE-6BED-03EBEE8BBF0F}"/>
                </a:ext>
              </a:extLst>
            </p:cNvPr>
            <p:cNvSpPr>
              <a:spLocks noChangeShapeType="1"/>
            </p:cNvSpPr>
            <p:nvPr/>
          </p:nvSpPr>
          <p:spPr bwMode="auto">
            <a:xfrm flipH="1">
              <a:off x="2111375" y="2359026"/>
              <a:ext cx="115887"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3" name="Line 14">
              <a:extLst>
                <a:ext uri="{FF2B5EF4-FFF2-40B4-BE49-F238E27FC236}">
                  <a16:creationId xmlns:a16="http://schemas.microsoft.com/office/drawing/2014/main" id="{48AB8D28-0C1D-42E9-7771-7FB0021793CD}"/>
                </a:ext>
              </a:extLst>
            </p:cNvPr>
            <p:cNvSpPr>
              <a:spLocks noChangeShapeType="1"/>
            </p:cNvSpPr>
            <p:nvPr/>
          </p:nvSpPr>
          <p:spPr bwMode="auto">
            <a:xfrm flipH="1">
              <a:off x="2111375" y="2686051"/>
              <a:ext cx="115887"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4" name="Line 15">
              <a:extLst>
                <a:ext uri="{FF2B5EF4-FFF2-40B4-BE49-F238E27FC236}">
                  <a16:creationId xmlns:a16="http://schemas.microsoft.com/office/drawing/2014/main" id="{73BBA9BB-0A75-1386-67E6-8A9E4767D77D}"/>
                </a:ext>
              </a:extLst>
            </p:cNvPr>
            <p:cNvSpPr>
              <a:spLocks noChangeShapeType="1"/>
            </p:cNvSpPr>
            <p:nvPr/>
          </p:nvSpPr>
          <p:spPr bwMode="auto">
            <a:xfrm flipH="1">
              <a:off x="2111375" y="3336926"/>
              <a:ext cx="115887"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5" name="Line 16">
              <a:extLst>
                <a:ext uri="{FF2B5EF4-FFF2-40B4-BE49-F238E27FC236}">
                  <a16:creationId xmlns:a16="http://schemas.microsoft.com/office/drawing/2014/main" id="{E9A2638E-629B-E26A-784F-4D3B046587F5}"/>
                </a:ext>
              </a:extLst>
            </p:cNvPr>
            <p:cNvSpPr>
              <a:spLocks noChangeShapeType="1"/>
            </p:cNvSpPr>
            <p:nvPr/>
          </p:nvSpPr>
          <p:spPr bwMode="auto">
            <a:xfrm flipH="1">
              <a:off x="2111375" y="3663951"/>
              <a:ext cx="115887"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6" name="Line 17">
              <a:extLst>
                <a:ext uri="{FF2B5EF4-FFF2-40B4-BE49-F238E27FC236}">
                  <a16:creationId xmlns:a16="http://schemas.microsoft.com/office/drawing/2014/main" id="{6E5F7A6E-C2E4-A108-EBFB-44AE27662988}"/>
                </a:ext>
              </a:extLst>
            </p:cNvPr>
            <p:cNvSpPr>
              <a:spLocks noChangeShapeType="1"/>
            </p:cNvSpPr>
            <p:nvPr/>
          </p:nvSpPr>
          <p:spPr bwMode="auto">
            <a:xfrm flipH="1">
              <a:off x="2111375" y="4314826"/>
              <a:ext cx="115887"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7" name="Line 18">
              <a:extLst>
                <a:ext uri="{FF2B5EF4-FFF2-40B4-BE49-F238E27FC236}">
                  <a16:creationId xmlns:a16="http://schemas.microsoft.com/office/drawing/2014/main" id="{E2DD4DBB-6810-EE73-1430-2D5D7121DEBD}"/>
                </a:ext>
              </a:extLst>
            </p:cNvPr>
            <p:cNvSpPr>
              <a:spLocks noChangeShapeType="1"/>
            </p:cNvSpPr>
            <p:nvPr/>
          </p:nvSpPr>
          <p:spPr bwMode="auto">
            <a:xfrm flipH="1">
              <a:off x="2111375" y="3009901"/>
              <a:ext cx="115887"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8" name="Line 19">
              <a:extLst>
                <a:ext uri="{FF2B5EF4-FFF2-40B4-BE49-F238E27FC236}">
                  <a16:creationId xmlns:a16="http://schemas.microsoft.com/office/drawing/2014/main" id="{6336E41F-1444-C4F3-9867-5E47D1F559F0}"/>
                </a:ext>
              </a:extLst>
            </p:cNvPr>
            <p:cNvSpPr>
              <a:spLocks noChangeShapeType="1"/>
            </p:cNvSpPr>
            <p:nvPr/>
          </p:nvSpPr>
          <p:spPr bwMode="auto">
            <a:xfrm flipH="1">
              <a:off x="2111375" y="3987801"/>
              <a:ext cx="115887"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9" name="Line 20">
              <a:extLst>
                <a:ext uri="{FF2B5EF4-FFF2-40B4-BE49-F238E27FC236}">
                  <a16:creationId xmlns:a16="http://schemas.microsoft.com/office/drawing/2014/main" id="{E226BF9C-8CE7-06D7-72AD-73FB64C2BE8C}"/>
                </a:ext>
              </a:extLst>
            </p:cNvPr>
            <p:cNvSpPr>
              <a:spLocks noChangeShapeType="1"/>
            </p:cNvSpPr>
            <p:nvPr/>
          </p:nvSpPr>
          <p:spPr bwMode="auto">
            <a:xfrm flipH="1">
              <a:off x="2111375" y="4643438"/>
              <a:ext cx="115887"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0" name="Rectangle 21">
              <a:extLst>
                <a:ext uri="{FF2B5EF4-FFF2-40B4-BE49-F238E27FC236}">
                  <a16:creationId xmlns:a16="http://schemas.microsoft.com/office/drawing/2014/main" id="{03F60936-3447-F73A-8B29-0E5168CF3E9C}"/>
                </a:ext>
              </a:extLst>
            </p:cNvPr>
            <p:cNvSpPr>
              <a:spLocks noChangeArrowheads="1"/>
            </p:cNvSpPr>
            <p:nvPr/>
          </p:nvSpPr>
          <p:spPr bwMode="auto">
            <a:xfrm>
              <a:off x="2174666" y="4719638"/>
              <a:ext cx="1009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21" name="Line 22">
              <a:extLst>
                <a:ext uri="{FF2B5EF4-FFF2-40B4-BE49-F238E27FC236}">
                  <a16:creationId xmlns:a16="http://schemas.microsoft.com/office/drawing/2014/main" id="{3B95E775-1856-C1ED-B982-F104AADFD207}"/>
                </a:ext>
              </a:extLst>
            </p:cNvPr>
            <p:cNvSpPr>
              <a:spLocks noChangeShapeType="1"/>
            </p:cNvSpPr>
            <p:nvPr/>
          </p:nvSpPr>
          <p:spPr bwMode="auto">
            <a:xfrm>
              <a:off x="2227263"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2" name="Line 23">
              <a:extLst>
                <a:ext uri="{FF2B5EF4-FFF2-40B4-BE49-F238E27FC236}">
                  <a16:creationId xmlns:a16="http://schemas.microsoft.com/office/drawing/2014/main" id="{2A6C3B85-BC2B-B925-CA0A-9E23018D5FC8}"/>
                </a:ext>
              </a:extLst>
            </p:cNvPr>
            <p:cNvSpPr>
              <a:spLocks noChangeShapeType="1"/>
            </p:cNvSpPr>
            <p:nvPr/>
          </p:nvSpPr>
          <p:spPr bwMode="auto">
            <a:xfrm>
              <a:off x="3616325"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3" name="Line 24">
              <a:extLst>
                <a:ext uri="{FF2B5EF4-FFF2-40B4-BE49-F238E27FC236}">
                  <a16:creationId xmlns:a16="http://schemas.microsoft.com/office/drawing/2014/main" id="{6450F280-B615-0B87-EE69-A88D384417CD}"/>
                </a:ext>
              </a:extLst>
            </p:cNvPr>
            <p:cNvSpPr>
              <a:spLocks noChangeShapeType="1"/>
            </p:cNvSpPr>
            <p:nvPr/>
          </p:nvSpPr>
          <p:spPr bwMode="auto">
            <a:xfrm>
              <a:off x="4313238"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4" name="Line 25">
              <a:extLst>
                <a:ext uri="{FF2B5EF4-FFF2-40B4-BE49-F238E27FC236}">
                  <a16:creationId xmlns:a16="http://schemas.microsoft.com/office/drawing/2014/main" id="{8B35AE69-7AF9-E9A0-B070-DDC23208B95F}"/>
                </a:ext>
              </a:extLst>
            </p:cNvPr>
            <p:cNvSpPr>
              <a:spLocks noChangeShapeType="1"/>
            </p:cNvSpPr>
            <p:nvPr/>
          </p:nvSpPr>
          <p:spPr bwMode="auto">
            <a:xfrm>
              <a:off x="5705475"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5" name="Line 26">
              <a:extLst>
                <a:ext uri="{FF2B5EF4-FFF2-40B4-BE49-F238E27FC236}">
                  <a16:creationId xmlns:a16="http://schemas.microsoft.com/office/drawing/2014/main" id="{73D8CF25-70A7-5714-1607-B64300E74C2B}"/>
                </a:ext>
              </a:extLst>
            </p:cNvPr>
            <p:cNvSpPr>
              <a:spLocks noChangeShapeType="1"/>
            </p:cNvSpPr>
            <p:nvPr/>
          </p:nvSpPr>
          <p:spPr bwMode="auto">
            <a:xfrm>
              <a:off x="6402388"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6" name="Line 27">
              <a:extLst>
                <a:ext uri="{FF2B5EF4-FFF2-40B4-BE49-F238E27FC236}">
                  <a16:creationId xmlns:a16="http://schemas.microsoft.com/office/drawing/2014/main" id="{AF2D9E0B-4189-70B9-82A2-C008BD57C7A3}"/>
                </a:ext>
              </a:extLst>
            </p:cNvPr>
            <p:cNvSpPr>
              <a:spLocks noChangeShapeType="1"/>
            </p:cNvSpPr>
            <p:nvPr/>
          </p:nvSpPr>
          <p:spPr bwMode="auto">
            <a:xfrm>
              <a:off x="7097713"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7" name="Line 28">
              <a:extLst>
                <a:ext uri="{FF2B5EF4-FFF2-40B4-BE49-F238E27FC236}">
                  <a16:creationId xmlns:a16="http://schemas.microsoft.com/office/drawing/2014/main" id="{87A4F840-961E-501C-4BFD-95FC37C6A242}"/>
                </a:ext>
              </a:extLst>
            </p:cNvPr>
            <p:cNvSpPr>
              <a:spLocks noChangeShapeType="1"/>
            </p:cNvSpPr>
            <p:nvPr/>
          </p:nvSpPr>
          <p:spPr bwMode="auto">
            <a:xfrm>
              <a:off x="9883775"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3" name="Rectangle 34">
              <a:extLst>
                <a:ext uri="{FF2B5EF4-FFF2-40B4-BE49-F238E27FC236}">
                  <a16:creationId xmlns:a16="http://schemas.microsoft.com/office/drawing/2014/main" id="{D50B8538-0871-D981-4157-448971A7CAF1}"/>
                </a:ext>
              </a:extLst>
            </p:cNvPr>
            <p:cNvSpPr>
              <a:spLocks noChangeArrowheads="1"/>
            </p:cNvSpPr>
            <p:nvPr/>
          </p:nvSpPr>
          <p:spPr bwMode="auto">
            <a:xfrm>
              <a:off x="2871580" y="4719638"/>
              <a:ext cx="1009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34" name="Line 35">
              <a:extLst>
                <a:ext uri="{FF2B5EF4-FFF2-40B4-BE49-F238E27FC236}">
                  <a16:creationId xmlns:a16="http://schemas.microsoft.com/office/drawing/2014/main" id="{E0F1406E-E24C-AAB7-1FA0-C7B3786A57C8}"/>
                </a:ext>
              </a:extLst>
            </p:cNvPr>
            <p:cNvSpPr>
              <a:spLocks noChangeShapeType="1"/>
            </p:cNvSpPr>
            <p:nvPr/>
          </p:nvSpPr>
          <p:spPr bwMode="auto">
            <a:xfrm>
              <a:off x="2922588"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9" name="Line 40">
              <a:extLst>
                <a:ext uri="{FF2B5EF4-FFF2-40B4-BE49-F238E27FC236}">
                  <a16:creationId xmlns:a16="http://schemas.microsoft.com/office/drawing/2014/main" id="{B9F8F536-0E79-4A54-BBE5-C866BCA5F69B}"/>
                </a:ext>
              </a:extLst>
            </p:cNvPr>
            <p:cNvSpPr>
              <a:spLocks noChangeShapeType="1"/>
            </p:cNvSpPr>
            <p:nvPr/>
          </p:nvSpPr>
          <p:spPr bwMode="auto">
            <a:xfrm>
              <a:off x="5008563"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8" name="Line 49">
              <a:extLst>
                <a:ext uri="{FF2B5EF4-FFF2-40B4-BE49-F238E27FC236}">
                  <a16:creationId xmlns:a16="http://schemas.microsoft.com/office/drawing/2014/main" id="{56B16FB6-C6DB-A4D9-3387-AE32E8091C84}"/>
                </a:ext>
              </a:extLst>
            </p:cNvPr>
            <p:cNvSpPr>
              <a:spLocks noChangeShapeType="1"/>
            </p:cNvSpPr>
            <p:nvPr/>
          </p:nvSpPr>
          <p:spPr bwMode="auto">
            <a:xfrm>
              <a:off x="7794625"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1" name="Line 52">
              <a:extLst>
                <a:ext uri="{FF2B5EF4-FFF2-40B4-BE49-F238E27FC236}">
                  <a16:creationId xmlns:a16="http://schemas.microsoft.com/office/drawing/2014/main" id="{66B2480D-A6E3-B410-46C5-E27A8EFC7574}"/>
                </a:ext>
              </a:extLst>
            </p:cNvPr>
            <p:cNvSpPr>
              <a:spLocks noChangeShapeType="1"/>
            </p:cNvSpPr>
            <p:nvPr/>
          </p:nvSpPr>
          <p:spPr bwMode="auto">
            <a:xfrm>
              <a:off x="8491538"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2" name="Line 53">
              <a:extLst>
                <a:ext uri="{FF2B5EF4-FFF2-40B4-BE49-F238E27FC236}">
                  <a16:creationId xmlns:a16="http://schemas.microsoft.com/office/drawing/2014/main" id="{5059C4D6-EA14-A0A0-F77A-04A415BC9303}"/>
                </a:ext>
              </a:extLst>
            </p:cNvPr>
            <p:cNvSpPr>
              <a:spLocks noChangeShapeType="1"/>
            </p:cNvSpPr>
            <p:nvPr/>
          </p:nvSpPr>
          <p:spPr bwMode="auto">
            <a:xfrm>
              <a:off x="9188450" y="4643438"/>
              <a:ext cx="0" cy="85725"/>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9" name="Rectangle 60">
              <a:extLst>
                <a:ext uri="{FF2B5EF4-FFF2-40B4-BE49-F238E27FC236}">
                  <a16:creationId xmlns:a16="http://schemas.microsoft.com/office/drawing/2014/main" id="{50DA60E9-3927-9DFB-66F7-07361AD4931B}"/>
                </a:ext>
              </a:extLst>
            </p:cNvPr>
            <p:cNvSpPr>
              <a:spLocks noChangeArrowheads="1"/>
            </p:cNvSpPr>
            <p:nvPr/>
          </p:nvSpPr>
          <p:spPr bwMode="auto">
            <a:xfrm>
              <a:off x="6306275" y="471963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36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60" name="Rectangle 61">
              <a:extLst>
                <a:ext uri="{FF2B5EF4-FFF2-40B4-BE49-F238E27FC236}">
                  <a16:creationId xmlns:a16="http://schemas.microsoft.com/office/drawing/2014/main" id="{9F13D762-C2AF-CD24-6902-EE4E6C936BA6}"/>
                </a:ext>
              </a:extLst>
            </p:cNvPr>
            <p:cNvSpPr>
              <a:spLocks noChangeArrowheads="1"/>
            </p:cNvSpPr>
            <p:nvPr/>
          </p:nvSpPr>
          <p:spPr bwMode="auto">
            <a:xfrm>
              <a:off x="7003187" y="471963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42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61" name="Rectangle 62">
              <a:extLst>
                <a:ext uri="{FF2B5EF4-FFF2-40B4-BE49-F238E27FC236}">
                  <a16:creationId xmlns:a16="http://schemas.microsoft.com/office/drawing/2014/main" id="{2EA7FB5E-7C21-9843-A1AE-30CB4A491E54}"/>
                </a:ext>
              </a:extLst>
            </p:cNvPr>
            <p:cNvSpPr>
              <a:spLocks noChangeArrowheads="1"/>
            </p:cNvSpPr>
            <p:nvPr/>
          </p:nvSpPr>
          <p:spPr bwMode="auto">
            <a:xfrm>
              <a:off x="7700099" y="471963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48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62" name="Rectangle 63">
              <a:extLst>
                <a:ext uri="{FF2B5EF4-FFF2-40B4-BE49-F238E27FC236}">
                  <a16:creationId xmlns:a16="http://schemas.microsoft.com/office/drawing/2014/main" id="{1BD1C2F4-8484-8DE6-B96C-A1DDA449DBEC}"/>
                </a:ext>
              </a:extLst>
            </p:cNvPr>
            <p:cNvSpPr>
              <a:spLocks noChangeArrowheads="1"/>
            </p:cNvSpPr>
            <p:nvPr/>
          </p:nvSpPr>
          <p:spPr bwMode="auto">
            <a:xfrm>
              <a:off x="5609361" y="471963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30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63" name="Rectangle 64">
              <a:extLst>
                <a:ext uri="{FF2B5EF4-FFF2-40B4-BE49-F238E27FC236}">
                  <a16:creationId xmlns:a16="http://schemas.microsoft.com/office/drawing/2014/main" id="{A598FF1F-DF8B-8E9E-5296-4EF51423909F}"/>
                </a:ext>
              </a:extLst>
            </p:cNvPr>
            <p:cNvSpPr>
              <a:spLocks noChangeArrowheads="1"/>
            </p:cNvSpPr>
            <p:nvPr/>
          </p:nvSpPr>
          <p:spPr bwMode="auto">
            <a:xfrm>
              <a:off x="8395424" y="471963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54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64" name="Rectangle 65">
              <a:extLst>
                <a:ext uri="{FF2B5EF4-FFF2-40B4-BE49-F238E27FC236}">
                  <a16:creationId xmlns:a16="http://schemas.microsoft.com/office/drawing/2014/main" id="{A6E18381-1363-D0B3-A862-72DDED79F1FE}"/>
                </a:ext>
              </a:extLst>
            </p:cNvPr>
            <p:cNvSpPr>
              <a:spLocks noChangeArrowheads="1"/>
            </p:cNvSpPr>
            <p:nvPr/>
          </p:nvSpPr>
          <p:spPr bwMode="auto">
            <a:xfrm>
              <a:off x="9092336" y="471963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60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65" name="Rectangle 66">
              <a:extLst>
                <a:ext uri="{FF2B5EF4-FFF2-40B4-BE49-F238E27FC236}">
                  <a16:creationId xmlns:a16="http://schemas.microsoft.com/office/drawing/2014/main" id="{F3756C0C-EBBB-3A4B-19BD-F39F294B95EA}"/>
                </a:ext>
              </a:extLst>
            </p:cNvPr>
            <p:cNvSpPr>
              <a:spLocks noChangeArrowheads="1"/>
            </p:cNvSpPr>
            <p:nvPr/>
          </p:nvSpPr>
          <p:spPr bwMode="auto">
            <a:xfrm>
              <a:off x="3508693" y="471963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12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66" name="Rectangle 67">
              <a:extLst>
                <a:ext uri="{FF2B5EF4-FFF2-40B4-BE49-F238E27FC236}">
                  <a16:creationId xmlns:a16="http://schemas.microsoft.com/office/drawing/2014/main" id="{975DA649-3D8D-9DFF-645B-E52B6D84FBBB}"/>
                </a:ext>
              </a:extLst>
            </p:cNvPr>
            <p:cNvSpPr>
              <a:spLocks noChangeArrowheads="1"/>
            </p:cNvSpPr>
            <p:nvPr/>
          </p:nvSpPr>
          <p:spPr bwMode="auto">
            <a:xfrm>
              <a:off x="3605213" y="1740034"/>
              <a:ext cx="13096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12-month rate: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67" name="Rectangle 68">
              <a:extLst>
                <a:ext uri="{FF2B5EF4-FFF2-40B4-BE49-F238E27FC236}">
                  <a16:creationId xmlns:a16="http://schemas.microsoft.com/office/drawing/2014/main" id="{B22B8DE7-E85B-C9EE-19B9-FC1D58CEA72A}"/>
                </a:ext>
              </a:extLst>
            </p:cNvPr>
            <p:cNvSpPr>
              <a:spLocks noChangeArrowheads="1"/>
            </p:cNvSpPr>
            <p:nvPr/>
          </p:nvSpPr>
          <p:spPr bwMode="auto">
            <a:xfrm>
              <a:off x="4978401" y="2498860"/>
              <a:ext cx="13096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24-month rate: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68" name="Rectangle 69">
              <a:extLst>
                <a:ext uri="{FF2B5EF4-FFF2-40B4-BE49-F238E27FC236}">
                  <a16:creationId xmlns:a16="http://schemas.microsoft.com/office/drawing/2014/main" id="{F4EE221B-A257-505C-209D-6BD8F7BA0D44}"/>
                </a:ext>
              </a:extLst>
            </p:cNvPr>
            <p:cNvSpPr>
              <a:spLocks noChangeArrowheads="1"/>
            </p:cNvSpPr>
            <p:nvPr/>
          </p:nvSpPr>
          <p:spPr bwMode="auto">
            <a:xfrm>
              <a:off x="3660775" y="2087564"/>
              <a:ext cx="5386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9FBA"/>
                  </a:solidFill>
                  <a:effectLst/>
                  <a:uLnTx/>
                  <a:uFillTx/>
                  <a:latin typeface="Trebuchet MS" panose="020B0603020202020204" pitchFamily="34" charset="0"/>
                  <a:ea typeface="ＭＳ Ｐゴシック" pitchFamily="34" charset="-128"/>
                  <a:cs typeface="+mn-cs"/>
                </a:rPr>
                <a:t>70.2%</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69" name="Rectangle 70">
              <a:extLst>
                <a:ext uri="{FF2B5EF4-FFF2-40B4-BE49-F238E27FC236}">
                  <a16:creationId xmlns:a16="http://schemas.microsoft.com/office/drawing/2014/main" id="{0BC74E4E-5DF0-6298-19DD-B39B905518F4}"/>
                </a:ext>
              </a:extLst>
            </p:cNvPr>
            <p:cNvSpPr>
              <a:spLocks noChangeArrowheads="1"/>
            </p:cNvSpPr>
            <p:nvPr/>
          </p:nvSpPr>
          <p:spPr bwMode="auto">
            <a:xfrm>
              <a:off x="5075238" y="2843213"/>
              <a:ext cx="5386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9FBA"/>
                  </a:solidFill>
                  <a:effectLst/>
                  <a:uLnTx/>
                  <a:uFillTx/>
                  <a:latin typeface="Trebuchet MS" panose="020B0603020202020204" pitchFamily="34" charset="0"/>
                  <a:ea typeface="ＭＳ Ｐゴシック" pitchFamily="34" charset="-128"/>
                  <a:cs typeface="+mn-cs"/>
                </a:rPr>
                <a:t>46.9%</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70" name="Rectangle 71">
              <a:extLst>
                <a:ext uri="{FF2B5EF4-FFF2-40B4-BE49-F238E27FC236}">
                  <a16:creationId xmlns:a16="http://schemas.microsoft.com/office/drawing/2014/main" id="{046519E9-BA06-B017-03F6-9B4C85B5E454}"/>
                </a:ext>
              </a:extLst>
            </p:cNvPr>
            <p:cNvSpPr>
              <a:spLocks noChangeArrowheads="1"/>
            </p:cNvSpPr>
            <p:nvPr/>
          </p:nvSpPr>
          <p:spPr bwMode="auto">
            <a:xfrm>
              <a:off x="3660775" y="2968626"/>
              <a:ext cx="5386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62.7%</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71" name="Rectangle 72">
              <a:extLst>
                <a:ext uri="{FF2B5EF4-FFF2-40B4-BE49-F238E27FC236}">
                  <a16:creationId xmlns:a16="http://schemas.microsoft.com/office/drawing/2014/main" id="{00BEF733-B62F-787E-5D12-0C774E78B262}"/>
                </a:ext>
              </a:extLst>
            </p:cNvPr>
            <p:cNvSpPr>
              <a:spLocks noChangeArrowheads="1"/>
            </p:cNvSpPr>
            <p:nvPr/>
          </p:nvSpPr>
          <p:spPr bwMode="auto">
            <a:xfrm>
              <a:off x="5075238" y="3616326"/>
              <a:ext cx="5386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40.7%</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72" name="Rectangle 73">
              <a:extLst>
                <a:ext uri="{FF2B5EF4-FFF2-40B4-BE49-F238E27FC236}">
                  <a16:creationId xmlns:a16="http://schemas.microsoft.com/office/drawing/2014/main" id="{09E7459B-1CDE-E948-E8F7-3A0A855DDA01}"/>
                </a:ext>
              </a:extLst>
            </p:cNvPr>
            <p:cNvSpPr>
              <a:spLocks noChangeArrowheads="1"/>
            </p:cNvSpPr>
            <p:nvPr/>
          </p:nvSpPr>
          <p:spPr bwMode="auto">
            <a:xfrm>
              <a:off x="4213324" y="471963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18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73" name="Rectangle 74">
              <a:extLst>
                <a:ext uri="{FF2B5EF4-FFF2-40B4-BE49-F238E27FC236}">
                  <a16:creationId xmlns:a16="http://schemas.microsoft.com/office/drawing/2014/main" id="{201B1E05-DAB1-1DDF-F51F-3F5D95BF7250}"/>
                </a:ext>
              </a:extLst>
            </p:cNvPr>
            <p:cNvSpPr>
              <a:spLocks noChangeArrowheads="1"/>
            </p:cNvSpPr>
            <p:nvPr/>
          </p:nvSpPr>
          <p:spPr bwMode="auto">
            <a:xfrm>
              <a:off x="9789249" y="471963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66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74" name="Rectangle 75">
              <a:extLst>
                <a:ext uri="{FF2B5EF4-FFF2-40B4-BE49-F238E27FC236}">
                  <a16:creationId xmlns:a16="http://schemas.microsoft.com/office/drawing/2014/main" id="{D1FD6062-0998-7055-D72E-22D48C068063}"/>
                </a:ext>
              </a:extLst>
            </p:cNvPr>
            <p:cNvSpPr>
              <a:spLocks noChangeArrowheads="1"/>
            </p:cNvSpPr>
            <p:nvPr/>
          </p:nvSpPr>
          <p:spPr bwMode="auto">
            <a:xfrm>
              <a:off x="4914034" y="471963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24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75" name="Rectangle 76">
              <a:extLst>
                <a:ext uri="{FF2B5EF4-FFF2-40B4-BE49-F238E27FC236}">
                  <a16:creationId xmlns:a16="http://schemas.microsoft.com/office/drawing/2014/main" id="{952AD488-7481-FD2C-30E0-C26B3710CD3D}"/>
                </a:ext>
              </a:extLst>
            </p:cNvPr>
            <p:cNvSpPr>
              <a:spLocks noChangeArrowheads="1"/>
            </p:cNvSpPr>
            <p:nvPr/>
          </p:nvSpPr>
          <p:spPr bwMode="auto">
            <a:xfrm>
              <a:off x="1757363" y="1244601"/>
              <a:ext cx="3029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100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76" name="Rectangle 77">
              <a:extLst>
                <a:ext uri="{FF2B5EF4-FFF2-40B4-BE49-F238E27FC236}">
                  <a16:creationId xmlns:a16="http://schemas.microsoft.com/office/drawing/2014/main" id="{BCB63FFB-9B20-F303-EFD4-E0CF65FEE1B8}"/>
                </a:ext>
              </a:extLst>
            </p:cNvPr>
            <p:cNvSpPr>
              <a:spLocks noChangeArrowheads="1"/>
            </p:cNvSpPr>
            <p:nvPr/>
          </p:nvSpPr>
          <p:spPr bwMode="auto">
            <a:xfrm>
              <a:off x="1857375" y="1895476"/>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80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77" name="Rectangle 78">
              <a:extLst>
                <a:ext uri="{FF2B5EF4-FFF2-40B4-BE49-F238E27FC236}">
                  <a16:creationId xmlns:a16="http://schemas.microsoft.com/office/drawing/2014/main" id="{6E52D3EA-2EC4-0FD1-A19D-86FF0137B064}"/>
                </a:ext>
              </a:extLst>
            </p:cNvPr>
            <p:cNvSpPr>
              <a:spLocks noChangeArrowheads="1"/>
            </p:cNvSpPr>
            <p:nvPr/>
          </p:nvSpPr>
          <p:spPr bwMode="auto">
            <a:xfrm>
              <a:off x="1857375" y="1571626"/>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78" name="Rectangle 79">
              <a:extLst>
                <a:ext uri="{FF2B5EF4-FFF2-40B4-BE49-F238E27FC236}">
                  <a16:creationId xmlns:a16="http://schemas.microsoft.com/office/drawing/2014/main" id="{6EBE43F4-6448-8FC6-EF82-F91E18F4D7DF}"/>
                </a:ext>
              </a:extLst>
            </p:cNvPr>
            <p:cNvSpPr>
              <a:spLocks noChangeArrowheads="1"/>
            </p:cNvSpPr>
            <p:nvPr/>
          </p:nvSpPr>
          <p:spPr bwMode="auto">
            <a:xfrm>
              <a:off x="1857375" y="222408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70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79" name="Rectangle 80">
              <a:extLst>
                <a:ext uri="{FF2B5EF4-FFF2-40B4-BE49-F238E27FC236}">
                  <a16:creationId xmlns:a16="http://schemas.microsoft.com/office/drawing/2014/main" id="{9BBA6EE0-E809-7641-05D5-A7B1CBCA100D}"/>
                </a:ext>
              </a:extLst>
            </p:cNvPr>
            <p:cNvSpPr>
              <a:spLocks noChangeArrowheads="1"/>
            </p:cNvSpPr>
            <p:nvPr/>
          </p:nvSpPr>
          <p:spPr bwMode="auto">
            <a:xfrm>
              <a:off x="1857375" y="2551113"/>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80" name="Rectangle 81">
              <a:extLst>
                <a:ext uri="{FF2B5EF4-FFF2-40B4-BE49-F238E27FC236}">
                  <a16:creationId xmlns:a16="http://schemas.microsoft.com/office/drawing/2014/main" id="{66ACC2ED-75DA-4925-3F5F-8E23C6C3D4A2}"/>
                </a:ext>
              </a:extLst>
            </p:cNvPr>
            <p:cNvSpPr>
              <a:spLocks noChangeArrowheads="1"/>
            </p:cNvSpPr>
            <p:nvPr/>
          </p:nvSpPr>
          <p:spPr bwMode="auto">
            <a:xfrm>
              <a:off x="1857375" y="320198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81" name="Rectangle 82">
              <a:extLst>
                <a:ext uri="{FF2B5EF4-FFF2-40B4-BE49-F238E27FC236}">
                  <a16:creationId xmlns:a16="http://schemas.microsoft.com/office/drawing/2014/main" id="{590F162D-F7D4-27F1-488D-32C6C0010A44}"/>
                </a:ext>
              </a:extLst>
            </p:cNvPr>
            <p:cNvSpPr>
              <a:spLocks noChangeArrowheads="1"/>
            </p:cNvSpPr>
            <p:nvPr/>
          </p:nvSpPr>
          <p:spPr bwMode="auto">
            <a:xfrm>
              <a:off x="1857375" y="3529013"/>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82" name="Rectangle 83">
              <a:extLst>
                <a:ext uri="{FF2B5EF4-FFF2-40B4-BE49-F238E27FC236}">
                  <a16:creationId xmlns:a16="http://schemas.microsoft.com/office/drawing/2014/main" id="{9CDAE5C7-07D2-A694-6C9B-98BDAC5BF134}"/>
                </a:ext>
              </a:extLst>
            </p:cNvPr>
            <p:cNvSpPr>
              <a:spLocks noChangeArrowheads="1"/>
            </p:cNvSpPr>
            <p:nvPr/>
          </p:nvSpPr>
          <p:spPr bwMode="auto">
            <a:xfrm>
              <a:off x="1857375" y="4179888"/>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83" name="Rectangle 84">
              <a:extLst>
                <a:ext uri="{FF2B5EF4-FFF2-40B4-BE49-F238E27FC236}">
                  <a16:creationId xmlns:a16="http://schemas.microsoft.com/office/drawing/2014/main" id="{5E4E159E-E196-A315-0B77-1E62CFCFE17F}"/>
                </a:ext>
              </a:extLst>
            </p:cNvPr>
            <p:cNvSpPr>
              <a:spLocks noChangeArrowheads="1"/>
            </p:cNvSpPr>
            <p:nvPr/>
          </p:nvSpPr>
          <p:spPr bwMode="auto">
            <a:xfrm>
              <a:off x="1857375" y="2874964"/>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50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84" name="Rectangle 85">
              <a:extLst>
                <a:ext uri="{FF2B5EF4-FFF2-40B4-BE49-F238E27FC236}">
                  <a16:creationId xmlns:a16="http://schemas.microsoft.com/office/drawing/2014/main" id="{063F70DC-C397-7C4F-5062-4B9515CF78BC}"/>
                </a:ext>
              </a:extLst>
            </p:cNvPr>
            <p:cNvSpPr>
              <a:spLocks noChangeArrowheads="1"/>
            </p:cNvSpPr>
            <p:nvPr/>
          </p:nvSpPr>
          <p:spPr bwMode="auto">
            <a:xfrm>
              <a:off x="1857375" y="3852864"/>
              <a:ext cx="2019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85" name="Rectangle 86">
              <a:extLst>
                <a:ext uri="{FF2B5EF4-FFF2-40B4-BE49-F238E27FC236}">
                  <a16:creationId xmlns:a16="http://schemas.microsoft.com/office/drawing/2014/main" id="{9948BC63-4CEE-4F2D-82C3-E6B615C4FD00}"/>
                </a:ext>
              </a:extLst>
            </p:cNvPr>
            <p:cNvSpPr>
              <a:spLocks noChangeArrowheads="1"/>
            </p:cNvSpPr>
            <p:nvPr/>
          </p:nvSpPr>
          <p:spPr bwMode="auto">
            <a:xfrm>
              <a:off x="1962150" y="4508501"/>
              <a:ext cx="1009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86" name="Line 87">
              <a:extLst>
                <a:ext uri="{FF2B5EF4-FFF2-40B4-BE49-F238E27FC236}">
                  <a16:creationId xmlns:a16="http://schemas.microsoft.com/office/drawing/2014/main" id="{1E964A06-F9A3-6913-83B9-42503563E474}"/>
                </a:ext>
              </a:extLst>
            </p:cNvPr>
            <p:cNvSpPr>
              <a:spLocks noChangeShapeType="1"/>
            </p:cNvSpPr>
            <p:nvPr/>
          </p:nvSpPr>
          <p:spPr bwMode="auto">
            <a:xfrm>
              <a:off x="2230438" y="1311276"/>
              <a:ext cx="0" cy="68262"/>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7" name="Line 88">
              <a:extLst>
                <a:ext uri="{FF2B5EF4-FFF2-40B4-BE49-F238E27FC236}">
                  <a16:creationId xmlns:a16="http://schemas.microsoft.com/office/drawing/2014/main" id="{1DF91A0A-4EA6-65EE-C40E-F73865E1AB4C}"/>
                </a:ext>
              </a:extLst>
            </p:cNvPr>
            <p:cNvSpPr>
              <a:spLocks noChangeShapeType="1"/>
            </p:cNvSpPr>
            <p:nvPr/>
          </p:nvSpPr>
          <p:spPr bwMode="auto">
            <a:xfrm>
              <a:off x="2292350" y="138747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8" name="Line 89">
              <a:extLst>
                <a:ext uri="{FF2B5EF4-FFF2-40B4-BE49-F238E27FC236}">
                  <a16:creationId xmlns:a16="http://schemas.microsoft.com/office/drawing/2014/main" id="{D14B0FD1-EC64-13B0-93F4-E552B7640F10}"/>
                </a:ext>
              </a:extLst>
            </p:cNvPr>
            <p:cNvSpPr>
              <a:spLocks noChangeShapeType="1"/>
            </p:cNvSpPr>
            <p:nvPr/>
          </p:nvSpPr>
          <p:spPr bwMode="auto">
            <a:xfrm>
              <a:off x="2317750" y="138747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9" name="Line 90">
              <a:extLst>
                <a:ext uri="{FF2B5EF4-FFF2-40B4-BE49-F238E27FC236}">
                  <a16:creationId xmlns:a16="http://schemas.microsoft.com/office/drawing/2014/main" id="{7F315A29-4541-52D2-FF4F-C89DA1C9A9E2}"/>
                </a:ext>
              </a:extLst>
            </p:cNvPr>
            <p:cNvSpPr>
              <a:spLocks noChangeShapeType="1"/>
            </p:cNvSpPr>
            <p:nvPr/>
          </p:nvSpPr>
          <p:spPr bwMode="auto">
            <a:xfrm>
              <a:off x="2463800" y="14287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0" name="Line 91">
              <a:extLst>
                <a:ext uri="{FF2B5EF4-FFF2-40B4-BE49-F238E27FC236}">
                  <a16:creationId xmlns:a16="http://schemas.microsoft.com/office/drawing/2014/main" id="{87B34365-2B79-DB6C-E5AD-F551593C37BC}"/>
                </a:ext>
              </a:extLst>
            </p:cNvPr>
            <p:cNvSpPr>
              <a:spLocks noChangeShapeType="1"/>
            </p:cNvSpPr>
            <p:nvPr/>
          </p:nvSpPr>
          <p:spPr bwMode="auto">
            <a:xfrm>
              <a:off x="2693988" y="1582738"/>
              <a:ext cx="0" cy="68262"/>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1" name="Line 92">
              <a:extLst>
                <a:ext uri="{FF2B5EF4-FFF2-40B4-BE49-F238E27FC236}">
                  <a16:creationId xmlns:a16="http://schemas.microsoft.com/office/drawing/2014/main" id="{22738A05-4E9B-6F80-D084-597B2469767E}"/>
                </a:ext>
              </a:extLst>
            </p:cNvPr>
            <p:cNvSpPr>
              <a:spLocks noChangeShapeType="1"/>
            </p:cNvSpPr>
            <p:nvPr/>
          </p:nvSpPr>
          <p:spPr bwMode="auto">
            <a:xfrm>
              <a:off x="2714625" y="1617663"/>
              <a:ext cx="0" cy="68262"/>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2" name="Line 93">
              <a:extLst>
                <a:ext uri="{FF2B5EF4-FFF2-40B4-BE49-F238E27FC236}">
                  <a16:creationId xmlns:a16="http://schemas.microsoft.com/office/drawing/2014/main" id="{E416B288-CEDA-63F9-3FEF-9F3C9CBB537F}"/>
                </a:ext>
              </a:extLst>
            </p:cNvPr>
            <p:cNvSpPr>
              <a:spLocks noChangeShapeType="1"/>
            </p:cNvSpPr>
            <p:nvPr/>
          </p:nvSpPr>
          <p:spPr bwMode="auto">
            <a:xfrm>
              <a:off x="2901950" y="17732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3" name="Line 94">
              <a:extLst>
                <a:ext uri="{FF2B5EF4-FFF2-40B4-BE49-F238E27FC236}">
                  <a16:creationId xmlns:a16="http://schemas.microsoft.com/office/drawing/2014/main" id="{37248B88-94ED-67E2-70C0-3D216F45E908}"/>
                </a:ext>
              </a:extLst>
            </p:cNvPr>
            <p:cNvSpPr>
              <a:spLocks noChangeShapeType="1"/>
            </p:cNvSpPr>
            <p:nvPr/>
          </p:nvSpPr>
          <p:spPr bwMode="auto">
            <a:xfrm>
              <a:off x="2936875" y="18462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4" name="Line 95">
              <a:extLst>
                <a:ext uri="{FF2B5EF4-FFF2-40B4-BE49-F238E27FC236}">
                  <a16:creationId xmlns:a16="http://schemas.microsoft.com/office/drawing/2014/main" id="{704B1B78-760F-BDC0-19F5-F19DE1FD4A30}"/>
                </a:ext>
              </a:extLst>
            </p:cNvPr>
            <p:cNvSpPr>
              <a:spLocks noChangeShapeType="1"/>
            </p:cNvSpPr>
            <p:nvPr/>
          </p:nvSpPr>
          <p:spPr bwMode="auto">
            <a:xfrm>
              <a:off x="3146425" y="19621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5" name="Line 96">
              <a:extLst>
                <a:ext uri="{FF2B5EF4-FFF2-40B4-BE49-F238E27FC236}">
                  <a16:creationId xmlns:a16="http://schemas.microsoft.com/office/drawing/2014/main" id="{8D97D586-A186-1ADB-4B4B-AB1E0F81E0C9}"/>
                </a:ext>
              </a:extLst>
            </p:cNvPr>
            <p:cNvSpPr>
              <a:spLocks noChangeShapeType="1"/>
            </p:cNvSpPr>
            <p:nvPr/>
          </p:nvSpPr>
          <p:spPr bwMode="auto">
            <a:xfrm>
              <a:off x="3160713" y="2014538"/>
              <a:ext cx="0" cy="68262"/>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6" name="Line 97">
              <a:extLst>
                <a:ext uri="{FF2B5EF4-FFF2-40B4-BE49-F238E27FC236}">
                  <a16:creationId xmlns:a16="http://schemas.microsoft.com/office/drawing/2014/main" id="{4E937564-597B-4958-0CEF-50AF5F4B345A}"/>
                </a:ext>
              </a:extLst>
            </p:cNvPr>
            <p:cNvSpPr>
              <a:spLocks noChangeShapeType="1"/>
            </p:cNvSpPr>
            <p:nvPr/>
          </p:nvSpPr>
          <p:spPr bwMode="auto">
            <a:xfrm>
              <a:off x="3170238" y="2014538"/>
              <a:ext cx="0" cy="68262"/>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7" name="Line 98">
              <a:extLst>
                <a:ext uri="{FF2B5EF4-FFF2-40B4-BE49-F238E27FC236}">
                  <a16:creationId xmlns:a16="http://schemas.microsoft.com/office/drawing/2014/main" id="{8BC01379-DAFE-61E8-4F9F-869E41683831}"/>
                </a:ext>
              </a:extLst>
            </p:cNvPr>
            <p:cNvSpPr>
              <a:spLocks noChangeShapeType="1"/>
            </p:cNvSpPr>
            <p:nvPr/>
          </p:nvSpPr>
          <p:spPr bwMode="auto">
            <a:xfrm>
              <a:off x="3222625" y="207962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8" name="Line 99">
              <a:extLst>
                <a:ext uri="{FF2B5EF4-FFF2-40B4-BE49-F238E27FC236}">
                  <a16:creationId xmlns:a16="http://schemas.microsoft.com/office/drawing/2014/main" id="{FC958209-322A-5B2B-232A-AA16BE296931}"/>
                </a:ext>
              </a:extLst>
            </p:cNvPr>
            <p:cNvSpPr>
              <a:spLocks noChangeShapeType="1"/>
            </p:cNvSpPr>
            <p:nvPr/>
          </p:nvSpPr>
          <p:spPr bwMode="auto">
            <a:xfrm>
              <a:off x="3216275" y="207962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9" name="Line 100">
              <a:extLst>
                <a:ext uri="{FF2B5EF4-FFF2-40B4-BE49-F238E27FC236}">
                  <a16:creationId xmlns:a16="http://schemas.microsoft.com/office/drawing/2014/main" id="{3CBE0205-CA95-3B7F-3E89-891FBBFEC40C}"/>
                </a:ext>
              </a:extLst>
            </p:cNvPr>
            <p:cNvSpPr>
              <a:spLocks noChangeShapeType="1"/>
            </p:cNvSpPr>
            <p:nvPr/>
          </p:nvSpPr>
          <p:spPr bwMode="auto">
            <a:xfrm>
              <a:off x="3313113" y="219551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0" name="Line 101">
              <a:extLst>
                <a:ext uri="{FF2B5EF4-FFF2-40B4-BE49-F238E27FC236}">
                  <a16:creationId xmlns:a16="http://schemas.microsoft.com/office/drawing/2014/main" id="{D5A07D0E-803A-459F-F5C0-716B9397C766}"/>
                </a:ext>
              </a:extLst>
            </p:cNvPr>
            <p:cNvSpPr>
              <a:spLocks noChangeShapeType="1"/>
            </p:cNvSpPr>
            <p:nvPr/>
          </p:nvSpPr>
          <p:spPr bwMode="auto">
            <a:xfrm>
              <a:off x="3403600" y="225107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1" name="Line 102">
              <a:extLst>
                <a:ext uri="{FF2B5EF4-FFF2-40B4-BE49-F238E27FC236}">
                  <a16:creationId xmlns:a16="http://schemas.microsoft.com/office/drawing/2014/main" id="{4BE3FAD4-FBC9-3158-4E3E-BC557724B029}"/>
                </a:ext>
              </a:extLst>
            </p:cNvPr>
            <p:cNvSpPr>
              <a:spLocks noChangeShapeType="1"/>
            </p:cNvSpPr>
            <p:nvPr/>
          </p:nvSpPr>
          <p:spPr bwMode="auto">
            <a:xfrm>
              <a:off x="3432175" y="22812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2" name="Line 103">
              <a:extLst>
                <a:ext uri="{FF2B5EF4-FFF2-40B4-BE49-F238E27FC236}">
                  <a16:creationId xmlns:a16="http://schemas.microsoft.com/office/drawing/2014/main" id="{EEC04ED9-24BC-8526-BA1B-C88BEF664525}"/>
                </a:ext>
              </a:extLst>
            </p:cNvPr>
            <p:cNvSpPr>
              <a:spLocks noChangeShapeType="1"/>
            </p:cNvSpPr>
            <p:nvPr/>
          </p:nvSpPr>
          <p:spPr bwMode="auto">
            <a:xfrm>
              <a:off x="3444875" y="22812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3" name="Line 104">
              <a:extLst>
                <a:ext uri="{FF2B5EF4-FFF2-40B4-BE49-F238E27FC236}">
                  <a16:creationId xmlns:a16="http://schemas.microsoft.com/office/drawing/2014/main" id="{1317C3D7-C995-7691-60BE-C23B3843DAF9}"/>
                </a:ext>
              </a:extLst>
            </p:cNvPr>
            <p:cNvSpPr>
              <a:spLocks noChangeShapeType="1"/>
            </p:cNvSpPr>
            <p:nvPr/>
          </p:nvSpPr>
          <p:spPr bwMode="auto">
            <a:xfrm>
              <a:off x="3536950" y="23685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4" name="Line 105">
              <a:extLst>
                <a:ext uri="{FF2B5EF4-FFF2-40B4-BE49-F238E27FC236}">
                  <a16:creationId xmlns:a16="http://schemas.microsoft.com/office/drawing/2014/main" id="{68FE5462-2DAE-40F1-B8A1-E21B78D3907C}"/>
                </a:ext>
              </a:extLst>
            </p:cNvPr>
            <p:cNvSpPr>
              <a:spLocks noChangeShapeType="1"/>
            </p:cNvSpPr>
            <p:nvPr/>
          </p:nvSpPr>
          <p:spPr bwMode="auto">
            <a:xfrm>
              <a:off x="3560763" y="24209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5" name="Line 106">
              <a:extLst>
                <a:ext uri="{FF2B5EF4-FFF2-40B4-BE49-F238E27FC236}">
                  <a16:creationId xmlns:a16="http://schemas.microsoft.com/office/drawing/2014/main" id="{7BD8391C-747A-1757-E79B-9B384B124E60}"/>
                </a:ext>
              </a:extLst>
            </p:cNvPr>
            <p:cNvSpPr>
              <a:spLocks noChangeShapeType="1"/>
            </p:cNvSpPr>
            <p:nvPr/>
          </p:nvSpPr>
          <p:spPr bwMode="auto">
            <a:xfrm>
              <a:off x="3570288" y="24209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6" name="Line 107">
              <a:extLst>
                <a:ext uri="{FF2B5EF4-FFF2-40B4-BE49-F238E27FC236}">
                  <a16:creationId xmlns:a16="http://schemas.microsoft.com/office/drawing/2014/main" id="{4570913C-889D-C700-CFEC-E08DA9B34DD5}"/>
                </a:ext>
              </a:extLst>
            </p:cNvPr>
            <p:cNvSpPr>
              <a:spLocks noChangeShapeType="1"/>
            </p:cNvSpPr>
            <p:nvPr/>
          </p:nvSpPr>
          <p:spPr bwMode="auto">
            <a:xfrm>
              <a:off x="3587750" y="24209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7" name="Line 108">
              <a:extLst>
                <a:ext uri="{FF2B5EF4-FFF2-40B4-BE49-F238E27FC236}">
                  <a16:creationId xmlns:a16="http://schemas.microsoft.com/office/drawing/2014/main" id="{B9681169-A43C-1C33-4426-E18CAF765D0D}"/>
                </a:ext>
              </a:extLst>
            </p:cNvPr>
            <p:cNvSpPr>
              <a:spLocks noChangeShapeType="1"/>
            </p:cNvSpPr>
            <p:nvPr/>
          </p:nvSpPr>
          <p:spPr bwMode="auto">
            <a:xfrm>
              <a:off x="3633788" y="2536826"/>
              <a:ext cx="0" cy="68262"/>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8" name="Line 109">
              <a:extLst>
                <a:ext uri="{FF2B5EF4-FFF2-40B4-BE49-F238E27FC236}">
                  <a16:creationId xmlns:a16="http://schemas.microsoft.com/office/drawing/2014/main" id="{C6C16F5B-FB2C-2E14-AB9F-4FBAB7B1276C}"/>
                </a:ext>
              </a:extLst>
            </p:cNvPr>
            <p:cNvSpPr>
              <a:spLocks noChangeShapeType="1"/>
            </p:cNvSpPr>
            <p:nvPr/>
          </p:nvSpPr>
          <p:spPr bwMode="auto">
            <a:xfrm>
              <a:off x="3779838" y="260191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9" name="Line 110">
              <a:extLst>
                <a:ext uri="{FF2B5EF4-FFF2-40B4-BE49-F238E27FC236}">
                  <a16:creationId xmlns:a16="http://schemas.microsoft.com/office/drawing/2014/main" id="{AF3F43AC-EFAC-0128-9B32-07AD188FBF65}"/>
                </a:ext>
              </a:extLst>
            </p:cNvPr>
            <p:cNvSpPr>
              <a:spLocks noChangeShapeType="1"/>
            </p:cNvSpPr>
            <p:nvPr/>
          </p:nvSpPr>
          <p:spPr bwMode="auto">
            <a:xfrm>
              <a:off x="3814763" y="263048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0" name="Line 111">
              <a:extLst>
                <a:ext uri="{FF2B5EF4-FFF2-40B4-BE49-F238E27FC236}">
                  <a16:creationId xmlns:a16="http://schemas.microsoft.com/office/drawing/2014/main" id="{78D7A00B-5DCC-9207-06BF-DE5E4ED10CCF}"/>
                </a:ext>
              </a:extLst>
            </p:cNvPr>
            <p:cNvSpPr>
              <a:spLocks noChangeShapeType="1"/>
            </p:cNvSpPr>
            <p:nvPr/>
          </p:nvSpPr>
          <p:spPr bwMode="auto">
            <a:xfrm>
              <a:off x="3860800" y="26717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1" name="Line 112">
              <a:extLst>
                <a:ext uri="{FF2B5EF4-FFF2-40B4-BE49-F238E27FC236}">
                  <a16:creationId xmlns:a16="http://schemas.microsoft.com/office/drawing/2014/main" id="{66BFF997-7D7E-39AF-5F72-3D7F7941CEA9}"/>
                </a:ext>
              </a:extLst>
            </p:cNvPr>
            <p:cNvSpPr>
              <a:spLocks noChangeShapeType="1"/>
            </p:cNvSpPr>
            <p:nvPr/>
          </p:nvSpPr>
          <p:spPr bwMode="auto">
            <a:xfrm>
              <a:off x="3908425" y="272097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2" name="Line 113">
              <a:extLst>
                <a:ext uri="{FF2B5EF4-FFF2-40B4-BE49-F238E27FC236}">
                  <a16:creationId xmlns:a16="http://schemas.microsoft.com/office/drawing/2014/main" id="{62F28A0D-5C1B-082D-C37D-B446C0649C56}"/>
                </a:ext>
              </a:extLst>
            </p:cNvPr>
            <p:cNvSpPr>
              <a:spLocks noChangeShapeType="1"/>
            </p:cNvSpPr>
            <p:nvPr/>
          </p:nvSpPr>
          <p:spPr bwMode="auto">
            <a:xfrm>
              <a:off x="3925888" y="272097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3" name="Line 114">
              <a:extLst>
                <a:ext uri="{FF2B5EF4-FFF2-40B4-BE49-F238E27FC236}">
                  <a16:creationId xmlns:a16="http://schemas.microsoft.com/office/drawing/2014/main" id="{4ACC2C58-F923-768B-62EA-4B618EEBE221}"/>
                </a:ext>
              </a:extLst>
            </p:cNvPr>
            <p:cNvSpPr>
              <a:spLocks noChangeShapeType="1"/>
            </p:cNvSpPr>
            <p:nvPr/>
          </p:nvSpPr>
          <p:spPr bwMode="auto">
            <a:xfrm>
              <a:off x="4071938" y="27733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4" name="Line 115">
              <a:extLst>
                <a:ext uri="{FF2B5EF4-FFF2-40B4-BE49-F238E27FC236}">
                  <a16:creationId xmlns:a16="http://schemas.microsoft.com/office/drawing/2014/main" id="{6D3AE71E-8A7A-5B44-41C0-43A6C8C7D96B}"/>
                </a:ext>
              </a:extLst>
            </p:cNvPr>
            <p:cNvSpPr>
              <a:spLocks noChangeShapeType="1"/>
            </p:cNvSpPr>
            <p:nvPr/>
          </p:nvSpPr>
          <p:spPr bwMode="auto">
            <a:xfrm>
              <a:off x="4097338" y="27733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5" name="Line 116">
              <a:extLst>
                <a:ext uri="{FF2B5EF4-FFF2-40B4-BE49-F238E27FC236}">
                  <a16:creationId xmlns:a16="http://schemas.microsoft.com/office/drawing/2014/main" id="{5D2825E0-5B57-3951-723D-5D0821E0609A}"/>
                </a:ext>
              </a:extLst>
            </p:cNvPr>
            <p:cNvSpPr>
              <a:spLocks noChangeShapeType="1"/>
            </p:cNvSpPr>
            <p:nvPr/>
          </p:nvSpPr>
          <p:spPr bwMode="auto">
            <a:xfrm>
              <a:off x="4156075" y="280828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6" name="Line 117">
              <a:extLst>
                <a:ext uri="{FF2B5EF4-FFF2-40B4-BE49-F238E27FC236}">
                  <a16:creationId xmlns:a16="http://schemas.microsoft.com/office/drawing/2014/main" id="{A767FE71-C0CA-AB80-334A-D27C2FC3D7E6}"/>
                </a:ext>
              </a:extLst>
            </p:cNvPr>
            <p:cNvSpPr>
              <a:spLocks noChangeShapeType="1"/>
            </p:cNvSpPr>
            <p:nvPr/>
          </p:nvSpPr>
          <p:spPr bwMode="auto">
            <a:xfrm>
              <a:off x="4191000" y="282892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7" name="Line 118">
              <a:extLst>
                <a:ext uri="{FF2B5EF4-FFF2-40B4-BE49-F238E27FC236}">
                  <a16:creationId xmlns:a16="http://schemas.microsoft.com/office/drawing/2014/main" id="{E8C12768-8D7B-0DB9-870C-70B247546E49}"/>
                </a:ext>
              </a:extLst>
            </p:cNvPr>
            <p:cNvSpPr>
              <a:spLocks noChangeShapeType="1"/>
            </p:cNvSpPr>
            <p:nvPr/>
          </p:nvSpPr>
          <p:spPr bwMode="auto">
            <a:xfrm>
              <a:off x="4211638" y="282892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8" name="Line 119">
              <a:extLst>
                <a:ext uri="{FF2B5EF4-FFF2-40B4-BE49-F238E27FC236}">
                  <a16:creationId xmlns:a16="http://schemas.microsoft.com/office/drawing/2014/main" id="{5757310B-72F7-E6AE-F050-08BF45064935}"/>
                </a:ext>
              </a:extLst>
            </p:cNvPr>
            <p:cNvSpPr>
              <a:spLocks noChangeShapeType="1"/>
            </p:cNvSpPr>
            <p:nvPr/>
          </p:nvSpPr>
          <p:spPr bwMode="auto">
            <a:xfrm>
              <a:off x="4235450" y="28527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9" name="Line 120">
              <a:extLst>
                <a:ext uri="{FF2B5EF4-FFF2-40B4-BE49-F238E27FC236}">
                  <a16:creationId xmlns:a16="http://schemas.microsoft.com/office/drawing/2014/main" id="{BF76D723-C1C9-863E-74FD-0197E1390D94}"/>
                </a:ext>
              </a:extLst>
            </p:cNvPr>
            <p:cNvSpPr>
              <a:spLocks noChangeShapeType="1"/>
            </p:cNvSpPr>
            <p:nvPr/>
          </p:nvSpPr>
          <p:spPr bwMode="auto">
            <a:xfrm>
              <a:off x="4246563" y="28702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0" name="Line 121">
              <a:extLst>
                <a:ext uri="{FF2B5EF4-FFF2-40B4-BE49-F238E27FC236}">
                  <a16:creationId xmlns:a16="http://schemas.microsoft.com/office/drawing/2014/main" id="{1D06B4AE-67E9-1D31-B9AD-188B464A7636}"/>
                </a:ext>
              </a:extLst>
            </p:cNvPr>
            <p:cNvSpPr>
              <a:spLocks noChangeShapeType="1"/>
            </p:cNvSpPr>
            <p:nvPr/>
          </p:nvSpPr>
          <p:spPr bwMode="auto">
            <a:xfrm>
              <a:off x="4479925" y="29400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1" name="Line 122">
              <a:extLst>
                <a:ext uri="{FF2B5EF4-FFF2-40B4-BE49-F238E27FC236}">
                  <a16:creationId xmlns:a16="http://schemas.microsoft.com/office/drawing/2014/main" id="{CA8A877A-676F-8043-8606-ACB86F1502BB}"/>
                </a:ext>
              </a:extLst>
            </p:cNvPr>
            <p:cNvSpPr>
              <a:spLocks noChangeShapeType="1"/>
            </p:cNvSpPr>
            <p:nvPr/>
          </p:nvSpPr>
          <p:spPr bwMode="auto">
            <a:xfrm>
              <a:off x="4532313" y="29638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2" name="Line 123">
              <a:extLst>
                <a:ext uri="{FF2B5EF4-FFF2-40B4-BE49-F238E27FC236}">
                  <a16:creationId xmlns:a16="http://schemas.microsoft.com/office/drawing/2014/main" id="{776E954C-24ED-8225-92F3-DC67B6E7CD48}"/>
                </a:ext>
              </a:extLst>
            </p:cNvPr>
            <p:cNvSpPr>
              <a:spLocks noChangeShapeType="1"/>
            </p:cNvSpPr>
            <p:nvPr/>
          </p:nvSpPr>
          <p:spPr bwMode="auto">
            <a:xfrm>
              <a:off x="4556125" y="29638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3" name="Line 124">
              <a:extLst>
                <a:ext uri="{FF2B5EF4-FFF2-40B4-BE49-F238E27FC236}">
                  <a16:creationId xmlns:a16="http://schemas.microsoft.com/office/drawing/2014/main" id="{C2A223B5-F1EF-7C08-F924-B539B9C96680}"/>
                </a:ext>
              </a:extLst>
            </p:cNvPr>
            <p:cNvSpPr>
              <a:spLocks noChangeShapeType="1"/>
            </p:cNvSpPr>
            <p:nvPr/>
          </p:nvSpPr>
          <p:spPr bwMode="auto">
            <a:xfrm>
              <a:off x="4594225" y="30099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4" name="Line 125">
              <a:extLst>
                <a:ext uri="{FF2B5EF4-FFF2-40B4-BE49-F238E27FC236}">
                  <a16:creationId xmlns:a16="http://schemas.microsoft.com/office/drawing/2014/main" id="{033CFEF7-7E1E-93CB-B468-F0B51CB62795}"/>
                </a:ext>
              </a:extLst>
            </p:cNvPr>
            <p:cNvSpPr>
              <a:spLocks noChangeShapeType="1"/>
            </p:cNvSpPr>
            <p:nvPr/>
          </p:nvSpPr>
          <p:spPr bwMode="auto">
            <a:xfrm>
              <a:off x="4657725" y="304482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5" name="Line 126">
              <a:extLst>
                <a:ext uri="{FF2B5EF4-FFF2-40B4-BE49-F238E27FC236}">
                  <a16:creationId xmlns:a16="http://schemas.microsoft.com/office/drawing/2014/main" id="{4344224D-37A4-08BF-56EA-14F28DFECCC1}"/>
                </a:ext>
              </a:extLst>
            </p:cNvPr>
            <p:cNvSpPr>
              <a:spLocks noChangeShapeType="1"/>
            </p:cNvSpPr>
            <p:nvPr/>
          </p:nvSpPr>
          <p:spPr bwMode="auto">
            <a:xfrm>
              <a:off x="4765675" y="311467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6" name="Line 127">
              <a:extLst>
                <a:ext uri="{FF2B5EF4-FFF2-40B4-BE49-F238E27FC236}">
                  <a16:creationId xmlns:a16="http://schemas.microsoft.com/office/drawing/2014/main" id="{50B9ABBA-808D-558D-9046-8B558AAB8A76}"/>
                </a:ext>
              </a:extLst>
            </p:cNvPr>
            <p:cNvSpPr>
              <a:spLocks noChangeShapeType="1"/>
            </p:cNvSpPr>
            <p:nvPr/>
          </p:nvSpPr>
          <p:spPr bwMode="auto">
            <a:xfrm>
              <a:off x="4827588" y="31321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7" name="Line 128">
              <a:extLst>
                <a:ext uri="{FF2B5EF4-FFF2-40B4-BE49-F238E27FC236}">
                  <a16:creationId xmlns:a16="http://schemas.microsoft.com/office/drawing/2014/main" id="{8416061F-1A56-80DF-A023-3643AD2165A3}"/>
                </a:ext>
              </a:extLst>
            </p:cNvPr>
            <p:cNvSpPr>
              <a:spLocks noChangeShapeType="1"/>
            </p:cNvSpPr>
            <p:nvPr/>
          </p:nvSpPr>
          <p:spPr bwMode="auto">
            <a:xfrm>
              <a:off x="4859338" y="31321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8" name="Line 129">
              <a:extLst>
                <a:ext uri="{FF2B5EF4-FFF2-40B4-BE49-F238E27FC236}">
                  <a16:creationId xmlns:a16="http://schemas.microsoft.com/office/drawing/2014/main" id="{7CDD6D21-CA98-BF33-D9C7-03D8961C74D5}"/>
                </a:ext>
              </a:extLst>
            </p:cNvPr>
            <p:cNvSpPr>
              <a:spLocks noChangeShapeType="1"/>
            </p:cNvSpPr>
            <p:nvPr/>
          </p:nvSpPr>
          <p:spPr bwMode="auto">
            <a:xfrm>
              <a:off x="4891088" y="31496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9" name="Line 130">
              <a:extLst>
                <a:ext uri="{FF2B5EF4-FFF2-40B4-BE49-F238E27FC236}">
                  <a16:creationId xmlns:a16="http://schemas.microsoft.com/office/drawing/2014/main" id="{1EA32444-A491-58C6-6B8B-92F8338EDB43}"/>
                </a:ext>
              </a:extLst>
            </p:cNvPr>
            <p:cNvSpPr>
              <a:spLocks noChangeShapeType="1"/>
            </p:cNvSpPr>
            <p:nvPr/>
          </p:nvSpPr>
          <p:spPr bwMode="auto">
            <a:xfrm>
              <a:off x="4932363" y="3184526"/>
              <a:ext cx="0" cy="68262"/>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0" name="Line 131">
              <a:extLst>
                <a:ext uri="{FF2B5EF4-FFF2-40B4-BE49-F238E27FC236}">
                  <a16:creationId xmlns:a16="http://schemas.microsoft.com/office/drawing/2014/main" id="{7EA5B839-69AA-9C24-E653-FE0E41D63587}"/>
                </a:ext>
              </a:extLst>
            </p:cNvPr>
            <p:cNvSpPr>
              <a:spLocks noChangeShapeType="1"/>
            </p:cNvSpPr>
            <p:nvPr/>
          </p:nvSpPr>
          <p:spPr bwMode="auto">
            <a:xfrm>
              <a:off x="5026025" y="32258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1" name="Line 132">
              <a:extLst>
                <a:ext uri="{FF2B5EF4-FFF2-40B4-BE49-F238E27FC236}">
                  <a16:creationId xmlns:a16="http://schemas.microsoft.com/office/drawing/2014/main" id="{17DDED1E-295D-040C-1F03-5E10B3760350}"/>
                </a:ext>
              </a:extLst>
            </p:cNvPr>
            <p:cNvSpPr>
              <a:spLocks noChangeShapeType="1"/>
            </p:cNvSpPr>
            <p:nvPr/>
          </p:nvSpPr>
          <p:spPr bwMode="auto">
            <a:xfrm>
              <a:off x="5051425" y="326707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2" name="Line 133">
              <a:extLst>
                <a:ext uri="{FF2B5EF4-FFF2-40B4-BE49-F238E27FC236}">
                  <a16:creationId xmlns:a16="http://schemas.microsoft.com/office/drawing/2014/main" id="{AFC079F3-45FC-B429-27FB-808B7D788B29}"/>
                </a:ext>
              </a:extLst>
            </p:cNvPr>
            <p:cNvSpPr>
              <a:spLocks noChangeShapeType="1"/>
            </p:cNvSpPr>
            <p:nvPr/>
          </p:nvSpPr>
          <p:spPr bwMode="auto">
            <a:xfrm>
              <a:off x="5151438" y="33226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3" name="Line 134">
              <a:extLst>
                <a:ext uri="{FF2B5EF4-FFF2-40B4-BE49-F238E27FC236}">
                  <a16:creationId xmlns:a16="http://schemas.microsoft.com/office/drawing/2014/main" id="{A4AEDB53-A03B-F350-009B-B7CD72ACB628}"/>
                </a:ext>
              </a:extLst>
            </p:cNvPr>
            <p:cNvSpPr>
              <a:spLocks noChangeShapeType="1"/>
            </p:cNvSpPr>
            <p:nvPr/>
          </p:nvSpPr>
          <p:spPr bwMode="auto">
            <a:xfrm>
              <a:off x="5183188" y="33226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4" name="Line 135">
              <a:extLst>
                <a:ext uri="{FF2B5EF4-FFF2-40B4-BE49-F238E27FC236}">
                  <a16:creationId xmlns:a16="http://schemas.microsoft.com/office/drawing/2014/main" id="{8E6CDFA6-B6D0-7187-029D-A54C1ACBDEA7}"/>
                </a:ext>
              </a:extLst>
            </p:cNvPr>
            <p:cNvSpPr>
              <a:spLocks noChangeShapeType="1"/>
            </p:cNvSpPr>
            <p:nvPr/>
          </p:nvSpPr>
          <p:spPr bwMode="auto">
            <a:xfrm>
              <a:off x="5314950" y="34099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5" name="Line 136">
              <a:extLst>
                <a:ext uri="{FF2B5EF4-FFF2-40B4-BE49-F238E27FC236}">
                  <a16:creationId xmlns:a16="http://schemas.microsoft.com/office/drawing/2014/main" id="{B24509F2-A189-29BE-E775-E315361C1421}"/>
                </a:ext>
              </a:extLst>
            </p:cNvPr>
            <p:cNvSpPr>
              <a:spLocks noChangeShapeType="1"/>
            </p:cNvSpPr>
            <p:nvPr/>
          </p:nvSpPr>
          <p:spPr bwMode="auto">
            <a:xfrm>
              <a:off x="5332413" y="34099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6" name="Line 137">
              <a:extLst>
                <a:ext uri="{FF2B5EF4-FFF2-40B4-BE49-F238E27FC236}">
                  <a16:creationId xmlns:a16="http://schemas.microsoft.com/office/drawing/2014/main" id="{E90835C4-45FE-2832-D892-910051CE5440}"/>
                </a:ext>
              </a:extLst>
            </p:cNvPr>
            <p:cNvSpPr>
              <a:spLocks noChangeShapeType="1"/>
            </p:cNvSpPr>
            <p:nvPr/>
          </p:nvSpPr>
          <p:spPr bwMode="auto">
            <a:xfrm>
              <a:off x="5410200" y="34242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7" name="Line 138">
              <a:extLst>
                <a:ext uri="{FF2B5EF4-FFF2-40B4-BE49-F238E27FC236}">
                  <a16:creationId xmlns:a16="http://schemas.microsoft.com/office/drawing/2014/main" id="{D4A77B80-9CA8-9B07-A1D2-B352276E1237}"/>
                </a:ext>
              </a:extLst>
            </p:cNvPr>
            <p:cNvSpPr>
              <a:spLocks noChangeShapeType="1"/>
            </p:cNvSpPr>
            <p:nvPr/>
          </p:nvSpPr>
          <p:spPr bwMode="auto">
            <a:xfrm>
              <a:off x="5465763" y="345598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8" name="Line 139">
              <a:extLst>
                <a:ext uri="{FF2B5EF4-FFF2-40B4-BE49-F238E27FC236}">
                  <a16:creationId xmlns:a16="http://schemas.microsoft.com/office/drawing/2014/main" id="{1FF9C6A3-542F-5CC3-AD22-9235A00919AD}"/>
                </a:ext>
              </a:extLst>
            </p:cNvPr>
            <p:cNvSpPr>
              <a:spLocks noChangeShapeType="1"/>
            </p:cNvSpPr>
            <p:nvPr/>
          </p:nvSpPr>
          <p:spPr bwMode="auto">
            <a:xfrm>
              <a:off x="5524500" y="34591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9" name="Line 140">
              <a:extLst>
                <a:ext uri="{FF2B5EF4-FFF2-40B4-BE49-F238E27FC236}">
                  <a16:creationId xmlns:a16="http://schemas.microsoft.com/office/drawing/2014/main" id="{81522447-4304-A0C0-30CD-57BFD1D66464}"/>
                </a:ext>
              </a:extLst>
            </p:cNvPr>
            <p:cNvSpPr>
              <a:spLocks noChangeShapeType="1"/>
            </p:cNvSpPr>
            <p:nvPr/>
          </p:nvSpPr>
          <p:spPr bwMode="auto">
            <a:xfrm>
              <a:off x="5580063" y="3490913"/>
              <a:ext cx="0" cy="68262"/>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0" name="Line 141">
              <a:extLst>
                <a:ext uri="{FF2B5EF4-FFF2-40B4-BE49-F238E27FC236}">
                  <a16:creationId xmlns:a16="http://schemas.microsoft.com/office/drawing/2014/main" id="{2DFB0646-4AC5-997C-791F-38013E8B2476}"/>
                </a:ext>
              </a:extLst>
            </p:cNvPr>
            <p:cNvSpPr>
              <a:spLocks noChangeShapeType="1"/>
            </p:cNvSpPr>
            <p:nvPr/>
          </p:nvSpPr>
          <p:spPr bwMode="auto">
            <a:xfrm>
              <a:off x="5708650" y="35639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1" name="Line 142">
              <a:extLst>
                <a:ext uri="{FF2B5EF4-FFF2-40B4-BE49-F238E27FC236}">
                  <a16:creationId xmlns:a16="http://schemas.microsoft.com/office/drawing/2014/main" id="{8A94B121-8C72-7DEE-61C6-423431892E5A}"/>
                </a:ext>
              </a:extLst>
            </p:cNvPr>
            <p:cNvSpPr>
              <a:spLocks noChangeShapeType="1"/>
            </p:cNvSpPr>
            <p:nvPr/>
          </p:nvSpPr>
          <p:spPr bwMode="auto">
            <a:xfrm>
              <a:off x="5851525" y="36258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2" name="Line 143">
              <a:extLst>
                <a:ext uri="{FF2B5EF4-FFF2-40B4-BE49-F238E27FC236}">
                  <a16:creationId xmlns:a16="http://schemas.microsoft.com/office/drawing/2014/main" id="{38627921-8C84-3E9B-9B96-1CD2314CB390}"/>
                </a:ext>
              </a:extLst>
            </p:cNvPr>
            <p:cNvSpPr>
              <a:spLocks noChangeShapeType="1"/>
            </p:cNvSpPr>
            <p:nvPr/>
          </p:nvSpPr>
          <p:spPr bwMode="auto">
            <a:xfrm>
              <a:off x="5876925" y="36258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3" name="Line 144">
              <a:extLst>
                <a:ext uri="{FF2B5EF4-FFF2-40B4-BE49-F238E27FC236}">
                  <a16:creationId xmlns:a16="http://schemas.microsoft.com/office/drawing/2014/main" id="{C21F6FE1-66DD-9A4D-1CE7-A1576AD45D50}"/>
                </a:ext>
              </a:extLst>
            </p:cNvPr>
            <p:cNvSpPr>
              <a:spLocks noChangeShapeType="1"/>
            </p:cNvSpPr>
            <p:nvPr/>
          </p:nvSpPr>
          <p:spPr bwMode="auto">
            <a:xfrm>
              <a:off x="5918200" y="3651251"/>
              <a:ext cx="0" cy="68262"/>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4" name="Line 145">
              <a:extLst>
                <a:ext uri="{FF2B5EF4-FFF2-40B4-BE49-F238E27FC236}">
                  <a16:creationId xmlns:a16="http://schemas.microsoft.com/office/drawing/2014/main" id="{7112BBED-9145-FEC5-44F0-2427D870798F}"/>
                </a:ext>
              </a:extLst>
            </p:cNvPr>
            <p:cNvSpPr>
              <a:spLocks noChangeShapeType="1"/>
            </p:cNvSpPr>
            <p:nvPr/>
          </p:nvSpPr>
          <p:spPr bwMode="auto">
            <a:xfrm>
              <a:off x="5953125" y="3651251"/>
              <a:ext cx="0" cy="68262"/>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5" name="Line 146">
              <a:extLst>
                <a:ext uri="{FF2B5EF4-FFF2-40B4-BE49-F238E27FC236}">
                  <a16:creationId xmlns:a16="http://schemas.microsoft.com/office/drawing/2014/main" id="{6F2B7A53-BFB1-DDEA-B4B0-8DBF924C59EC}"/>
                </a:ext>
              </a:extLst>
            </p:cNvPr>
            <p:cNvSpPr>
              <a:spLocks noChangeShapeType="1"/>
            </p:cNvSpPr>
            <p:nvPr/>
          </p:nvSpPr>
          <p:spPr bwMode="auto">
            <a:xfrm>
              <a:off x="6026150" y="36639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6" name="Line 147">
              <a:extLst>
                <a:ext uri="{FF2B5EF4-FFF2-40B4-BE49-F238E27FC236}">
                  <a16:creationId xmlns:a16="http://schemas.microsoft.com/office/drawing/2014/main" id="{23D78D80-FCAA-2CD1-898C-4F6FB8DB1F16}"/>
                </a:ext>
              </a:extLst>
            </p:cNvPr>
            <p:cNvSpPr>
              <a:spLocks noChangeShapeType="1"/>
            </p:cNvSpPr>
            <p:nvPr/>
          </p:nvSpPr>
          <p:spPr bwMode="auto">
            <a:xfrm>
              <a:off x="6113463" y="36639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7" name="Line 148">
              <a:extLst>
                <a:ext uri="{FF2B5EF4-FFF2-40B4-BE49-F238E27FC236}">
                  <a16:creationId xmlns:a16="http://schemas.microsoft.com/office/drawing/2014/main" id="{83CA10D6-BF9B-E040-3751-AD98BF46E66A}"/>
                </a:ext>
              </a:extLst>
            </p:cNvPr>
            <p:cNvSpPr>
              <a:spLocks noChangeShapeType="1"/>
            </p:cNvSpPr>
            <p:nvPr/>
          </p:nvSpPr>
          <p:spPr bwMode="auto">
            <a:xfrm>
              <a:off x="6165850" y="36639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8" name="Line 149">
              <a:extLst>
                <a:ext uri="{FF2B5EF4-FFF2-40B4-BE49-F238E27FC236}">
                  <a16:creationId xmlns:a16="http://schemas.microsoft.com/office/drawing/2014/main" id="{689A4656-889F-31A7-B8B0-6E454BE8AB41}"/>
                </a:ext>
              </a:extLst>
            </p:cNvPr>
            <p:cNvSpPr>
              <a:spLocks noChangeShapeType="1"/>
            </p:cNvSpPr>
            <p:nvPr/>
          </p:nvSpPr>
          <p:spPr bwMode="auto">
            <a:xfrm>
              <a:off x="6221413" y="366395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9" name="Line 150">
              <a:extLst>
                <a:ext uri="{FF2B5EF4-FFF2-40B4-BE49-F238E27FC236}">
                  <a16:creationId xmlns:a16="http://schemas.microsoft.com/office/drawing/2014/main" id="{F03ADD1D-E5BB-B55F-DDA6-8AE34E6B7A73}"/>
                </a:ext>
              </a:extLst>
            </p:cNvPr>
            <p:cNvSpPr>
              <a:spLocks noChangeShapeType="1"/>
            </p:cNvSpPr>
            <p:nvPr/>
          </p:nvSpPr>
          <p:spPr bwMode="auto">
            <a:xfrm>
              <a:off x="6297613" y="37131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0" name="Line 151">
              <a:extLst>
                <a:ext uri="{FF2B5EF4-FFF2-40B4-BE49-F238E27FC236}">
                  <a16:creationId xmlns:a16="http://schemas.microsoft.com/office/drawing/2014/main" id="{D44A4446-E52B-E2E6-7E8B-5F8808C2D696}"/>
                </a:ext>
              </a:extLst>
            </p:cNvPr>
            <p:cNvSpPr>
              <a:spLocks noChangeShapeType="1"/>
            </p:cNvSpPr>
            <p:nvPr/>
          </p:nvSpPr>
          <p:spPr bwMode="auto">
            <a:xfrm>
              <a:off x="6565900" y="37719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1" name="Line 152">
              <a:extLst>
                <a:ext uri="{FF2B5EF4-FFF2-40B4-BE49-F238E27FC236}">
                  <a16:creationId xmlns:a16="http://schemas.microsoft.com/office/drawing/2014/main" id="{E5E2C4F5-EEE6-53D9-DAEC-BEF6206E4C4A}"/>
                </a:ext>
              </a:extLst>
            </p:cNvPr>
            <p:cNvSpPr>
              <a:spLocks noChangeShapeType="1"/>
            </p:cNvSpPr>
            <p:nvPr/>
          </p:nvSpPr>
          <p:spPr bwMode="auto">
            <a:xfrm>
              <a:off x="6607175" y="37719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2" name="Line 153">
              <a:extLst>
                <a:ext uri="{FF2B5EF4-FFF2-40B4-BE49-F238E27FC236}">
                  <a16:creationId xmlns:a16="http://schemas.microsoft.com/office/drawing/2014/main" id="{E4B52955-825B-5575-1F1D-971007FEC150}"/>
                </a:ext>
              </a:extLst>
            </p:cNvPr>
            <p:cNvSpPr>
              <a:spLocks noChangeShapeType="1"/>
            </p:cNvSpPr>
            <p:nvPr/>
          </p:nvSpPr>
          <p:spPr bwMode="auto">
            <a:xfrm>
              <a:off x="6648450" y="37719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3" name="Line 154">
              <a:extLst>
                <a:ext uri="{FF2B5EF4-FFF2-40B4-BE49-F238E27FC236}">
                  <a16:creationId xmlns:a16="http://schemas.microsoft.com/office/drawing/2014/main" id="{2F4C5FD7-B400-F696-7A28-76C7A08BD7E6}"/>
                </a:ext>
              </a:extLst>
            </p:cNvPr>
            <p:cNvSpPr>
              <a:spLocks noChangeShapeType="1"/>
            </p:cNvSpPr>
            <p:nvPr/>
          </p:nvSpPr>
          <p:spPr bwMode="auto">
            <a:xfrm>
              <a:off x="6708775" y="38100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4" name="Line 155">
              <a:extLst>
                <a:ext uri="{FF2B5EF4-FFF2-40B4-BE49-F238E27FC236}">
                  <a16:creationId xmlns:a16="http://schemas.microsoft.com/office/drawing/2014/main" id="{EB3B7545-F6E2-B372-6188-38E6693C0B87}"/>
                </a:ext>
              </a:extLst>
            </p:cNvPr>
            <p:cNvSpPr>
              <a:spLocks noChangeShapeType="1"/>
            </p:cNvSpPr>
            <p:nvPr/>
          </p:nvSpPr>
          <p:spPr bwMode="auto">
            <a:xfrm>
              <a:off x="6764338" y="38274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5" name="Line 156">
              <a:extLst>
                <a:ext uri="{FF2B5EF4-FFF2-40B4-BE49-F238E27FC236}">
                  <a16:creationId xmlns:a16="http://schemas.microsoft.com/office/drawing/2014/main" id="{FACE5771-37B4-BF56-D443-08E69D6388B9}"/>
                </a:ext>
              </a:extLst>
            </p:cNvPr>
            <p:cNvSpPr>
              <a:spLocks noChangeShapeType="1"/>
            </p:cNvSpPr>
            <p:nvPr/>
          </p:nvSpPr>
          <p:spPr bwMode="auto">
            <a:xfrm>
              <a:off x="6791325" y="38274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6" name="Line 157">
              <a:extLst>
                <a:ext uri="{FF2B5EF4-FFF2-40B4-BE49-F238E27FC236}">
                  <a16:creationId xmlns:a16="http://schemas.microsoft.com/office/drawing/2014/main" id="{7594722C-0965-DDC6-A93E-3B3D8E940800}"/>
                </a:ext>
              </a:extLst>
            </p:cNvPr>
            <p:cNvSpPr>
              <a:spLocks noChangeShapeType="1"/>
            </p:cNvSpPr>
            <p:nvPr/>
          </p:nvSpPr>
          <p:spPr bwMode="auto">
            <a:xfrm>
              <a:off x="6878638" y="38274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7" name="Line 158">
              <a:extLst>
                <a:ext uri="{FF2B5EF4-FFF2-40B4-BE49-F238E27FC236}">
                  <a16:creationId xmlns:a16="http://schemas.microsoft.com/office/drawing/2014/main" id="{CE4E57A8-EAC8-2DE1-D4DC-888A8D447F77}"/>
                </a:ext>
              </a:extLst>
            </p:cNvPr>
            <p:cNvSpPr>
              <a:spLocks noChangeShapeType="1"/>
            </p:cNvSpPr>
            <p:nvPr/>
          </p:nvSpPr>
          <p:spPr bwMode="auto">
            <a:xfrm>
              <a:off x="6986588" y="386238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8" name="Line 159">
              <a:extLst>
                <a:ext uri="{FF2B5EF4-FFF2-40B4-BE49-F238E27FC236}">
                  <a16:creationId xmlns:a16="http://schemas.microsoft.com/office/drawing/2014/main" id="{9C331BCB-3A47-799F-E615-44F12BB904EA}"/>
                </a:ext>
              </a:extLst>
            </p:cNvPr>
            <p:cNvSpPr>
              <a:spLocks noChangeShapeType="1"/>
            </p:cNvSpPr>
            <p:nvPr/>
          </p:nvSpPr>
          <p:spPr bwMode="auto">
            <a:xfrm>
              <a:off x="7067550" y="386238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9" name="Line 160">
              <a:extLst>
                <a:ext uri="{FF2B5EF4-FFF2-40B4-BE49-F238E27FC236}">
                  <a16:creationId xmlns:a16="http://schemas.microsoft.com/office/drawing/2014/main" id="{A6F59236-0F62-CF41-141A-25C894BB5D27}"/>
                </a:ext>
              </a:extLst>
            </p:cNvPr>
            <p:cNvSpPr>
              <a:spLocks noChangeShapeType="1"/>
            </p:cNvSpPr>
            <p:nvPr/>
          </p:nvSpPr>
          <p:spPr bwMode="auto">
            <a:xfrm>
              <a:off x="7105650" y="389731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0" name="Line 161">
              <a:extLst>
                <a:ext uri="{FF2B5EF4-FFF2-40B4-BE49-F238E27FC236}">
                  <a16:creationId xmlns:a16="http://schemas.microsoft.com/office/drawing/2014/main" id="{8213175B-994F-F7FC-1D11-8F6249193B23}"/>
                </a:ext>
              </a:extLst>
            </p:cNvPr>
            <p:cNvSpPr>
              <a:spLocks noChangeShapeType="1"/>
            </p:cNvSpPr>
            <p:nvPr/>
          </p:nvSpPr>
          <p:spPr bwMode="auto">
            <a:xfrm>
              <a:off x="7192963" y="389731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1" name="Line 162">
              <a:extLst>
                <a:ext uri="{FF2B5EF4-FFF2-40B4-BE49-F238E27FC236}">
                  <a16:creationId xmlns:a16="http://schemas.microsoft.com/office/drawing/2014/main" id="{BB11D003-6379-0078-D0B8-D679CFA38D32}"/>
                </a:ext>
              </a:extLst>
            </p:cNvPr>
            <p:cNvSpPr>
              <a:spLocks noChangeShapeType="1"/>
            </p:cNvSpPr>
            <p:nvPr/>
          </p:nvSpPr>
          <p:spPr bwMode="auto">
            <a:xfrm>
              <a:off x="7551738" y="389731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2" name="Line 163">
              <a:extLst>
                <a:ext uri="{FF2B5EF4-FFF2-40B4-BE49-F238E27FC236}">
                  <a16:creationId xmlns:a16="http://schemas.microsoft.com/office/drawing/2014/main" id="{E0CA096B-759F-DC02-6F30-6F6F97020C36}"/>
                </a:ext>
              </a:extLst>
            </p:cNvPr>
            <p:cNvSpPr>
              <a:spLocks noChangeShapeType="1"/>
            </p:cNvSpPr>
            <p:nvPr/>
          </p:nvSpPr>
          <p:spPr bwMode="auto">
            <a:xfrm>
              <a:off x="7812088" y="39878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3" name="Line 164">
              <a:extLst>
                <a:ext uri="{FF2B5EF4-FFF2-40B4-BE49-F238E27FC236}">
                  <a16:creationId xmlns:a16="http://schemas.microsoft.com/office/drawing/2014/main" id="{B268BF52-64C6-F183-5C17-AB520A82CF0A}"/>
                </a:ext>
              </a:extLst>
            </p:cNvPr>
            <p:cNvSpPr>
              <a:spLocks noChangeShapeType="1"/>
            </p:cNvSpPr>
            <p:nvPr/>
          </p:nvSpPr>
          <p:spPr bwMode="auto">
            <a:xfrm>
              <a:off x="7875588" y="39878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4" name="Line 165">
              <a:extLst>
                <a:ext uri="{FF2B5EF4-FFF2-40B4-BE49-F238E27FC236}">
                  <a16:creationId xmlns:a16="http://schemas.microsoft.com/office/drawing/2014/main" id="{0DA7ABAA-F431-489A-F258-BC5DBCFBA8AB}"/>
                </a:ext>
              </a:extLst>
            </p:cNvPr>
            <p:cNvSpPr>
              <a:spLocks noChangeShapeType="1"/>
            </p:cNvSpPr>
            <p:nvPr/>
          </p:nvSpPr>
          <p:spPr bwMode="auto">
            <a:xfrm>
              <a:off x="7972425" y="39878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5" name="Line 166">
              <a:extLst>
                <a:ext uri="{FF2B5EF4-FFF2-40B4-BE49-F238E27FC236}">
                  <a16:creationId xmlns:a16="http://schemas.microsoft.com/office/drawing/2014/main" id="{585A543B-1C7A-E50C-CE8F-B6CCEE8A219B}"/>
                </a:ext>
              </a:extLst>
            </p:cNvPr>
            <p:cNvSpPr>
              <a:spLocks noChangeShapeType="1"/>
            </p:cNvSpPr>
            <p:nvPr/>
          </p:nvSpPr>
          <p:spPr bwMode="auto">
            <a:xfrm>
              <a:off x="8220075" y="3987801"/>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6" name="Line 167">
              <a:extLst>
                <a:ext uri="{FF2B5EF4-FFF2-40B4-BE49-F238E27FC236}">
                  <a16:creationId xmlns:a16="http://schemas.microsoft.com/office/drawing/2014/main" id="{09CDF4F4-B340-0F57-BB53-D88AA1218C26}"/>
                </a:ext>
              </a:extLst>
            </p:cNvPr>
            <p:cNvSpPr>
              <a:spLocks noChangeShapeType="1"/>
            </p:cNvSpPr>
            <p:nvPr/>
          </p:nvSpPr>
          <p:spPr bwMode="auto">
            <a:xfrm>
              <a:off x="8281988" y="406082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7" name="Line 168">
              <a:extLst>
                <a:ext uri="{FF2B5EF4-FFF2-40B4-BE49-F238E27FC236}">
                  <a16:creationId xmlns:a16="http://schemas.microsoft.com/office/drawing/2014/main" id="{996DDFCF-01F0-B0D6-EC54-1F33198D4427}"/>
                </a:ext>
              </a:extLst>
            </p:cNvPr>
            <p:cNvSpPr>
              <a:spLocks noChangeShapeType="1"/>
            </p:cNvSpPr>
            <p:nvPr/>
          </p:nvSpPr>
          <p:spPr bwMode="auto">
            <a:xfrm>
              <a:off x="8386763" y="41449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8" name="Line 169">
              <a:extLst>
                <a:ext uri="{FF2B5EF4-FFF2-40B4-BE49-F238E27FC236}">
                  <a16:creationId xmlns:a16="http://schemas.microsoft.com/office/drawing/2014/main" id="{48EA4E25-15F3-DA83-EB31-4C7A42362D30}"/>
                </a:ext>
              </a:extLst>
            </p:cNvPr>
            <p:cNvSpPr>
              <a:spLocks noChangeShapeType="1"/>
            </p:cNvSpPr>
            <p:nvPr/>
          </p:nvSpPr>
          <p:spPr bwMode="auto">
            <a:xfrm>
              <a:off x="8853488" y="41449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9" name="Line 170">
              <a:extLst>
                <a:ext uri="{FF2B5EF4-FFF2-40B4-BE49-F238E27FC236}">
                  <a16:creationId xmlns:a16="http://schemas.microsoft.com/office/drawing/2014/main" id="{2628BF89-9794-CB6D-CA59-B0E0A0CA55CB}"/>
                </a:ext>
              </a:extLst>
            </p:cNvPr>
            <p:cNvSpPr>
              <a:spLocks noChangeShapeType="1"/>
            </p:cNvSpPr>
            <p:nvPr/>
          </p:nvSpPr>
          <p:spPr bwMode="auto">
            <a:xfrm>
              <a:off x="8932863" y="41449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0" name="Line 171">
              <a:extLst>
                <a:ext uri="{FF2B5EF4-FFF2-40B4-BE49-F238E27FC236}">
                  <a16:creationId xmlns:a16="http://schemas.microsoft.com/office/drawing/2014/main" id="{43164C49-4E5E-BCFC-4557-B89A23E4C1BF}"/>
                </a:ext>
              </a:extLst>
            </p:cNvPr>
            <p:cNvSpPr>
              <a:spLocks noChangeShapeType="1"/>
            </p:cNvSpPr>
            <p:nvPr/>
          </p:nvSpPr>
          <p:spPr bwMode="auto">
            <a:xfrm>
              <a:off x="9075738" y="41449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1" name="Line 172">
              <a:extLst>
                <a:ext uri="{FF2B5EF4-FFF2-40B4-BE49-F238E27FC236}">
                  <a16:creationId xmlns:a16="http://schemas.microsoft.com/office/drawing/2014/main" id="{60C1D4C5-E030-1D3F-2789-E4A995A96C43}"/>
                </a:ext>
              </a:extLst>
            </p:cNvPr>
            <p:cNvSpPr>
              <a:spLocks noChangeShapeType="1"/>
            </p:cNvSpPr>
            <p:nvPr/>
          </p:nvSpPr>
          <p:spPr bwMode="auto">
            <a:xfrm>
              <a:off x="9209088" y="414496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2" name="Line 173">
              <a:extLst>
                <a:ext uri="{FF2B5EF4-FFF2-40B4-BE49-F238E27FC236}">
                  <a16:creationId xmlns:a16="http://schemas.microsoft.com/office/drawing/2014/main" id="{7A52FBCE-6630-C9DE-28FF-1164B1FA213F}"/>
                </a:ext>
              </a:extLst>
            </p:cNvPr>
            <p:cNvSpPr>
              <a:spLocks noChangeShapeType="1"/>
            </p:cNvSpPr>
            <p:nvPr/>
          </p:nvSpPr>
          <p:spPr bwMode="auto">
            <a:xfrm>
              <a:off x="4748213" y="311467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3" name="Line 174">
              <a:extLst>
                <a:ext uri="{FF2B5EF4-FFF2-40B4-BE49-F238E27FC236}">
                  <a16:creationId xmlns:a16="http://schemas.microsoft.com/office/drawing/2014/main" id="{A92D8EC8-382F-CABA-5BAB-5B9727A1BE8F}"/>
                </a:ext>
              </a:extLst>
            </p:cNvPr>
            <p:cNvSpPr>
              <a:spLocks noChangeShapeType="1"/>
            </p:cNvSpPr>
            <p:nvPr/>
          </p:nvSpPr>
          <p:spPr bwMode="auto">
            <a:xfrm>
              <a:off x="4722813" y="308927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4" name="Line 175">
              <a:extLst>
                <a:ext uri="{FF2B5EF4-FFF2-40B4-BE49-F238E27FC236}">
                  <a16:creationId xmlns:a16="http://schemas.microsoft.com/office/drawing/2014/main" id="{A0060D98-AE23-6A8C-8342-BF9B9A6C5026}"/>
                </a:ext>
              </a:extLst>
            </p:cNvPr>
            <p:cNvSpPr>
              <a:spLocks noChangeShapeType="1"/>
            </p:cNvSpPr>
            <p:nvPr/>
          </p:nvSpPr>
          <p:spPr bwMode="auto">
            <a:xfrm>
              <a:off x="4695825" y="3089276"/>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5" name="Freeform 176">
              <a:extLst>
                <a:ext uri="{FF2B5EF4-FFF2-40B4-BE49-F238E27FC236}">
                  <a16:creationId xmlns:a16="http://schemas.microsoft.com/office/drawing/2014/main" id="{4EDC6AFB-9BC4-EDBD-CDAA-98033AA436D6}"/>
                </a:ext>
              </a:extLst>
            </p:cNvPr>
            <p:cNvSpPr>
              <a:spLocks/>
            </p:cNvSpPr>
            <p:nvPr/>
          </p:nvSpPr>
          <p:spPr bwMode="auto">
            <a:xfrm>
              <a:off x="2227263" y="1376363"/>
              <a:ext cx="6985000" cy="2841625"/>
            </a:xfrm>
            <a:custGeom>
              <a:avLst/>
              <a:gdLst>
                <a:gd name="T0" fmla="*/ 30 w 4400"/>
                <a:gd name="T1" fmla="*/ 53 h 1790"/>
                <a:gd name="T2" fmla="*/ 191 w 4400"/>
                <a:gd name="T3" fmla="*/ 77 h 1790"/>
                <a:gd name="T4" fmla="*/ 206 w 4400"/>
                <a:gd name="T5" fmla="*/ 97 h 1790"/>
                <a:gd name="T6" fmla="*/ 248 w 4400"/>
                <a:gd name="T7" fmla="*/ 112 h 1790"/>
                <a:gd name="T8" fmla="*/ 270 w 4400"/>
                <a:gd name="T9" fmla="*/ 176 h 1790"/>
                <a:gd name="T10" fmla="*/ 318 w 4400"/>
                <a:gd name="T11" fmla="*/ 198 h 1790"/>
                <a:gd name="T12" fmla="*/ 331 w 4400"/>
                <a:gd name="T13" fmla="*/ 228 h 1790"/>
                <a:gd name="T14" fmla="*/ 368 w 4400"/>
                <a:gd name="T15" fmla="*/ 246 h 1790"/>
                <a:gd name="T16" fmla="*/ 397 w 4400"/>
                <a:gd name="T17" fmla="*/ 270 h 1790"/>
                <a:gd name="T18" fmla="*/ 425 w 4400"/>
                <a:gd name="T19" fmla="*/ 290 h 1790"/>
                <a:gd name="T20" fmla="*/ 443 w 4400"/>
                <a:gd name="T21" fmla="*/ 340 h 1790"/>
                <a:gd name="T22" fmla="*/ 478 w 4400"/>
                <a:gd name="T23" fmla="*/ 360 h 1790"/>
                <a:gd name="T24" fmla="*/ 509 w 4400"/>
                <a:gd name="T25" fmla="*/ 386 h 1790"/>
                <a:gd name="T26" fmla="*/ 537 w 4400"/>
                <a:gd name="T27" fmla="*/ 404 h 1790"/>
                <a:gd name="T28" fmla="*/ 577 w 4400"/>
                <a:gd name="T29" fmla="*/ 445 h 1790"/>
                <a:gd name="T30" fmla="*/ 627 w 4400"/>
                <a:gd name="T31" fmla="*/ 487 h 1790"/>
                <a:gd name="T32" fmla="*/ 658 w 4400"/>
                <a:gd name="T33" fmla="*/ 551 h 1790"/>
                <a:gd name="T34" fmla="*/ 710 w 4400"/>
                <a:gd name="T35" fmla="*/ 560 h 1790"/>
                <a:gd name="T36" fmla="*/ 741 w 4400"/>
                <a:gd name="T37" fmla="*/ 612 h 1790"/>
                <a:gd name="T38" fmla="*/ 765 w 4400"/>
                <a:gd name="T39" fmla="*/ 632 h 1790"/>
                <a:gd name="T40" fmla="*/ 805 w 4400"/>
                <a:gd name="T41" fmla="*/ 654 h 1790"/>
                <a:gd name="T42" fmla="*/ 829 w 4400"/>
                <a:gd name="T43" fmla="*/ 704 h 1790"/>
                <a:gd name="T44" fmla="*/ 877 w 4400"/>
                <a:gd name="T45" fmla="*/ 753 h 1790"/>
                <a:gd name="T46" fmla="*/ 912 w 4400"/>
                <a:gd name="T47" fmla="*/ 801 h 1790"/>
                <a:gd name="T48" fmla="*/ 978 w 4400"/>
                <a:gd name="T49" fmla="*/ 818 h 1790"/>
                <a:gd name="T50" fmla="*/ 1000 w 4400"/>
                <a:gd name="T51" fmla="*/ 856 h 1790"/>
                <a:gd name="T52" fmla="*/ 1035 w 4400"/>
                <a:gd name="T53" fmla="*/ 864 h 1790"/>
                <a:gd name="T54" fmla="*/ 1077 w 4400"/>
                <a:gd name="T55" fmla="*/ 910 h 1790"/>
                <a:gd name="T56" fmla="*/ 1129 w 4400"/>
                <a:gd name="T57" fmla="*/ 921 h 1790"/>
                <a:gd name="T58" fmla="*/ 1175 w 4400"/>
                <a:gd name="T59" fmla="*/ 946 h 1790"/>
                <a:gd name="T60" fmla="*/ 1248 w 4400"/>
                <a:gd name="T61" fmla="*/ 961 h 1790"/>
                <a:gd name="T62" fmla="*/ 1263 w 4400"/>
                <a:gd name="T63" fmla="*/ 987 h 1790"/>
                <a:gd name="T64" fmla="*/ 1349 w 4400"/>
                <a:gd name="T65" fmla="*/ 1009 h 1790"/>
                <a:gd name="T66" fmla="*/ 1384 w 4400"/>
                <a:gd name="T67" fmla="*/ 1031 h 1790"/>
                <a:gd name="T68" fmla="*/ 1467 w 4400"/>
                <a:gd name="T69" fmla="*/ 1046 h 1790"/>
                <a:gd name="T70" fmla="*/ 1496 w 4400"/>
                <a:gd name="T71" fmla="*/ 1090 h 1790"/>
                <a:gd name="T72" fmla="*/ 1546 w 4400"/>
                <a:gd name="T73" fmla="*/ 1099 h 1790"/>
                <a:gd name="T74" fmla="*/ 1579 w 4400"/>
                <a:gd name="T75" fmla="*/ 1141 h 1790"/>
                <a:gd name="T76" fmla="*/ 1658 w 4400"/>
                <a:gd name="T77" fmla="*/ 1154 h 1790"/>
                <a:gd name="T78" fmla="*/ 1676 w 4400"/>
                <a:gd name="T79" fmla="*/ 1185 h 1790"/>
                <a:gd name="T80" fmla="*/ 1735 w 4400"/>
                <a:gd name="T81" fmla="*/ 1193 h 1790"/>
                <a:gd name="T82" fmla="*/ 1772 w 4400"/>
                <a:gd name="T83" fmla="*/ 1235 h 1790"/>
                <a:gd name="T84" fmla="*/ 1823 w 4400"/>
                <a:gd name="T85" fmla="*/ 1250 h 1790"/>
                <a:gd name="T86" fmla="*/ 1864 w 4400"/>
                <a:gd name="T87" fmla="*/ 1286 h 1790"/>
                <a:gd name="T88" fmla="*/ 1897 w 4400"/>
                <a:gd name="T89" fmla="*/ 1297 h 1790"/>
                <a:gd name="T90" fmla="*/ 1912 w 4400"/>
                <a:gd name="T91" fmla="*/ 1327 h 1790"/>
                <a:gd name="T92" fmla="*/ 2002 w 4400"/>
                <a:gd name="T93" fmla="*/ 1338 h 1790"/>
                <a:gd name="T94" fmla="*/ 2064 w 4400"/>
                <a:gd name="T95" fmla="*/ 1360 h 1790"/>
                <a:gd name="T96" fmla="*/ 2141 w 4400"/>
                <a:gd name="T97" fmla="*/ 1375 h 1790"/>
                <a:gd name="T98" fmla="*/ 2160 w 4400"/>
                <a:gd name="T99" fmla="*/ 1424 h 1790"/>
                <a:gd name="T100" fmla="*/ 2255 w 4400"/>
                <a:gd name="T101" fmla="*/ 1448 h 1790"/>
                <a:gd name="T102" fmla="*/ 2299 w 4400"/>
                <a:gd name="T103" fmla="*/ 1479 h 1790"/>
                <a:gd name="T104" fmla="*/ 2549 w 4400"/>
                <a:gd name="T105" fmla="*/ 1487 h 1790"/>
                <a:gd name="T106" fmla="*/ 2669 w 4400"/>
                <a:gd name="T107" fmla="*/ 1540 h 1790"/>
                <a:gd name="T108" fmla="*/ 2814 w 4400"/>
                <a:gd name="T109" fmla="*/ 1555 h 1790"/>
                <a:gd name="T110" fmla="*/ 2827 w 4400"/>
                <a:gd name="T111" fmla="*/ 1590 h 1790"/>
                <a:gd name="T112" fmla="*/ 3046 w 4400"/>
                <a:gd name="T113" fmla="*/ 1612 h 1790"/>
                <a:gd name="T114" fmla="*/ 3384 w 4400"/>
                <a:gd name="T115" fmla="*/ 1661 h 1790"/>
                <a:gd name="T116" fmla="*/ 3777 w 4400"/>
                <a:gd name="T117" fmla="*/ 1694 h 1790"/>
                <a:gd name="T118" fmla="*/ 3862 w 4400"/>
                <a:gd name="T119" fmla="*/ 1790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00" h="1790">
                  <a:moveTo>
                    <a:pt x="0" y="0"/>
                  </a:moveTo>
                  <a:lnTo>
                    <a:pt x="30" y="0"/>
                  </a:lnTo>
                  <a:lnTo>
                    <a:pt x="30" y="53"/>
                  </a:lnTo>
                  <a:lnTo>
                    <a:pt x="123" y="53"/>
                  </a:lnTo>
                  <a:lnTo>
                    <a:pt x="123" y="77"/>
                  </a:lnTo>
                  <a:lnTo>
                    <a:pt x="191" y="77"/>
                  </a:lnTo>
                  <a:lnTo>
                    <a:pt x="191" y="90"/>
                  </a:lnTo>
                  <a:lnTo>
                    <a:pt x="206" y="90"/>
                  </a:lnTo>
                  <a:lnTo>
                    <a:pt x="206" y="97"/>
                  </a:lnTo>
                  <a:lnTo>
                    <a:pt x="217" y="97"/>
                  </a:lnTo>
                  <a:lnTo>
                    <a:pt x="217" y="112"/>
                  </a:lnTo>
                  <a:lnTo>
                    <a:pt x="248" y="112"/>
                  </a:lnTo>
                  <a:lnTo>
                    <a:pt x="248" y="160"/>
                  </a:lnTo>
                  <a:lnTo>
                    <a:pt x="270" y="160"/>
                  </a:lnTo>
                  <a:lnTo>
                    <a:pt x="270" y="176"/>
                  </a:lnTo>
                  <a:lnTo>
                    <a:pt x="298" y="176"/>
                  </a:lnTo>
                  <a:lnTo>
                    <a:pt x="298" y="198"/>
                  </a:lnTo>
                  <a:lnTo>
                    <a:pt x="318" y="198"/>
                  </a:lnTo>
                  <a:lnTo>
                    <a:pt x="318" y="222"/>
                  </a:lnTo>
                  <a:lnTo>
                    <a:pt x="331" y="222"/>
                  </a:lnTo>
                  <a:lnTo>
                    <a:pt x="331" y="228"/>
                  </a:lnTo>
                  <a:lnTo>
                    <a:pt x="351" y="228"/>
                  </a:lnTo>
                  <a:lnTo>
                    <a:pt x="351" y="246"/>
                  </a:lnTo>
                  <a:lnTo>
                    <a:pt x="368" y="246"/>
                  </a:lnTo>
                  <a:lnTo>
                    <a:pt x="368" y="259"/>
                  </a:lnTo>
                  <a:lnTo>
                    <a:pt x="397" y="259"/>
                  </a:lnTo>
                  <a:lnTo>
                    <a:pt x="397" y="270"/>
                  </a:lnTo>
                  <a:lnTo>
                    <a:pt x="403" y="270"/>
                  </a:lnTo>
                  <a:lnTo>
                    <a:pt x="403" y="290"/>
                  </a:lnTo>
                  <a:lnTo>
                    <a:pt x="425" y="290"/>
                  </a:lnTo>
                  <a:lnTo>
                    <a:pt x="425" y="329"/>
                  </a:lnTo>
                  <a:lnTo>
                    <a:pt x="443" y="329"/>
                  </a:lnTo>
                  <a:lnTo>
                    <a:pt x="443" y="340"/>
                  </a:lnTo>
                  <a:lnTo>
                    <a:pt x="469" y="340"/>
                  </a:lnTo>
                  <a:lnTo>
                    <a:pt x="469" y="360"/>
                  </a:lnTo>
                  <a:lnTo>
                    <a:pt x="478" y="360"/>
                  </a:lnTo>
                  <a:lnTo>
                    <a:pt x="478" y="369"/>
                  </a:lnTo>
                  <a:lnTo>
                    <a:pt x="509" y="369"/>
                  </a:lnTo>
                  <a:lnTo>
                    <a:pt x="509" y="386"/>
                  </a:lnTo>
                  <a:lnTo>
                    <a:pt x="517" y="386"/>
                  </a:lnTo>
                  <a:lnTo>
                    <a:pt x="517" y="404"/>
                  </a:lnTo>
                  <a:lnTo>
                    <a:pt x="537" y="404"/>
                  </a:lnTo>
                  <a:lnTo>
                    <a:pt x="537" y="413"/>
                  </a:lnTo>
                  <a:lnTo>
                    <a:pt x="577" y="413"/>
                  </a:lnTo>
                  <a:lnTo>
                    <a:pt x="577" y="445"/>
                  </a:lnTo>
                  <a:lnTo>
                    <a:pt x="603" y="445"/>
                  </a:lnTo>
                  <a:lnTo>
                    <a:pt x="603" y="487"/>
                  </a:lnTo>
                  <a:lnTo>
                    <a:pt x="627" y="487"/>
                  </a:lnTo>
                  <a:lnTo>
                    <a:pt x="627" y="500"/>
                  </a:lnTo>
                  <a:lnTo>
                    <a:pt x="658" y="500"/>
                  </a:lnTo>
                  <a:lnTo>
                    <a:pt x="658" y="551"/>
                  </a:lnTo>
                  <a:lnTo>
                    <a:pt x="678" y="551"/>
                  </a:lnTo>
                  <a:lnTo>
                    <a:pt x="678" y="560"/>
                  </a:lnTo>
                  <a:lnTo>
                    <a:pt x="710" y="560"/>
                  </a:lnTo>
                  <a:lnTo>
                    <a:pt x="710" y="597"/>
                  </a:lnTo>
                  <a:lnTo>
                    <a:pt x="741" y="597"/>
                  </a:lnTo>
                  <a:lnTo>
                    <a:pt x="741" y="612"/>
                  </a:lnTo>
                  <a:lnTo>
                    <a:pt x="765" y="612"/>
                  </a:lnTo>
                  <a:lnTo>
                    <a:pt x="765" y="625"/>
                  </a:lnTo>
                  <a:lnTo>
                    <a:pt x="765" y="632"/>
                  </a:lnTo>
                  <a:lnTo>
                    <a:pt x="794" y="632"/>
                  </a:lnTo>
                  <a:lnTo>
                    <a:pt x="794" y="654"/>
                  </a:lnTo>
                  <a:lnTo>
                    <a:pt x="805" y="654"/>
                  </a:lnTo>
                  <a:lnTo>
                    <a:pt x="805" y="667"/>
                  </a:lnTo>
                  <a:lnTo>
                    <a:pt x="829" y="667"/>
                  </a:lnTo>
                  <a:lnTo>
                    <a:pt x="829" y="704"/>
                  </a:lnTo>
                  <a:lnTo>
                    <a:pt x="862" y="704"/>
                  </a:lnTo>
                  <a:lnTo>
                    <a:pt x="862" y="753"/>
                  </a:lnTo>
                  <a:lnTo>
                    <a:pt x="877" y="753"/>
                  </a:lnTo>
                  <a:lnTo>
                    <a:pt x="877" y="777"/>
                  </a:lnTo>
                  <a:lnTo>
                    <a:pt x="912" y="777"/>
                  </a:lnTo>
                  <a:lnTo>
                    <a:pt x="912" y="801"/>
                  </a:lnTo>
                  <a:lnTo>
                    <a:pt x="941" y="801"/>
                  </a:lnTo>
                  <a:lnTo>
                    <a:pt x="941" y="818"/>
                  </a:lnTo>
                  <a:lnTo>
                    <a:pt x="978" y="818"/>
                  </a:lnTo>
                  <a:lnTo>
                    <a:pt x="978" y="834"/>
                  </a:lnTo>
                  <a:lnTo>
                    <a:pt x="1000" y="834"/>
                  </a:lnTo>
                  <a:lnTo>
                    <a:pt x="1000" y="856"/>
                  </a:lnTo>
                  <a:lnTo>
                    <a:pt x="1015" y="856"/>
                  </a:lnTo>
                  <a:lnTo>
                    <a:pt x="1015" y="864"/>
                  </a:lnTo>
                  <a:lnTo>
                    <a:pt x="1035" y="864"/>
                  </a:lnTo>
                  <a:lnTo>
                    <a:pt x="1035" y="893"/>
                  </a:lnTo>
                  <a:lnTo>
                    <a:pt x="1077" y="893"/>
                  </a:lnTo>
                  <a:lnTo>
                    <a:pt x="1077" y="910"/>
                  </a:lnTo>
                  <a:lnTo>
                    <a:pt x="1118" y="910"/>
                  </a:lnTo>
                  <a:lnTo>
                    <a:pt x="1118" y="921"/>
                  </a:lnTo>
                  <a:lnTo>
                    <a:pt x="1129" y="921"/>
                  </a:lnTo>
                  <a:lnTo>
                    <a:pt x="1129" y="928"/>
                  </a:lnTo>
                  <a:lnTo>
                    <a:pt x="1175" y="928"/>
                  </a:lnTo>
                  <a:lnTo>
                    <a:pt x="1175" y="946"/>
                  </a:lnTo>
                  <a:lnTo>
                    <a:pt x="1217" y="946"/>
                  </a:lnTo>
                  <a:lnTo>
                    <a:pt x="1217" y="961"/>
                  </a:lnTo>
                  <a:lnTo>
                    <a:pt x="1248" y="961"/>
                  </a:lnTo>
                  <a:lnTo>
                    <a:pt x="1248" y="976"/>
                  </a:lnTo>
                  <a:lnTo>
                    <a:pt x="1263" y="976"/>
                  </a:lnTo>
                  <a:lnTo>
                    <a:pt x="1263" y="987"/>
                  </a:lnTo>
                  <a:lnTo>
                    <a:pt x="1303" y="987"/>
                  </a:lnTo>
                  <a:lnTo>
                    <a:pt x="1303" y="1009"/>
                  </a:lnTo>
                  <a:lnTo>
                    <a:pt x="1349" y="1009"/>
                  </a:lnTo>
                  <a:lnTo>
                    <a:pt x="1349" y="1022"/>
                  </a:lnTo>
                  <a:lnTo>
                    <a:pt x="1384" y="1022"/>
                  </a:lnTo>
                  <a:lnTo>
                    <a:pt x="1384" y="1031"/>
                  </a:lnTo>
                  <a:lnTo>
                    <a:pt x="1423" y="1031"/>
                  </a:lnTo>
                  <a:lnTo>
                    <a:pt x="1423" y="1046"/>
                  </a:lnTo>
                  <a:lnTo>
                    <a:pt x="1467" y="1046"/>
                  </a:lnTo>
                  <a:lnTo>
                    <a:pt x="1467" y="1075"/>
                  </a:lnTo>
                  <a:lnTo>
                    <a:pt x="1496" y="1075"/>
                  </a:lnTo>
                  <a:lnTo>
                    <a:pt x="1496" y="1090"/>
                  </a:lnTo>
                  <a:lnTo>
                    <a:pt x="1520" y="1090"/>
                  </a:lnTo>
                  <a:lnTo>
                    <a:pt x="1520" y="1099"/>
                  </a:lnTo>
                  <a:lnTo>
                    <a:pt x="1546" y="1099"/>
                  </a:lnTo>
                  <a:lnTo>
                    <a:pt x="1546" y="1128"/>
                  </a:lnTo>
                  <a:lnTo>
                    <a:pt x="1579" y="1128"/>
                  </a:lnTo>
                  <a:lnTo>
                    <a:pt x="1579" y="1141"/>
                  </a:lnTo>
                  <a:lnTo>
                    <a:pt x="1603" y="1141"/>
                  </a:lnTo>
                  <a:lnTo>
                    <a:pt x="1603" y="1154"/>
                  </a:lnTo>
                  <a:lnTo>
                    <a:pt x="1658" y="1154"/>
                  </a:lnTo>
                  <a:lnTo>
                    <a:pt x="1658" y="1163"/>
                  </a:lnTo>
                  <a:lnTo>
                    <a:pt x="1676" y="1163"/>
                  </a:lnTo>
                  <a:lnTo>
                    <a:pt x="1676" y="1185"/>
                  </a:lnTo>
                  <a:lnTo>
                    <a:pt x="1702" y="1185"/>
                  </a:lnTo>
                  <a:lnTo>
                    <a:pt x="1702" y="1193"/>
                  </a:lnTo>
                  <a:lnTo>
                    <a:pt x="1735" y="1193"/>
                  </a:lnTo>
                  <a:lnTo>
                    <a:pt x="1735" y="1211"/>
                  </a:lnTo>
                  <a:lnTo>
                    <a:pt x="1772" y="1211"/>
                  </a:lnTo>
                  <a:lnTo>
                    <a:pt x="1772" y="1235"/>
                  </a:lnTo>
                  <a:lnTo>
                    <a:pt x="1794" y="1235"/>
                  </a:lnTo>
                  <a:lnTo>
                    <a:pt x="1794" y="1250"/>
                  </a:lnTo>
                  <a:lnTo>
                    <a:pt x="1823" y="1250"/>
                  </a:lnTo>
                  <a:lnTo>
                    <a:pt x="1823" y="1272"/>
                  </a:lnTo>
                  <a:lnTo>
                    <a:pt x="1864" y="1272"/>
                  </a:lnTo>
                  <a:lnTo>
                    <a:pt x="1864" y="1286"/>
                  </a:lnTo>
                  <a:lnTo>
                    <a:pt x="1884" y="1286"/>
                  </a:lnTo>
                  <a:lnTo>
                    <a:pt x="1884" y="1297"/>
                  </a:lnTo>
                  <a:lnTo>
                    <a:pt x="1897" y="1297"/>
                  </a:lnTo>
                  <a:lnTo>
                    <a:pt x="1897" y="1316"/>
                  </a:lnTo>
                  <a:lnTo>
                    <a:pt x="1912" y="1316"/>
                  </a:lnTo>
                  <a:lnTo>
                    <a:pt x="1912" y="1327"/>
                  </a:lnTo>
                  <a:lnTo>
                    <a:pt x="1956" y="1327"/>
                  </a:lnTo>
                  <a:lnTo>
                    <a:pt x="1956" y="1338"/>
                  </a:lnTo>
                  <a:lnTo>
                    <a:pt x="2002" y="1338"/>
                  </a:lnTo>
                  <a:lnTo>
                    <a:pt x="2002" y="1354"/>
                  </a:lnTo>
                  <a:lnTo>
                    <a:pt x="2064" y="1354"/>
                  </a:lnTo>
                  <a:lnTo>
                    <a:pt x="2064" y="1360"/>
                  </a:lnTo>
                  <a:lnTo>
                    <a:pt x="2099" y="1360"/>
                  </a:lnTo>
                  <a:lnTo>
                    <a:pt x="2099" y="1375"/>
                  </a:lnTo>
                  <a:lnTo>
                    <a:pt x="2141" y="1375"/>
                  </a:lnTo>
                  <a:lnTo>
                    <a:pt x="2141" y="1397"/>
                  </a:lnTo>
                  <a:lnTo>
                    <a:pt x="2160" y="1397"/>
                  </a:lnTo>
                  <a:lnTo>
                    <a:pt x="2160" y="1424"/>
                  </a:lnTo>
                  <a:lnTo>
                    <a:pt x="2191" y="1424"/>
                  </a:lnTo>
                  <a:lnTo>
                    <a:pt x="2191" y="1448"/>
                  </a:lnTo>
                  <a:lnTo>
                    <a:pt x="2255" y="1448"/>
                  </a:lnTo>
                  <a:lnTo>
                    <a:pt x="2255" y="1465"/>
                  </a:lnTo>
                  <a:lnTo>
                    <a:pt x="2299" y="1465"/>
                  </a:lnTo>
                  <a:lnTo>
                    <a:pt x="2299" y="1479"/>
                  </a:lnTo>
                  <a:lnTo>
                    <a:pt x="2345" y="1479"/>
                  </a:lnTo>
                  <a:lnTo>
                    <a:pt x="2345" y="1487"/>
                  </a:lnTo>
                  <a:lnTo>
                    <a:pt x="2549" y="1487"/>
                  </a:lnTo>
                  <a:lnTo>
                    <a:pt x="2549" y="1520"/>
                  </a:lnTo>
                  <a:lnTo>
                    <a:pt x="2669" y="1520"/>
                  </a:lnTo>
                  <a:lnTo>
                    <a:pt x="2669" y="1540"/>
                  </a:lnTo>
                  <a:lnTo>
                    <a:pt x="2707" y="1540"/>
                  </a:lnTo>
                  <a:lnTo>
                    <a:pt x="2707" y="1555"/>
                  </a:lnTo>
                  <a:lnTo>
                    <a:pt x="2814" y="1555"/>
                  </a:lnTo>
                  <a:lnTo>
                    <a:pt x="2814" y="1579"/>
                  </a:lnTo>
                  <a:lnTo>
                    <a:pt x="2827" y="1579"/>
                  </a:lnTo>
                  <a:lnTo>
                    <a:pt x="2827" y="1590"/>
                  </a:lnTo>
                  <a:lnTo>
                    <a:pt x="2959" y="1590"/>
                  </a:lnTo>
                  <a:lnTo>
                    <a:pt x="2959" y="1612"/>
                  </a:lnTo>
                  <a:lnTo>
                    <a:pt x="3046" y="1612"/>
                  </a:lnTo>
                  <a:lnTo>
                    <a:pt x="3046" y="1634"/>
                  </a:lnTo>
                  <a:lnTo>
                    <a:pt x="3384" y="1634"/>
                  </a:lnTo>
                  <a:lnTo>
                    <a:pt x="3384" y="1661"/>
                  </a:lnTo>
                  <a:lnTo>
                    <a:pt x="3426" y="1661"/>
                  </a:lnTo>
                  <a:lnTo>
                    <a:pt x="3426" y="1694"/>
                  </a:lnTo>
                  <a:lnTo>
                    <a:pt x="3777" y="1694"/>
                  </a:lnTo>
                  <a:lnTo>
                    <a:pt x="3777" y="1737"/>
                  </a:lnTo>
                  <a:lnTo>
                    <a:pt x="3862" y="1737"/>
                  </a:lnTo>
                  <a:lnTo>
                    <a:pt x="3862" y="1790"/>
                  </a:lnTo>
                  <a:lnTo>
                    <a:pt x="4400" y="1790"/>
                  </a:lnTo>
                </a:path>
              </a:pathLst>
            </a:custGeom>
            <a:noFill/>
            <a:ln w="14288">
              <a:solidFill>
                <a:srgbClr val="59545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6" name="Freeform 177">
              <a:extLst>
                <a:ext uri="{FF2B5EF4-FFF2-40B4-BE49-F238E27FC236}">
                  <a16:creationId xmlns:a16="http://schemas.microsoft.com/office/drawing/2014/main" id="{3765F71E-F883-60A1-E0A4-0A157F22470A}"/>
                </a:ext>
              </a:extLst>
            </p:cNvPr>
            <p:cNvSpPr>
              <a:spLocks/>
            </p:cNvSpPr>
            <p:nvPr/>
          </p:nvSpPr>
          <p:spPr bwMode="auto">
            <a:xfrm>
              <a:off x="2227263" y="1376363"/>
              <a:ext cx="7005637" cy="2447925"/>
            </a:xfrm>
            <a:custGeom>
              <a:avLst/>
              <a:gdLst>
                <a:gd name="T0" fmla="*/ 46 w 4413"/>
                <a:gd name="T1" fmla="*/ 7 h 1542"/>
                <a:gd name="T2" fmla="*/ 79 w 4413"/>
                <a:gd name="T3" fmla="*/ 20 h 1542"/>
                <a:gd name="T4" fmla="*/ 118 w 4413"/>
                <a:gd name="T5" fmla="*/ 35 h 1542"/>
                <a:gd name="T6" fmla="*/ 129 w 4413"/>
                <a:gd name="T7" fmla="*/ 53 h 1542"/>
                <a:gd name="T8" fmla="*/ 210 w 4413"/>
                <a:gd name="T9" fmla="*/ 90 h 1542"/>
                <a:gd name="T10" fmla="*/ 252 w 4413"/>
                <a:gd name="T11" fmla="*/ 110 h 1542"/>
                <a:gd name="T12" fmla="*/ 287 w 4413"/>
                <a:gd name="T13" fmla="*/ 141 h 1542"/>
                <a:gd name="T14" fmla="*/ 327 w 4413"/>
                <a:gd name="T15" fmla="*/ 163 h 1542"/>
                <a:gd name="T16" fmla="*/ 344 w 4413"/>
                <a:gd name="T17" fmla="*/ 182 h 1542"/>
                <a:gd name="T18" fmla="*/ 388 w 4413"/>
                <a:gd name="T19" fmla="*/ 200 h 1542"/>
                <a:gd name="T20" fmla="*/ 421 w 4413"/>
                <a:gd name="T21" fmla="*/ 233 h 1542"/>
                <a:gd name="T22" fmla="*/ 482 w 4413"/>
                <a:gd name="T23" fmla="*/ 279 h 1542"/>
                <a:gd name="T24" fmla="*/ 495 w 4413"/>
                <a:gd name="T25" fmla="*/ 303 h 1542"/>
                <a:gd name="T26" fmla="*/ 513 w 4413"/>
                <a:gd name="T27" fmla="*/ 325 h 1542"/>
                <a:gd name="T28" fmla="*/ 577 w 4413"/>
                <a:gd name="T29" fmla="*/ 338 h 1542"/>
                <a:gd name="T30" fmla="*/ 645 w 4413"/>
                <a:gd name="T31" fmla="*/ 397 h 1542"/>
                <a:gd name="T32" fmla="*/ 660 w 4413"/>
                <a:gd name="T33" fmla="*/ 434 h 1542"/>
                <a:gd name="T34" fmla="*/ 695 w 4413"/>
                <a:gd name="T35" fmla="*/ 476 h 1542"/>
                <a:gd name="T36" fmla="*/ 739 w 4413"/>
                <a:gd name="T37" fmla="*/ 505 h 1542"/>
                <a:gd name="T38" fmla="*/ 767 w 4413"/>
                <a:gd name="T39" fmla="*/ 549 h 1542"/>
                <a:gd name="T40" fmla="*/ 833 w 4413"/>
                <a:gd name="T41" fmla="*/ 579 h 1542"/>
                <a:gd name="T42" fmla="*/ 886 w 4413"/>
                <a:gd name="T43" fmla="*/ 610 h 1542"/>
                <a:gd name="T44" fmla="*/ 899 w 4413"/>
                <a:gd name="T45" fmla="*/ 623 h 1542"/>
                <a:gd name="T46" fmla="*/ 932 w 4413"/>
                <a:gd name="T47" fmla="*/ 658 h 1542"/>
                <a:gd name="T48" fmla="*/ 993 w 4413"/>
                <a:gd name="T49" fmla="*/ 704 h 1542"/>
                <a:gd name="T50" fmla="*/ 1057 w 4413"/>
                <a:gd name="T51" fmla="*/ 728 h 1542"/>
                <a:gd name="T52" fmla="*/ 1072 w 4413"/>
                <a:gd name="T53" fmla="*/ 744 h 1542"/>
                <a:gd name="T54" fmla="*/ 1136 w 4413"/>
                <a:gd name="T55" fmla="*/ 785 h 1542"/>
                <a:gd name="T56" fmla="*/ 1215 w 4413"/>
                <a:gd name="T57" fmla="*/ 816 h 1542"/>
                <a:gd name="T58" fmla="*/ 1276 w 4413"/>
                <a:gd name="T59" fmla="*/ 862 h 1542"/>
                <a:gd name="T60" fmla="*/ 1325 w 4413"/>
                <a:gd name="T61" fmla="*/ 889 h 1542"/>
                <a:gd name="T62" fmla="*/ 1408 w 4413"/>
                <a:gd name="T63" fmla="*/ 926 h 1542"/>
                <a:gd name="T64" fmla="*/ 1472 w 4413"/>
                <a:gd name="T65" fmla="*/ 952 h 1542"/>
                <a:gd name="T66" fmla="*/ 1544 w 4413"/>
                <a:gd name="T67" fmla="*/ 1018 h 1542"/>
                <a:gd name="T68" fmla="*/ 1601 w 4413"/>
                <a:gd name="T69" fmla="*/ 1044 h 1542"/>
                <a:gd name="T70" fmla="*/ 1687 w 4413"/>
                <a:gd name="T71" fmla="*/ 1075 h 1542"/>
                <a:gd name="T72" fmla="*/ 1737 w 4413"/>
                <a:gd name="T73" fmla="*/ 1101 h 1542"/>
                <a:gd name="T74" fmla="*/ 1838 w 4413"/>
                <a:gd name="T75" fmla="*/ 1125 h 1542"/>
                <a:gd name="T76" fmla="*/ 1941 w 4413"/>
                <a:gd name="T77" fmla="*/ 1167 h 1542"/>
                <a:gd name="T78" fmla="*/ 2000 w 4413"/>
                <a:gd name="T79" fmla="*/ 1191 h 1542"/>
                <a:gd name="T80" fmla="*/ 2114 w 4413"/>
                <a:gd name="T81" fmla="*/ 1209 h 1542"/>
                <a:gd name="T82" fmla="*/ 2320 w 4413"/>
                <a:gd name="T83" fmla="*/ 1235 h 1542"/>
                <a:gd name="T84" fmla="*/ 2472 w 4413"/>
                <a:gd name="T85" fmla="*/ 1266 h 1542"/>
                <a:gd name="T86" fmla="*/ 2645 w 4413"/>
                <a:gd name="T87" fmla="*/ 1283 h 1542"/>
                <a:gd name="T88" fmla="*/ 2691 w 4413"/>
                <a:gd name="T89" fmla="*/ 1314 h 1542"/>
                <a:gd name="T90" fmla="*/ 2779 w 4413"/>
                <a:gd name="T91" fmla="*/ 1347 h 1542"/>
                <a:gd name="T92" fmla="*/ 3066 w 4413"/>
                <a:gd name="T93" fmla="*/ 1382 h 1542"/>
                <a:gd name="T94" fmla="*/ 3389 w 4413"/>
                <a:gd name="T95" fmla="*/ 1435 h 1542"/>
                <a:gd name="T96" fmla="*/ 3582 w 4413"/>
                <a:gd name="T97" fmla="*/ 1542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13" h="1542">
                  <a:moveTo>
                    <a:pt x="0" y="0"/>
                  </a:moveTo>
                  <a:lnTo>
                    <a:pt x="30" y="0"/>
                  </a:lnTo>
                  <a:lnTo>
                    <a:pt x="30" y="7"/>
                  </a:lnTo>
                  <a:lnTo>
                    <a:pt x="46" y="7"/>
                  </a:lnTo>
                  <a:lnTo>
                    <a:pt x="46" y="13"/>
                  </a:lnTo>
                  <a:lnTo>
                    <a:pt x="57" y="13"/>
                  </a:lnTo>
                  <a:lnTo>
                    <a:pt x="57" y="20"/>
                  </a:lnTo>
                  <a:lnTo>
                    <a:pt x="79" y="20"/>
                  </a:lnTo>
                  <a:lnTo>
                    <a:pt x="79" y="27"/>
                  </a:lnTo>
                  <a:lnTo>
                    <a:pt x="88" y="27"/>
                  </a:lnTo>
                  <a:lnTo>
                    <a:pt x="88" y="35"/>
                  </a:lnTo>
                  <a:lnTo>
                    <a:pt x="118" y="35"/>
                  </a:lnTo>
                  <a:lnTo>
                    <a:pt x="118" y="44"/>
                  </a:lnTo>
                  <a:lnTo>
                    <a:pt x="123" y="44"/>
                  </a:lnTo>
                  <a:lnTo>
                    <a:pt x="123" y="53"/>
                  </a:lnTo>
                  <a:lnTo>
                    <a:pt x="129" y="53"/>
                  </a:lnTo>
                  <a:lnTo>
                    <a:pt x="129" y="75"/>
                  </a:lnTo>
                  <a:lnTo>
                    <a:pt x="193" y="75"/>
                  </a:lnTo>
                  <a:lnTo>
                    <a:pt x="193" y="90"/>
                  </a:lnTo>
                  <a:lnTo>
                    <a:pt x="210" y="90"/>
                  </a:lnTo>
                  <a:lnTo>
                    <a:pt x="210" y="97"/>
                  </a:lnTo>
                  <a:lnTo>
                    <a:pt x="219" y="97"/>
                  </a:lnTo>
                  <a:lnTo>
                    <a:pt x="219" y="110"/>
                  </a:lnTo>
                  <a:lnTo>
                    <a:pt x="252" y="110"/>
                  </a:lnTo>
                  <a:lnTo>
                    <a:pt x="252" y="130"/>
                  </a:lnTo>
                  <a:lnTo>
                    <a:pt x="281" y="130"/>
                  </a:lnTo>
                  <a:lnTo>
                    <a:pt x="281" y="141"/>
                  </a:lnTo>
                  <a:lnTo>
                    <a:pt x="287" y="141"/>
                  </a:lnTo>
                  <a:lnTo>
                    <a:pt x="287" y="152"/>
                  </a:lnTo>
                  <a:lnTo>
                    <a:pt x="300" y="152"/>
                  </a:lnTo>
                  <a:lnTo>
                    <a:pt x="300" y="163"/>
                  </a:lnTo>
                  <a:lnTo>
                    <a:pt x="327" y="163"/>
                  </a:lnTo>
                  <a:lnTo>
                    <a:pt x="327" y="171"/>
                  </a:lnTo>
                  <a:lnTo>
                    <a:pt x="333" y="171"/>
                  </a:lnTo>
                  <a:lnTo>
                    <a:pt x="333" y="182"/>
                  </a:lnTo>
                  <a:lnTo>
                    <a:pt x="344" y="182"/>
                  </a:lnTo>
                  <a:lnTo>
                    <a:pt x="344" y="193"/>
                  </a:lnTo>
                  <a:lnTo>
                    <a:pt x="360" y="193"/>
                  </a:lnTo>
                  <a:lnTo>
                    <a:pt x="360" y="200"/>
                  </a:lnTo>
                  <a:lnTo>
                    <a:pt x="388" y="200"/>
                  </a:lnTo>
                  <a:lnTo>
                    <a:pt x="388" y="206"/>
                  </a:lnTo>
                  <a:lnTo>
                    <a:pt x="401" y="206"/>
                  </a:lnTo>
                  <a:lnTo>
                    <a:pt x="401" y="233"/>
                  </a:lnTo>
                  <a:lnTo>
                    <a:pt x="421" y="233"/>
                  </a:lnTo>
                  <a:lnTo>
                    <a:pt x="421" y="252"/>
                  </a:lnTo>
                  <a:lnTo>
                    <a:pt x="460" y="252"/>
                  </a:lnTo>
                  <a:lnTo>
                    <a:pt x="460" y="279"/>
                  </a:lnTo>
                  <a:lnTo>
                    <a:pt x="482" y="279"/>
                  </a:lnTo>
                  <a:lnTo>
                    <a:pt x="482" y="294"/>
                  </a:lnTo>
                  <a:lnTo>
                    <a:pt x="489" y="294"/>
                  </a:lnTo>
                  <a:lnTo>
                    <a:pt x="489" y="303"/>
                  </a:lnTo>
                  <a:lnTo>
                    <a:pt x="495" y="303"/>
                  </a:lnTo>
                  <a:lnTo>
                    <a:pt x="495" y="316"/>
                  </a:lnTo>
                  <a:lnTo>
                    <a:pt x="500" y="316"/>
                  </a:lnTo>
                  <a:lnTo>
                    <a:pt x="500" y="325"/>
                  </a:lnTo>
                  <a:lnTo>
                    <a:pt x="513" y="325"/>
                  </a:lnTo>
                  <a:lnTo>
                    <a:pt x="513" y="331"/>
                  </a:lnTo>
                  <a:lnTo>
                    <a:pt x="526" y="331"/>
                  </a:lnTo>
                  <a:lnTo>
                    <a:pt x="526" y="338"/>
                  </a:lnTo>
                  <a:lnTo>
                    <a:pt x="577" y="338"/>
                  </a:lnTo>
                  <a:lnTo>
                    <a:pt x="577" y="377"/>
                  </a:lnTo>
                  <a:lnTo>
                    <a:pt x="614" y="377"/>
                  </a:lnTo>
                  <a:lnTo>
                    <a:pt x="614" y="397"/>
                  </a:lnTo>
                  <a:lnTo>
                    <a:pt x="645" y="397"/>
                  </a:lnTo>
                  <a:lnTo>
                    <a:pt x="645" y="408"/>
                  </a:lnTo>
                  <a:lnTo>
                    <a:pt x="649" y="408"/>
                  </a:lnTo>
                  <a:lnTo>
                    <a:pt x="649" y="434"/>
                  </a:lnTo>
                  <a:lnTo>
                    <a:pt x="660" y="434"/>
                  </a:lnTo>
                  <a:lnTo>
                    <a:pt x="660" y="467"/>
                  </a:lnTo>
                  <a:lnTo>
                    <a:pt x="682" y="467"/>
                  </a:lnTo>
                  <a:lnTo>
                    <a:pt x="682" y="476"/>
                  </a:lnTo>
                  <a:lnTo>
                    <a:pt x="695" y="476"/>
                  </a:lnTo>
                  <a:lnTo>
                    <a:pt x="695" y="492"/>
                  </a:lnTo>
                  <a:lnTo>
                    <a:pt x="713" y="492"/>
                  </a:lnTo>
                  <a:lnTo>
                    <a:pt x="713" y="505"/>
                  </a:lnTo>
                  <a:lnTo>
                    <a:pt x="739" y="505"/>
                  </a:lnTo>
                  <a:lnTo>
                    <a:pt x="739" y="538"/>
                  </a:lnTo>
                  <a:lnTo>
                    <a:pt x="759" y="538"/>
                  </a:lnTo>
                  <a:lnTo>
                    <a:pt x="759" y="549"/>
                  </a:lnTo>
                  <a:lnTo>
                    <a:pt x="767" y="549"/>
                  </a:lnTo>
                  <a:lnTo>
                    <a:pt x="767" y="557"/>
                  </a:lnTo>
                  <a:lnTo>
                    <a:pt x="785" y="557"/>
                  </a:lnTo>
                  <a:lnTo>
                    <a:pt x="785" y="579"/>
                  </a:lnTo>
                  <a:lnTo>
                    <a:pt x="833" y="579"/>
                  </a:lnTo>
                  <a:lnTo>
                    <a:pt x="833" y="595"/>
                  </a:lnTo>
                  <a:lnTo>
                    <a:pt x="877" y="595"/>
                  </a:lnTo>
                  <a:lnTo>
                    <a:pt x="877" y="610"/>
                  </a:lnTo>
                  <a:lnTo>
                    <a:pt x="886" y="610"/>
                  </a:lnTo>
                  <a:lnTo>
                    <a:pt x="886" y="617"/>
                  </a:lnTo>
                  <a:lnTo>
                    <a:pt x="890" y="617"/>
                  </a:lnTo>
                  <a:lnTo>
                    <a:pt x="890" y="623"/>
                  </a:lnTo>
                  <a:lnTo>
                    <a:pt x="899" y="623"/>
                  </a:lnTo>
                  <a:lnTo>
                    <a:pt x="899" y="632"/>
                  </a:lnTo>
                  <a:lnTo>
                    <a:pt x="912" y="632"/>
                  </a:lnTo>
                  <a:lnTo>
                    <a:pt x="912" y="658"/>
                  </a:lnTo>
                  <a:lnTo>
                    <a:pt x="932" y="658"/>
                  </a:lnTo>
                  <a:lnTo>
                    <a:pt x="932" y="676"/>
                  </a:lnTo>
                  <a:lnTo>
                    <a:pt x="965" y="676"/>
                  </a:lnTo>
                  <a:lnTo>
                    <a:pt x="965" y="704"/>
                  </a:lnTo>
                  <a:lnTo>
                    <a:pt x="993" y="704"/>
                  </a:lnTo>
                  <a:lnTo>
                    <a:pt x="993" y="724"/>
                  </a:lnTo>
                  <a:lnTo>
                    <a:pt x="1026" y="724"/>
                  </a:lnTo>
                  <a:lnTo>
                    <a:pt x="1026" y="728"/>
                  </a:lnTo>
                  <a:lnTo>
                    <a:pt x="1057" y="728"/>
                  </a:lnTo>
                  <a:lnTo>
                    <a:pt x="1057" y="737"/>
                  </a:lnTo>
                  <a:lnTo>
                    <a:pt x="1068" y="737"/>
                  </a:lnTo>
                  <a:lnTo>
                    <a:pt x="1068" y="744"/>
                  </a:lnTo>
                  <a:lnTo>
                    <a:pt x="1072" y="744"/>
                  </a:lnTo>
                  <a:lnTo>
                    <a:pt x="1072" y="759"/>
                  </a:lnTo>
                  <a:lnTo>
                    <a:pt x="1097" y="759"/>
                  </a:lnTo>
                  <a:lnTo>
                    <a:pt x="1097" y="785"/>
                  </a:lnTo>
                  <a:lnTo>
                    <a:pt x="1136" y="785"/>
                  </a:lnTo>
                  <a:lnTo>
                    <a:pt x="1136" y="790"/>
                  </a:lnTo>
                  <a:lnTo>
                    <a:pt x="1162" y="790"/>
                  </a:lnTo>
                  <a:lnTo>
                    <a:pt x="1162" y="816"/>
                  </a:lnTo>
                  <a:lnTo>
                    <a:pt x="1215" y="816"/>
                  </a:lnTo>
                  <a:lnTo>
                    <a:pt x="1215" y="845"/>
                  </a:lnTo>
                  <a:lnTo>
                    <a:pt x="1239" y="845"/>
                  </a:lnTo>
                  <a:lnTo>
                    <a:pt x="1239" y="862"/>
                  </a:lnTo>
                  <a:lnTo>
                    <a:pt x="1276" y="862"/>
                  </a:lnTo>
                  <a:lnTo>
                    <a:pt x="1276" y="873"/>
                  </a:lnTo>
                  <a:lnTo>
                    <a:pt x="1314" y="873"/>
                  </a:lnTo>
                  <a:lnTo>
                    <a:pt x="1314" y="889"/>
                  </a:lnTo>
                  <a:lnTo>
                    <a:pt x="1325" y="889"/>
                  </a:lnTo>
                  <a:lnTo>
                    <a:pt x="1325" y="910"/>
                  </a:lnTo>
                  <a:lnTo>
                    <a:pt x="1377" y="910"/>
                  </a:lnTo>
                  <a:lnTo>
                    <a:pt x="1377" y="926"/>
                  </a:lnTo>
                  <a:lnTo>
                    <a:pt x="1408" y="926"/>
                  </a:lnTo>
                  <a:lnTo>
                    <a:pt x="1408" y="939"/>
                  </a:lnTo>
                  <a:lnTo>
                    <a:pt x="1408" y="943"/>
                  </a:lnTo>
                  <a:lnTo>
                    <a:pt x="1472" y="943"/>
                  </a:lnTo>
                  <a:lnTo>
                    <a:pt x="1472" y="952"/>
                  </a:lnTo>
                  <a:lnTo>
                    <a:pt x="1487" y="952"/>
                  </a:lnTo>
                  <a:lnTo>
                    <a:pt x="1487" y="983"/>
                  </a:lnTo>
                  <a:lnTo>
                    <a:pt x="1544" y="983"/>
                  </a:lnTo>
                  <a:lnTo>
                    <a:pt x="1544" y="1018"/>
                  </a:lnTo>
                  <a:lnTo>
                    <a:pt x="1581" y="1018"/>
                  </a:lnTo>
                  <a:lnTo>
                    <a:pt x="1581" y="1035"/>
                  </a:lnTo>
                  <a:lnTo>
                    <a:pt x="1601" y="1035"/>
                  </a:lnTo>
                  <a:lnTo>
                    <a:pt x="1601" y="1044"/>
                  </a:lnTo>
                  <a:lnTo>
                    <a:pt x="1636" y="1044"/>
                  </a:lnTo>
                  <a:lnTo>
                    <a:pt x="1636" y="1057"/>
                  </a:lnTo>
                  <a:lnTo>
                    <a:pt x="1687" y="1057"/>
                  </a:lnTo>
                  <a:lnTo>
                    <a:pt x="1687" y="1075"/>
                  </a:lnTo>
                  <a:lnTo>
                    <a:pt x="1713" y="1075"/>
                  </a:lnTo>
                  <a:lnTo>
                    <a:pt x="1713" y="1084"/>
                  </a:lnTo>
                  <a:lnTo>
                    <a:pt x="1737" y="1084"/>
                  </a:lnTo>
                  <a:lnTo>
                    <a:pt x="1737" y="1101"/>
                  </a:lnTo>
                  <a:lnTo>
                    <a:pt x="1792" y="1101"/>
                  </a:lnTo>
                  <a:lnTo>
                    <a:pt x="1792" y="1114"/>
                  </a:lnTo>
                  <a:lnTo>
                    <a:pt x="1838" y="1114"/>
                  </a:lnTo>
                  <a:lnTo>
                    <a:pt x="1838" y="1125"/>
                  </a:lnTo>
                  <a:lnTo>
                    <a:pt x="1908" y="1125"/>
                  </a:lnTo>
                  <a:lnTo>
                    <a:pt x="1908" y="1147"/>
                  </a:lnTo>
                  <a:lnTo>
                    <a:pt x="1941" y="1147"/>
                  </a:lnTo>
                  <a:lnTo>
                    <a:pt x="1941" y="1167"/>
                  </a:lnTo>
                  <a:lnTo>
                    <a:pt x="1976" y="1167"/>
                  </a:lnTo>
                  <a:lnTo>
                    <a:pt x="1976" y="1176"/>
                  </a:lnTo>
                  <a:lnTo>
                    <a:pt x="2000" y="1176"/>
                  </a:lnTo>
                  <a:lnTo>
                    <a:pt x="2000" y="1191"/>
                  </a:lnTo>
                  <a:lnTo>
                    <a:pt x="2042" y="1191"/>
                  </a:lnTo>
                  <a:lnTo>
                    <a:pt x="2042" y="1198"/>
                  </a:lnTo>
                  <a:lnTo>
                    <a:pt x="2114" y="1198"/>
                  </a:lnTo>
                  <a:lnTo>
                    <a:pt x="2114" y="1209"/>
                  </a:lnTo>
                  <a:lnTo>
                    <a:pt x="2299" y="1209"/>
                  </a:lnTo>
                  <a:lnTo>
                    <a:pt x="2299" y="1222"/>
                  </a:lnTo>
                  <a:lnTo>
                    <a:pt x="2320" y="1222"/>
                  </a:lnTo>
                  <a:lnTo>
                    <a:pt x="2320" y="1235"/>
                  </a:lnTo>
                  <a:lnTo>
                    <a:pt x="2375" y="1235"/>
                  </a:lnTo>
                  <a:lnTo>
                    <a:pt x="2375" y="1248"/>
                  </a:lnTo>
                  <a:lnTo>
                    <a:pt x="2472" y="1248"/>
                  </a:lnTo>
                  <a:lnTo>
                    <a:pt x="2472" y="1266"/>
                  </a:lnTo>
                  <a:lnTo>
                    <a:pt x="2509" y="1266"/>
                  </a:lnTo>
                  <a:lnTo>
                    <a:pt x="2579" y="1266"/>
                  </a:lnTo>
                  <a:lnTo>
                    <a:pt x="2579" y="1283"/>
                  </a:lnTo>
                  <a:lnTo>
                    <a:pt x="2645" y="1283"/>
                  </a:lnTo>
                  <a:lnTo>
                    <a:pt x="2645" y="1299"/>
                  </a:lnTo>
                  <a:lnTo>
                    <a:pt x="2667" y="1299"/>
                  </a:lnTo>
                  <a:lnTo>
                    <a:pt x="2667" y="1314"/>
                  </a:lnTo>
                  <a:lnTo>
                    <a:pt x="2691" y="1314"/>
                  </a:lnTo>
                  <a:lnTo>
                    <a:pt x="2691" y="1332"/>
                  </a:lnTo>
                  <a:lnTo>
                    <a:pt x="2737" y="1332"/>
                  </a:lnTo>
                  <a:lnTo>
                    <a:pt x="2737" y="1347"/>
                  </a:lnTo>
                  <a:lnTo>
                    <a:pt x="2779" y="1347"/>
                  </a:lnTo>
                  <a:lnTo>
                    <a:pt x="2908" y="1347"/>
                  </a:lnTo>
                  <a:lnTo>
                    <a:pt x="2908" y="1365"/>
                  </a:lnTo>
                  <a:lnTo>
                    <a:pt x="3066" y="1365"/>
                  </a:lnTo>
                  <a:lnTo>
                    <a:pt x="3066" y="1382"/>
                  </a:lnTo>
                  <a:lnTo>
                    <a:pt x="3088" y="1382"/>
                  </a:lnTo>
                  <a:lnTo>
                    <a:pt x="3088" y="1395"/>
                  </a:lnTo>
                  <a:lnTo>
                    <a:pt x="3389" y="1395"/>
                  </a:lnTo>
                  <a:lnTo>
                    <a:pt x="3389" y="1435"/>
                  </a:lnTo>
                  <a:lnTo>
                    <a:pt x="3485" y="1435"/>
                  </a:lnTo>
                  <a:lnTo>
                    <a:pt x="3485" y="1507"/>
                  </a:lnTo>
                  <a:lnTo>
                    <a:pt x="3582" y="1507"/>
                  </a:lnTo>
                  <a:lnTo>
                    <a:pt x="3582" y="1542"/>
                  </a:lnTo>
                  <a:lnTo>
                    <a:pt x="4413" y="1542"/>
                  </a:lnTo>
                </a:path>
              </a:pathLst>
            </a:custGeom>
            <a:noFill/>
            <a:ln w="14288">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7" name="Line 178">
              <a:extLst>
                <a:ext uri="{FF2B5EF4-FFF2-40B4-BE49-F238E27FC236}">
                  <a16:creationId xmlns:a16="http://schemas.microsoft.com/office/drawing/2014/main" id="{D3405201-4694-5CDE-E3DA-902B0A544F71}"/>
                </a:ext>
              </a:extLst>
            </p:cNvPr>
            <p:cNvSpPr>
              <a:spLocks noChangeShapeType="1"/>
            </p:cNvSpPr>
            <p:nvPr/>
          </p:nvSpPr>
          <p:spPr bwMode="auto">
            <a:xfrm>
              <a:off x="2867025" y="16414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8" name="Line 179">
              <a:extLst>
                <a:ext uri="{FF2B5EF4-FFF2-40B4-BE49-F238E27FC236}">
                  <a16:creationId xmlns:a16="http://schemas.microsoft.com/office/drawing/2014/main" id="{852C9538-97B1-03A9-6BC9-1AE68A0CCDF3}"/>
                </a:ext>
              </a:extLst>
            </p:cNvPr>
            <p:cNvSpPr>
              <a:spLocks noChangeShapeType="1"/>
            </p:cNvSpPr>
            <p:nvPr/>
          </p:nvSpPr>
          <p:spPr bwMode="auto">
            <a:xfrm>
              <a:off x="2895600" y="16827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9" name="Line 180">
              <a:extLst>
                <a:ext uri="{FF2B5EF4-FFF2-40B4-BE49-F238E27FC236}">
                  <a16:creationId xmlns:a16="http://schemas.microsoft.com/office/drawing/2014/main" id="{5FAC109F-8F9F-C9CF-3BD0-812044EA56CE}"/>
                </a:ext>
              </a:extLst>
            </p:cNvPr>
            <p:cNvSpPr>
              <a:spLocks noChangeShapeType="1"/>
            </p:cNvSpPr>
            <p:nvPr/>
          </p:nvSpPr>
          <p:spPr bwMode="auto">
            <a:xfrm>
              <a:off x="2957513" y="172878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0" name="Line 181">
              <a:extLst>
                <a:ext uri="{FF2B5EF4-FFF2-40B4-BE49-F238E27FC236}">
                  <a16:creationId xmlns:a16="http://schemas.microsoft.com/office/drawing/2014/main" id="{7067EB71-E434-D7D2-16F2-D7D48C339442}"/>
                </a:ext>
              </a:extLst>
            </p:cNvPr>
            <p:cNvSpPr>
              <a:spLocks noChangeShapeType="1"/>
            </p:cNvSpPr>
            <p:nvPr/>
          </p:nvSpPr>
          <p:spPr bwMode="auto">
            <a:xfrm>
              <a:off x="2268538" y="13144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1" name="Line 182">
              <a:extLst>
                <a:ext uri="{FF2B5EF4-FFF2-40B4-BE49-F238E27FC236}">
                  <a16:creationId xmlns:a16="http://schemas.microsoft.com/office/drawing/2014/main" id="{03689BE7-D9B8-9132-5E38-910E77E1753B}"/>
                </a:ext>
              </a:extLst>
            </p:cNvPr>
            <p:cNvSpPr>
              <a:spLocks noChangeShapeType="1"/>
            </p:cNvSpPr>
            <p:nvPr/>
          </p:nvSpPr>
          <p:spPr bwMode="auto">
            <a:xfrm>
              <a:off x="3403600" y="21145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2" name="Line 183">
              <a:extLst>
                <a:ext uri="{FF2B5EF4-FFF2-40B4-BE49-F238E27FC236}">
                  <a16:creationId xmlns:a16="http://schemas.microsoft.com/office/drawing/2014/main" id="{24F6F8CD-470A-6413-410B-4DC3E52C3877}"/>
                </a:ext>
              </a:extLst>
            </p:cNvPr>
            <p:cNvSpPr>
              <a:spLocks noChangeShapeType="1"/>
            </p:cNvSpPr>
            <p:nvPr/>
          </p:nvSpPr>
          <p:spPr bwMode="auto">
            <a:xfrm>
              <a:off x="3473450" y="21875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3" name="Line 184">
              <a:extLst>
                <a:ext uri="{FF2B5EF4-FFF2-40B4-BE49-F238E27FC236}">
                  <a16:creationId xmlns:a16="http://schemas.microsoft.com/office/drawing/2014/main" id="{03D061DA-EDC3-C67D-BDD8-6710E8B4253E}"/>
                </a:ext>
              </a:extLst>
            </p:cNvPr>
            <p:cNvSpPr>
              <a:spLocks noChangeShapeType="1"/>
            </p:cNvSpPr>
            <p:nvPr/>
          </p:nvSpPr>
          <p:spPr bwMode="auto">
            <a:xfrm>
              <a:off x="3529013" y="22256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4" name="Line 185">
              <a:extLst>
                <a:ext uri="{FF2B5EF4-FFF2-40B4-BE49-F238E27FC236}">
                  <a16:creationId xmlns:a16="http://schemas.microsoft.com/office/drawing/2014/main" id="{8C5DE9CA-0F3C-DB21-5E5C-5956C20A8F62}"/>
                </a:ext>
              </a:extLst>
            </p:cNvPr>
            <p:cNvSpPr>
              <a:spLocks noChangeShapeType="1"/>
            </p:cNvSpPr>
            <p:nvPr/>
          </p:nvSpPr>
          <p:spPr bwMode="auto">
            <a:xfrm>
              <a:off x="3549650" y="22256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5" name="Line 186">
              <a:extLst>
                <a:ext uri="{FF2B5EF4-FFF2-40B4-BE49-F238E27FC236}">
                  <a16:creationId xmlns:a16="http://schemas.microsoft.com/office/drawing/2014/main" id="{2A8B4BF8-A14F-7D44-F759-806A5E5507BF}"/>
                </a:ext>
              </a:extLst>
            </p:cNvPr>
            <p:cNvSpPr>
              <a:spLocks noChangeShapeType="1"/>
            </p:cNvSpPr>
            <p:nvPr/>
          </p:nvSpPr>
          <p:spPr bwMode="auto">
            <a:xfrm>
              <a:off x="3671888" y="23098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6" name="Line 187">
              <a:extLst>
                <a:ext uri="{FF2B5EF4-FFF2-40B4-BE49-F238E27FC236}">
                  <a16:creationId xmlns:a16="http://schemas.microsoft.com/office/drawing/2014/main" id="{2FB2F452-816C-6C76-3B0B-668A94D84C24}"/>
                </a:ext>
              </a:extLst>
            </p:cNvPr>
            <p:cNvSpPr>
              <a:spLocks noChangeShapeType="1"/>
            </p:cNvSpPr>
            <p:nvPr/>
          </p:nvSpPr>
          <p:spPr bwMode="auto">
            <a:xfrm>
              <a:off x="3706813" y="235902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7" name="Line 188">
              <a:extLst>
                <a:ext uri="{FF2B5EF4-FFF2-40B4-BE49-F238E27FC236}">
                  <a16:creationId xmlns:a16="http://schemas.microsoft.com/office/drawing/2014/main" id="{0AE522BA-31EB-8E8E-8E6B-C3BBE802AEBB}"/>
                </a:ext>
              </a:extLst>
            </p:cNvPr>
            <p:cNvSpPr>
              <a:spLocks noChangeShapeType="1"/>
            </p:cNvSpPr>
            <p:nvPr/>
          </p:nvSpPr>
          <p:spPr bwMode="auto">
            <a:xfrm>
              <a:off x="3759200" y="23796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8" name="Line 189">
              <a:extLst>
                <a:ext uri="{FF2B5EF4-FFF2-40B4-BE49-F238E27FC236}">
                  <a16:creationId xmlns:a16="http://schemas.microsoft.com/office/drawing/2014/main" id="{9DFAF891-CEA9-1058-618B-C0F9E5533339}"/>
                </a:ext>
              </a:extLst>
            </p:cNvPr>
            <p:cNvSpPr>
              <a:spLocks noChangeShapeType="1"/>
            </p:cNvSpPr>
            <p:nvPr/>
          </p:nvSpPr>
          <p:spPr bwMode="auto">
            <a:xfrm>
              <a:off x="3783013" y="24177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9" name="Line 190">
              <a:extLst>
                <a:ext uri="{FF2B5EF4-FFF2-40B4-BE49-F238E27FC236}">
                  <a16:creationId xmlns:a16="http://schemas.microsoft.com/office/drawing/2014/main" id="{2FBD945F-593E-DD63-47F7-629191362B63}"/>
                </a:ext>
              </a:extLst>
            </p:cNvPr>
            <p:cNvSpPr>
              <a:spLocks noChangeShapeType="1"/>
            </p:cNvSpPr>
            <p:nvPr/>
          </p:nvSpPr>
          <p:spPr bwMode="auto">
            <a:xfrm>
              <a:off x="3803650" y="24177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0" name="Line 191">
              <a:extLst>
                <a:ext uri="{FF2B5EF4-FFF2-40B4-BE49-F238E27FC236}">
                  <a16:creationId xmlns:a16="http://schemas.microsoft.com/office/drawing/2014/main" id="{8819F66A-EC5A-8F14-C6F1-D27258B3B0FD}"/>
                </a:ext>
              </a:extLst>
            </p:cNvPr>
            <p:cNvSpPr>
              <a:spLocks noChangeShapeType="1"/>
            </p:cNvSpPr>
            <p:nvPr/>
          </p:nvSpPr>
          <p:spPr bwMode="auto">
            <a:xfrm>
              <a:off x="3968750" y="251460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1" name="Line 192">
              <a:extLst>
                <a:ext uri="{FF2B5EF4-FFF2-40B4-BE49-F238E27FC236}">
                  <a16:creationId xmlns:a16="http://schemas.microsoft.com/office/drawing/2014/main" id="{930C84E4-CF06-13E0-B89D-B6C339918A22}"/>
                </a:ext>
              </a:extLst>
            </p:cNvPr>
            <p:cNvSpPr>
              <a:spLocks noChangeShapeType="1"/>
            </p:cNvSpPr>
            <p:nvPr/>
          </p:nvSpPr>
          <p:spPr bwMode="auto">
            <a:xfrm>
              <a:off x="4044950" y="25606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2" name="Line 193">
              <a:extLst>
                <a:ext uri="{FF2B5EF4-FFF2-40B4-BE49-F238E27FC236}">
                  <a16:creationId xmlns:a16="http://schemas.microsoft.com/office/drawing/2014/main" id="{D206EC21-4E2B-091F-D78D-1AEE160FDF82}"/>
                </a:ext>
              </a:extLst>
            </p:cNvPr>
            <p:cNvSpPr>
              <a:spLocks noChangeShapeType="1"/>
            </p:cNvSpPr>
            <p:nvPr/>
          </p:nvSpPr>
          <p:spPr bwMode="auto">
            <a:xfrm>
              <a:off x="4071938" y="25606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3" name="Line 194">
              <a:extLst>
                <a:ext uri="{FF2B5EF4-FFF2-40B4-BE49-F238E27FC236}">
                  <a16:creationId xmlns:a16="http://schemas.microsoft.com/office/drawing/2014/main" id="{CDFB067C-CE23-07E9-A1E5-527EE2E301FC}"/>
                </a:ext>
              </a:extLst>
            </p:cNvPr>
            <p:cNvSpPr>
              <a:spLocks noChangeShapeType="1"/>
            </p:cNvSpPr>
            <p:nvPr/>
          </p:nvSpPr>
          <p:spPr bwMode="auto">
            <a:xfrm>
              <a:off x="4097338" y="25987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4" name="Line 195">
              <a:extLst>
                <a:ext uri="{FF2B5EF4-FFF2-40B4-BE49-F238E27FC236}">
                  <a16:creationId xmlns:a16="http://schemas.microsoft.com/office/drawing/2014/main" id="{A5440714-A14E-5776-7C67-F86D706D0892}"/>
                </a:ext>
              </a:extLst>
            </p:cNvPr>
            <p:cNvSpPr>
              <a:spLocks noChangeShapeType="1"/>
            </p:cNvSpPr>
            <p:nvPr/>
          </p:nvSpPr>
          <p:spPr bwMode="auto">
            <a:xfrm>
              <a:off x="4156075" y="25987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5" name="Line 196">
              <a:extLst>
                <a:ext uri="{FF2B5EF4-FFF2-40B4-BE49-F238E27FC236}">
                  <a16:creationId xmlns:a16="http://schemas.microsoft.com/office/drawing/2014/main" id="{60BD8428-1085-E099-8CC5-5E4B71627C86}"/>
                </a:ext>
              </a:extLst>
            </p:cNvPr>
            <p:cNvSpPr>
              <a:spLocks noChangeShapeType="1"/>
            </p:cNvSpPr>
            <p:nvPr/>
          </p:nvSpPr>
          <p:spPr bwMode="auto">
            <a:xfrm>
              <a:off x="4183063" y="265112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6" name="Line 197">
              <a:extLst>
                <a:ext uri="{FF2B5EF4-FFF2-40B4-BE49-F238E27FC236}">
                  <a16:creationId xmlns:a16="http://schemas.microsoft.com/office/drawing/2014/main" id="{1DA8648B-789B-6AB5-9C7F-596D7F75AD11}"/>
                </a:ext>
              </a:extLst>
            </p:cNvPr>
            <p:cNvSpPr>
              <a:spLocks noChangeShapeType="1"/>
            </p:cNvSpPr>
            <p:nvPr/>
          </p:nvSpPr>
          <p:spPr bwMode="auto">
            <a:xfrm>
              <a:off x="4205288" y="26717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7" name="Line 198">
              <a:extLst>
                <a:ext uri="{FF2B5EF4-FFF2-40B4-BE49-F238E27FC236}">
                  <a16:creationId xmlns:a16="http://schemas.microsoft.com/office/drawing/2014/main" id="{F15F2C6D-3E85-2089-729F-26AB2FAC958B}"/>
                </a:ext>
              </a:extLst>
            </p:cNvPr>
            <p:cNvSpPr>
              <a:spLocks noChangeShapeType="1"/>
            </p:cNvSpPr>
            <p:nvPr/>
          </p:nvSpPr>
          <p:spPr bwMode="auto">
            <a:xfrm>
              <a:off x="4229100" y="26717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8" name="Line 199">
              <a:extLst>
                <a:ext uri="{FF2B5EF4-FFF2-40B4-BE49-F238E27FC236}">
                  <a16:creationId xmlns:a16="http://schemas.microsoft.com/office/drawing/2014/main" id="{38743E25-FB77-0769-A0E5-B0ABCF3E1F3C}"/>
                </a:ext>
              </a:extLst>
            </p:cNvPr>
            <p:cNvSpPr>
              <a:spLocks noChangeShapeType="1"/>
            </p:cNvSpPr>
            <p:nvPr/>
          </p:nvSpPr>
          <p:spPr bwMode="auto">
            <a:xfrm>
              <a:off x="4252913" y="26717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9" name="Line 200">
              <a:extLst>
                <a:ext uri="{FF2B5EF4-FFF2-40B4-BE49-F238E27FC236}">
                  <a16:creationId xmlns:a16="http://schemas.microsoft.com/office/drawing/2014/main" id="{3ED59CA9-5BB1-22F8-A269-DC010676B0A5}"/>
                </a:ext>
              </a:extLst>
            </p:cNvPr>
            <p:cNvSpPr>
              <a:spLocks noChangeShapeType="1"/>
            </p:cNvSpPr>
            <p:nvPr/>
          </p:nvSpPr>
          <p:spPr bwMode="auto">
            <a:xfrm>
              <a:off x="4295775" y="268922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00" name="Line 201">
              <a:extLst>
                <a:ext uri="{FF2B5EF4-FFF2-40B4-BE49-F238E27FC236}">
                  <a16:creationId xmlns:a16="http://schemas.microsoft.com/office/drawing/2014/main" id="{44522B68-92FF-12E9-3AA4-B48906CF0C49}"/>
                </a:ext>
              </a:extLst>
            </p:cNvPr>
            <p:cNvSpPr>
              <a:spLocks noChangeShapeType="1"/>
            </p:cNvSpPr>
            <p:nvPr/>
          </p:nvSpPr>
          <p:spPr bwMode="auto">
            <a:xfrm>
              <a:off x="4325938" y="271780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01" name="Line 202">
              <a:extLst>
                <a:ext uri="{FF2B5EF4-FFF2-40B4-BE49-F238E27FC236}">
                  <a16:creationId xmlns:a16="http://schemas.microsoft.com/office/drawing/2014/main" id="{AB621F7C-5EAB-0F90-DAFC-63D2198C91C4}"/>
                </a:ext>
              </a:extLst>
            </p:cNvPr>
            <p:cNvSpPr>
              <a:spLocks noChangeShapeType="1"/>
            </p:cNvSpPr>
            <p:nvPr/>
          </p:nvSpPr>
          <p:spPr bwMode="auto">
            <a:xfrm>
              <a:off x="4351338" y="2752726"/>
              <a:ext cx="0" cy="68262"/>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02" name="Line 203">
              <a:extLst>
                <a:ext uri="{FF2B5EF4-FFF2-40B4-BE49-F238E27FC236}">
                  <a16:creationId xmlns:a16="http://schemas.microsoft.com/office/drawing/2014/main" id="{7B32B4C2-2AD1-D052-0BC4-F897989C098D}"/>
                </a:ext>
              </a:extLst>
            </p:cNvPr>
            <p:cNvSpPr>
              <a:spLocks noChangeShapeType="1"/>
            </p:cNvSpPr>
            <p:nvPr/>
          </p:nvSpPr>
          <p:spPr bwMode="auto">
            <a:xfrm>
              <a:off x="4378325" y="2752726"/>
              <a:ext cx="0" cy="68262"/>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03" name="Line 204">
              <a:extLst>
                <a:ext uri="{FF2B5EF4-FFF2-40B4-BE49-F238E27FC236}">
                  <a16:creationId xmlns:a16="http://schemas.microsoft.com/office/drawing/2014/main" id="{1D036586-0B4F-801F-8A39-CED829AF651F}"/>
                </a:ext>
              </a:extLst>
            </p:cNvPr>
            <p:cNvSpPr>
              <a:spLocks noChangeShapeType="1"/>
            </p:cNvSpPr>
            <p:nvPr/>
          </p:nvSpPr>
          <p:spPr bwMode="auto">
            <a:xfrm>
              <a:off x="4413250" y="27733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 name="Line 206">
              <a:extLst>
                <a:ext uri="{FF2B5EF4-FFF2-40B4-BE49-F238E27FC236}">
                  <a16:creationId xmlns:a16="http://schemas.microsoft.com/office/drawing/2014/main" id="{C1E324B6-81C1-8042-28B6-573FE5754AF7}"/>
                </a:ext>
              </a:extLst>
            </p:cNvPr>
            <p:cNvSpPr>
              <a:spLocks noChangeShapeType="1"/>
            </p:cNvSpPr>
            <p:nvPr/>
          </p:nvSpPr>
          <p:spPr bwMode="auto">
            <a:xfrm>
              <a:off x="4430713" y="27733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 name="Line 207">
              <a:extLst>
                <a:ext uri="{FF2B5EF4-FFF2-40B4-BE49-F238E27FC236}">
                  <a16:creationId xmlns:a16="http://schemas.microsoft.com/office/drawing/2014/main" id="{47804C13-7CBC-DC66-8FEC-9B25BC143553}"/>
                </a:ext>
              </a:extLst>
            </p:cNvPr>
            <p:cNvSpPr>
              <a:spLocks noChangeShapeType="1"/>
            </p:cNvSpPr>
            <p:nvPr/>
          </p:nvSpPr>
          <p:spPr bwMode="auto">
            <a:xfrm>
              <a:off x="4462463" y="27765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 name="Line 208">
              <a:extLst>
                <a:ext uri="{FF2B5EF4-FFF2-40B4-BE49-F238E27FC236}">
                  <a16:creationId xmlns:a16="http://schemas.microsoft.com/office/drawing/2014/main" id="{EA51D15A-CBD0-346A-B45D-6FD407BE0FE2}"/>
                </a:ext>
              </a:extLst>
            </p:cNvPr>
            <p:cNvSpPr>
              <a:spLocks noChangeShapeType="1"/>
            </p:cNvSpPr>
            <p:nvPr/>
          </p:nvSpPr>
          <p:spPr bwMode="auto">
            <a:xfrm>
              <a:off x="4491038" y="27971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 name="Line 209">
              <a:extLst>
                <a:ext uri="{FF2B5EF4-FFF2-40B4-BE49-F238E27FC236}">
                  <a16:creationId xmlns:a16="http://schemas.microsoft.com/office/drawing/2014/main" id="{C0686408-3E1A-C83F-27AD-26CB55287994}"/>
                </a:ext>
              </a:extLst>
            </p:cNvPr>
            <p:cNvSpPr>
              <a:spLocks noChangeShapeType="1"/>
            </p:cNvSpPr>
            <p:nvPr/>
          </p:nvSpPr>
          <p:spPr bwMode="auto">
            <a:xfrm>
              <a:off x="4538663" y="27971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 name="Line 210">
              <a:extLst>
                <a:ext uri="{FF2B5EF4-FFF2-40B4-BE49-F238E27FC236}">
                  <a16:creationId xmlns:a16="http://schemas.microsoft.com/office/drawing/2014/main" id="{E8925A1B-68AE-F003-4871-4BB71E516DC3}"/>
                </a:ext>
              </a:extLst>
            </p:cNvPr>
            <p:cNvSpPr>
              <a:spLocks noChangeShapeType="1"/>
            </p:cNvSpPr>
            <p:nvPr/>
          </p:nvSpPr>
          <p:spPr bwMode="auto">
            <a:xfrm>
              <a:off x="4581525" y="284638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0" name="Line 211">
              <a:extLst>
                <a:ext uri="{FF2B5EF4-FFF2-40B4-BE49-F238E27FC236}">
                  <a16:creationId xmlns:a16="http://schemas.microsoft.com/office/drawing/2014/main" id="{95B3D551-EF11-4337-FB64-517B09285689}"/>
                </a:ext>
              </a:extLst>
            </p:cNvPr>
            <p:cNvSpPr>
              <a:spLocks noChangeShapeType="1"/>
            </p:cNvSpPr>
            <p:nvPr/>
          </p:nvSpPr>
          <p:spPr bwMode="auto">
            <a:xfrm>
              <a:off x="4689475" y="29194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1" name="Line 212">
              <a:extLst>
                <a:ext uri="{FF2B5EF4-FFF2-40B4-BE49-F238E27FC236}">
                  <a16:creationId xmlns:a16="http://schemas.microsoft.com/office/drawing/2014/main" id="{B4F4AC42-A6B3-5768-5858-5ABE6BE83D84}"/>
                </a:ext>
              </a:extLst>
            </p:cNvPr>
            <p:cNvSpPr>
              <a:spLocks noChangeShapeType="1"/>
            </p:cNvSpPr>
            <p:nvPr/>
          </p:nvSpPr>
          <p:spPr bwMode="auto">
            <a:xfrm>
              <a:off x="4733925" y="29289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2" name="Line 213">
              <a:extLst>
                <a:ext uri="{FF2B5EF4-FFF2-40B4-BE49-F238E27FC236}">
                  <a16:creationId xmlns:a16="http://schemas.microsoft.com/office/drawing/2014/main" id="{FAE63FAA-38C7-1D65-342A-9935EBEE6F97}"/>
                </a:ext>
              </a:extLst>
            </p:cNvPr>
            <p:cNvSpPr>
              <a:spLocks noChangeShapeType="1"/>
            </p:cNvSpPr>
            <p:nvPr/>
          </p:nvSpPr>
          <p:spPr bwMode="auto">
            <a:xfrm>
              <a:off x="4765675" y="29575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3" name="Line 214">
              <a:extLst>
                <a:ext uri="{FF2B5EF4-FFF2-40B4-BE49-F238E27FC236}">
                  <a16:creationId xmlns:a16="http://schemas.microsoft.com/office/drawing/2014/main" id="{18C2F792-C459-9116-4A11-64D2EBFCFEA8}"/>
                </a:ext>
              </a:extLst>
            </p:cNvPr>
            <p:cNvSpPr>
              <a:spLocks noChangeShapeType="1"/>
            </p:cNvSpPr>
            <p:nvPr/>
          </p:nvSpPr>
          <p:spPr bwMode="auto">
            <a:xfrm>
              <a:off x="4818063" y="2968626"/>
              <a:ext cx="0" cy="68262"/>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4" name="Line 215">
              <a:extLst>
                <a:ext uri="{FF2B5EF4-FFF2-40B4-BE49-F238E27FC236}">
                  <a16:creationId xmlns:a16="http://schemas.microsoft.com/office/drawing/2014/main" id="{1E4468A7-82F7-8CA1-D073-0417DEFF08E5}"/>
                </a:ext>
              </a:extLst>
            </p:cNvPr>
            <p:cNvSpPr>
              <a:spLocks noChangeShapeType="1"/>
            </p:cNvSpPr>
            <p:nvPr/>
          </p:nvSpPr>
          <p:spPr bwMode="auto">
            <a:xfrm>
              <a:off x="4900613" y="29924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5" name="Line 216">
              <a:extLst>
                <a:ext uri="{FF2B5EF4-FFF2-40B4-BE49-F238E27FC236}">
                  <a16:creationId xmlns:a16="http://schemas.microsoft.com/office/drawing/2014/main" id="{8455A0B0-F395-75E6-F7BE-36CED95E1459}"/>
                </a:ext>
              </a:extLst>
            </p:cNvPr>
            <p:cNvSpPr>
              <a:spLocks noChangeShapeType="1"/>
            </p:cNvSpPr>
            <p:nvPr/>
          </p:nvSpPr>
          <p:spPr bwMode="auto">
            <a:xfrm>
              <a:off x="4981575" y="30337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6" name="Line 217">
              <a:extLst>
                <a:ext uri="{FF2B5EF4-FFF2-40B4-BE49-F238E27FC236}">
                  <a16:creationId xmlns:a16="http://schemas.microsoft.com/office/drawing/2014/main" id="{467193AB-393A-F0B7-BA71-9515A4B49BC9}"/>
                </a:ext>
              </a:extLst>
            </p:cNvPr>
            <p:cNvSpPr>
              <a:spLocks noChangeShapeType="1"/>
            </p:cNvSpPr>
            <p:nvPr/>
          </p:nvSpPr>
          <p:spPr bwMode="auto">
            <a:xfrm>
              <a:off x="5013325" y="30543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7" name="Line 218">
              <a:extLst>
                <a:ext uri="{FF2B5EF4-FFF2-40B4-BE49-F238E27FC236}">
                  <a16:creationId xmlns:a16="http://schemas.microsoft.com/office/drawing/2014/main" id="{6BB1CF6D-E04E-F6DD-A727-14AB6123EDE2}"/>
                </a:ext>
              </a:extLst>
            </p:cNvPr>
            <p:cNvSpPr>
              <a:spLocks noChangeShapeType="1"/>
            </p:cNvSpPr>
            <p:nvPr/>
          </p:nvSpPr>
          <p:spPr bwMode="auto">
            <a:xfrm>
              <a:off x="5064125" y="30797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8" name="Line 219">
              <a:extLst>
                <a:ext uri="{FF2B5EF4-FFF2-40B4-BE49-F238E27FC236}">
                  <a16:creationId xmlns:a16="http://schemas.microsoft.com/office/drawing/2014/main" id="{809FC1B2-D854-9804-CFE2-35F6080FF1B8}"/>
                </a:ext>
              </a:extLst>
            </p:cNvPr>
            <p:cNvSpPr>
              <a:spLocks noChangeShapeType="1"/>
            </p:cNvSpPr>
            <p:nvPr/>
          </p:nvSpPr>
          <p:spPr bwMode="auto">
            <a:xfrm>
              <a:off x="5145088" y="310038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9" name="Line 220">
              <a:extLst>
                <a:ext uri="{FF2B5EF4-FFF2-40B4-BE49-F238E27FC236}">
                  <a16:creationId xmlns:a16="http://schemas.microsoft.com/office/drawing/2014/main" id="{CFF5B298-EEAE-CC95-6F58-A480FA36E840}"/>
                </a:ext>
              </a:extLst>
            </p:cNvPr>
            <p:cNvSpPr>
              <a:spLocks noChangeShapeType="1"/>
            </p:cNvSpPr>
            <p:nvPr/>
          </p:nvSpPr>
          <p:spPr bwMode="auto">
            <a:xfrm>
              <a:off x="5253038" y="31146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 name="Line 221">
              <a:extLst>
                <a:ext uri="{FF2B5EF4-FFF2-40B4-BE49-F238E27FC236}">
                  <a16:creationId xmlns:a16="http://schemas.microsoft.com/office/drawing/2014/main" id="{0F5CA3C1-4D77-FDF0-2E5A-68748915BF95}"/>
                </a:ext>
              </a:extLst>
            </p:cNvPr>
            <p:cNvSpPr>
              <a:spLocks noChangeShapeType="1"/>
            </p:cNvSpPr>
            <p:nvPr/>
          </p:nvSpPr>
          <p:spPr bwMode="auto">
            <a:xfrm>
              <a:off x="5302250" y="31416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1" name="Line 222">
              <a:extLst>
                <a:ext uri="{FF2B5EF4-FFF2-40B4-BE49-F238E27FC236}">
                  <a16:creationId xmlns:a16="http://schemas.microsoft.com/office/drawing/2014/main" id="{E2DEEAAF-ECBD-8D2E-C41F-5CD5741D048B}"/>
                </a:ext>
              </a:extLst>
            </p:cNvPr>
            <p:cNvSpPr>
              <a:spLocks noChangeShapeType="1"/>
            </p:cNvSpPr>
            <p:nvPr/>
          </p:nvSpPr>
          <p:spPr bwMode="auto">
            <a:xfrm>
              <a:off x="5360988" y="316230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2" name="Line 223">
              <a:extLst>
                <a:ext uri="{FF2B5EF4-FFF2-40B4-BE49-F238E27FC236}">
                  <a16:creationId xmlns:a16="http://schemas.microsoft.com/office/drawing/2014/main" id="{1A11D798-84C4-2901-FD2C-FBBC5FDEFB57}"/>
                </a:ext>
              </a:extLst>
            </p:cNvPr>
            <p:cNvSpPr>
              <a:spLocks noChangeShapeType="1"/>
            </p:cNvSpPr>
            <p:nvPr/>
          </p:nvSpPr>
          <p:spPr bwMode="auto">
            <a:xfrm>
              <a:off x="5395913" y="31797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3" name="Line 224">
              <a:extLst>
                <a:ext uri="{FF2B5EF4-FFF2-40B4-BE49-F238E27FC236}">
                  <a16:creationId xmlns:a16="http://schemas.microsoft.com/office/drawing/2014/main" id="{28D9D001-F355-9117-C5A4-226170B194E0}"/>
                </a:ext>
              </a:extLst>
            </p:cNvPr>
            <p:cNvSpPr>
              <a:spLocks noChangeShapeType="1"/>
            </p:cNvSpPr>
            <p:nvPr/>
          </p:nvSpPr>
          <p:spPr bwMode="auto">
            <a:xfrm>
              <a:off x="5472113" y="321468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4" name="Line 225">
              <a:extLst>
                <a:ext uri="{FF2B5EF4-FFF2-40B4-BE49-F238E27FC236}">
                  <a16:creationId xmlns:a16="http://schemas.microsoft.com/office/drawing/2014/main" id="{C07E4562-B7A9-A851-09FA-C598DC414D78}"/>
                </a:ext>
              </a:extLst>
            </p:cNvPr>
            <p:cNvSpPr>
              <a:spLocks noChangeShapeType="1"/>
            </p:cNvSpPr>
            <p:nvPr/>
          </p:nvSpPr>
          <p:spPr bwMode="auto">
            <a:xfrm>
              <a:off x="5495925" y="321468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5" name="Line 226">
              <a:extLst>
                <a:ext uri="{FF2B5EF4-FFF2-40B4-BE49-F238E27FC236}">
                  <a16:creationId xmlns:a16="http://schemas.microsoft.com/office/drawing/2014/main" id="{38BA9393-67DE-73E8-214C-807F862D7DE3}"/>
                </a:ext>
              </a:extLst>
            </p:cNvPr>
            <p:cNvSpPr>
              <a:spLocks noChangeShapeType="1"/>
            </p:cNvSpPr>
            <p:nvPr/>
          </p:nvSpPr>
          <p:spPr bwMode="auto">
            <a:xfrm>
              <a:off x="5521325" y="321468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6" name="Line 227">
              <a:extLst>
                <a:ext uri="{FF2B5EF4-FFF2-40B4-BE49-F238E27FC236}">
                  <a16:creationId xmlns:a16="http://schemas.microsoft.com/office/drawing/2014/main" id="{EB310C3B-4162-6CB4-9BF9-E02CC09736AB}"/>
                </a:ext>
              </a:extLst>
            </p:cNvPr>
            <p:cNvSpPr>
              <a:spLocks noChangeShapeType="1"/>
            </p:cNvSpPr>
            <p:nvPr/>
          </p:nvSpPr>
          <p:spPr bwMode="auto">
            <a:xfrm>
              <a:off x="5556250" y="321468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7" name="Line 228">
              <a:extLst>
                <a:ext uri="{FF2B5EF4-FFF2-40B4-BE49-F238E27FC236}">
                  <a16:creationId xmlns:a16="http://schemas.microsoft.com/office/drawing/2014/main" id="{37F93A71-EDBF-490B-9788-0E7C53987DD9}"/>
                </a:ext>
              </a:extLst>
            </p:cNvPr>
            <p:cNvSpPr>
              <a:spLocks noChangeShapeType="1"/>
            </p:cNvSpPr>
            <p:nvPr/>
          </p:nvSpPr>
          <p:spPr bwMode="auto">
            <a:xfrm>
              <a:off x="5594350" y="32289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8" name="Line 229">
              <a:extLst>
                <a:ext uri="{FF2B5EF4-FFF2-40B4-BE49-F238E27FC236}">
                  <a16:creationId xmlns:a16="http://schemas.microsoft.com/office/drawing/2014/main" id="{CADD24B9-0892-7B78-F8E9-E0E42B15B97D}"/>
                </a:ext>
              </a:extLst>
            </p:cNvPr>
            <p:cNvSpPr>
              <a:spLocks noChangeShapeType="1"/>
            </p:cNvSpPr>
            <p:nvPr/>
          </p:nvSpPr>
          <p:spPr bwMode="auto">
            <a:xfrm>
              <a:off x="5626100" y="32289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9" name="Line 230">
              <a:extLst>
                <a:ext uri="{FF2B5EF4-FFF2-40B4-BE49-F238E27FC236}">
                  <a16:creationId xmlns:a16="http://schemas.microsoft.com/office/drawing/2014/main" id="{290EB1B5-4FB9-8A5E-CD58-2DC70AD187B0}"/>
                </a:ext>
              </a:extLst>
            </p:cNvPr>
            <p:cNvSpPr>
              <a:spLocks noChangeShapeType="1"/>
            </p:cNvSpPr>
            <p:nvPr/>
          </p:nvSpPr>
          <p:spPr bwMode="auto">
            <a:xfrm>
              <a:off x="5649913" y="32289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0" name="Line 231">
              <a:extLst>
                <a:ext uri="{FF2B5EF4-FFF2-40B4-BE49-F238E27FC236}">
                  <a16:creationId xmlns:a16="http://schemas.microsoft.com/office/drawing/2014/main" id="{FFC8753C-B317-CC8D-C40C-85D5C7648C74}"/>
                </a:ext>
              </a:extLst>
            </p:cNvPr>
            <p:cNvSpPr>
              <a:spLocks noChangeShapeType="1"/>
            </p:cNvSpPr>
            <p:nvPr/>
          </p:nvSpPr>
          <p:spPr bwMode="auto">
            <a:xfrm>
              <a:off x="5673725" y="32289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1" name="Line 232">
              <a:extLst>
                <a:ext uri="{FF2B5EF4-FFF2-40B4-BE49-F238E27FC236}">
                  <a16:creationId xmlns:a16="http://schemas.microsoft.com/office/drawing/2014/main" id="{D3EBBEDF-36C3-C5BC-C396-1DBF1816CC9E}"/>
                </a:ext>
              </a:extLst>
            </p:cNvPr>
            <p:cNvSpPr>
              <a:spLocks noChangeShapeType="1"/>
            </p:cNvSpPr>
            <p:nvPr/>
          </p:nvSpPr>
          <p:spPr bwMode="auto">
            <a:xfrm>
              <a:off x="5729288" y="32289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2" name="Line 233">
              <a:extLst>
                <a:ext uri="{FF2B5EF4-FFF2-40B4-BE49-F238E27FC236}">
                  <a16:creationId xmlns:a16="http://schemas.microsoft.com/office/drawing/2014/main" id="{6C3E856A-B7B0-ABAE-F063-750479BA763F}"/>
                </a:ext>
              </a:extLst>
            </p:cNvPr>
            <p:cNvSpPr>
              <a:spLocks noChangeShapeType="1"/>
            </p:cNvSpPr>
            <p:nvPr/>
          </p:nvSpPr>
          <p:spPr bwMode="auto">
            <a:xfrm>
              <a:off x="5784850" y="32289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3" name="Line 234">
              <a:extLst>
                <a:ext uri="{FF2B5EF4-FFF2-40B4-BE49-F238E27FC236}">
                  <a16:creationId xmlns:a16="http://schemas.microsoft.com/office/drawing/2014/main" id="{F3FAA7DC-D849-5A20-F39D-B7947E0AB904}"/>
                </a:ext>
              </a:extLst>
            </p:cNvPr>
            <p:cNvSpPr>
              <a:spLocks noChangeShapeType="1"/>
            </p:cNvSpPr>
            <p:nvPr/>
          </p:nvSpPr>
          <p:spPr bwMode="auto">
            <a:xfrm>
              <a:off x="5816600" y="32289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4" name="Line 235">
              <a:extLst>
                <a:ext uri="{FF2B5EF4-FFF2-40B4-BE49-F238E27FC236}">
                  <a16:creationId xmlns:a16="http://schemas.microsoft.com/office/drawing/2014/main" id="{E1C073B5-BB42-8AA2-56C1-83C436CE94CE}"/>
                </a:ext>
              </a:extLst>
            </p:cNvPr>
            <p:cNvSpPr>
              <a:spLocks noChangeShapeType="1"/>
            </p:cNvSpPr>
            <p:nvPr/>
          </p:nvSpPr>
          <p:spPr bwMode="auto">
            <a:xfrm>
              <a:off x="5900738" y="325278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5" name="Line 236">
              <a:extLst>
                <a:ext uri="{FF2B5EF4-FFF2-40B4-BE49-F238E27FC236}">
                  <a16:creationId xmlns:a16="http://schemas.microsoft.com/office/drawing/2014/main" id="{423D7DB2-9C8B-65CE-472D-C1B9A87B1980}"/>
                </a:ext>
              </a:extLst>
            </p:cNvPr>
            <p:cNvSpPr>
              <a:spLocks noChangeShapeType="1"/>
            </p:cNvSpPr>
            <p:nvPr/>
          </p:nvSpPr>
          <p:spPr bwMode="auto">
            <a:xfrm>
              <a:off x="5953125" y="3275013"/>
              <a:ext cx="0" cy="68262"/>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6" name="Line 237">
              <a:extLst>
                <a:ext uri="{FF2B5EF4-FFF2-40B4-BE49-F238E27FC236}">
                  <a16:creationId xmlns:a16="http://schemas.microsoft.com/office/drawing/2014/main" id="{3D1AB550-9794-9116-F179-E75FCA007EC5}"/>
                </a:ext>
              </a:extLst>
            </p:cNvPr>
            <p:cNvSpPr>
              <a:spLocks noChangeShapeType="1"/>
            </p:cNvSpPr>
            <p:nvPr/>
          </p:nvSpPr>
          <p:spPr bwMode="auto">
            <a:xfrm>
              <a:off x="5980113" y="3275013"/>
              <a:ext cx="0" cy="68262"/>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7" name="Line 238">
              <a:extLst>
                <a:ext uri="{FF2B5EF4-FFF2-40B4-BE49-F238E27FC236}">
                  <a16:creationId xmlns:a16="http://schemas.microsoft.com/office/drawing/2014/main" id="{0121B9CE-976F-0AC5-C5FE-2BB672D8DCD4}"/>
                </a:ext>
              </a:extLst>
            </p:cNvPr>
            <p:cNvSpPr>
              <a:spLocks noChangeShapeType="1"/>
            </p:cNvSpPr>
            <p:nvPr/>
          </p:nvSpPr>
          <p:spPr bwMode="auto">
            <a:xfrm>
              <a:off x="6000750" y="3275013"/>
              <a:ext cx="0" cy="68262"/>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8" name="Line 239">
              <a:extLst>
                <a:ext uri="{FF2B5EF4-FFF2-40B4-BE49-F238E27FC236}">
                  <a16:creationId xmlns:a16="http://schemas.microsoft.com/office/drawing/2014/main" id="{F72BE41A-AF5D-C0BD-387F-903261A471A8}"/>
                </a:ext>
              </a:extLst>
            </p:cNvPr>
            <p:cNvSpPr>
              <a:spLocks noChangeShapeType="1"/>
            </p:cNvSpPr>
            <p:nvPr/>
          </p:nvSpPr>
          <p:spPr bwMode="auto">
            <a:xfrm>
              <a:off x="6078538" y="32877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9" name="Line 240">
              <a:extLst>
                <a:ext uri="{FF2B5EF4-FFF2-40B4-BE49-F238E27FC236}">
                  <a16:creationId xmlns:a16="http://schemas.microsoft.com/office/drawing/2014/main" id="{8FC9145D-883C-1E65-9FF1-063B3796807E}"/>
                </a:ext>
              </a:extLst>
            </p:cNvPr>
            <p:cNvSpPr>
              <a:spLocks noChangeShapeType="1"/>
            </p:cNvSpPr>
            <p:nvPr/>
          </p:nvSpPr>
          <p:spPr bwMode="auto">
            <a:xfrm>
              <a:off x="6175375" y="3322638"/>
              <a:ext cx="0" cy="66675"/>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0" name="Line 241">
              <a:extLst>
                <a:ext uri="{FF2B5EF4-FFF2-40B4-BE49-F238E27FC236}">
                  <a16:creationId xmlns:a16="http://schemas.microsoft.com/office/drawing/2014/main" id="{CAF4C73C-8791-A16D-8EB9-943656B9C627}"/>
                </a:ext>
              </a:extLst>
            </p:cNvPr>
            <p:cNvSpPr>
              <a:spLocks noChangeShapeType="1"/>
            </p:cNvSpPr>
            <p:nvPr/>
          </p:nvSpPr>
          <p:spPr bwMode="auto">
            <a:xfrm>
              <a:off x="6196013" y="3322638"/>
              <a:ext cx="0" cy="66675"/>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1" name="Line 242">
              <a:extLst>
                <a:ext uri="{FF2B5EF4-FFF2-40B4-BE49-F238E27FC236}">
                  <a16:creationId xmlns:a16="http://schemas.microsoft.com/office/drawing/2014/main" id="{4A561F5C-67B4-E6A3-89B9-77B45A468032}"/>
                </a:ext>
              </a:extLst>
            </p:cNvPr>
            <p:cNvSpPr>
              <a:spLocks noChangeShapeType="1"/>
            </p:cNvSpPr>
            <p:nvPr/>
          </p:nvSpPr>
          <p:spPr bwMode="auto">
            <a:xfrm>
              <a:off x="6221413" y="3322638"/>
              <a:ext cx="0" cy="66675"/>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2" name="Line 243">
              <a:extLst>
                <a:ext uri="{FF2B5EF4-FFF2-40B4-BE49-F238E27FC236}">
                  <a16:creationId xmlns:a16="http://schemas.microsoft.com/office/drawing/2014/main" id="{92366390-0440-8F14-C045-27F321D428AD}"/>
                </a:ext>
              </a:extLst>
            </p:cNvPr>
            <p:cNvSpPr>
              <a:spLocks noChangeShapeType="1"/>
            </p:cNvSpPr>
            <p:nvPr/>
          </p:nvSpPr>
          <p:spPr bwMode="auto">
            <a:xfrm>
              <a:off x="6238875" y="3322638"/>
              <a:ext cx="0" cy="66675"/>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3" name="Line 244">
              <a:extLst>
                <a:ext uri="{FF2B5EF4-FFF2-40B4-BE49-F238E27FC236}">
                  <a16:creationId xmlns:a16="http://schemas.microsoft.com/office/drawing/2014/main" id="{97638878-52BB-BE78-8B0A-A8D7AC95587A}"/>
                </a:ext>
              </a:extLst>
            </p:cNvPr>
            <p:cNvSpPr>
              <a:spLocks noChangeShapeType="1"/>
            </p:cNvSpPr>
            <p:nvPr/>
          </p:nvSpPr>
          <p:spPr bwMode="auto">
            <a:xfrm>
              <a:off x="6324600" y="3322638"/>
              <a:ext cx="0" cy="66675"/>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4" name="Line 245">
              <a:extLst>
                <a:ext uri="{FF2B5EF4-FFF2-40B4-BE49-F238E27FC236}">
                  <a16:creationId xmlns:a16="http://schemas.microsoft.com/office/drawing/2014/main" id="{AD125820-3BCA-4A9A-4B15-F8FBFE8FF9B8}"/>
                </a:ext>
              </a:extLst>
            </p:cNvPr>
            <p:cNvSpPr>
              <a:spLocks noChangeShapeType="1"/>
            </p:cNvSpPr>
            <p:nvPr/>
          </p:nvSpPr>
          <p:spPr bwMode="auto">
            <a:xfrm>
              <a:off x="6499225" y="3400426"/>
              <a:ext cx="0" cy="68262"/>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5" name="Line 246">
              <a:extLst>
                <a:ext uri="{FF2B5EF4-FFF2-40B4-BE49-F238E27FC236}">
                  <a16:creationId xmlns:a16="http://schemas.microsoft.com/office/drawing/2014/main" id="{4852A0EA-6E9E-CD6C-C9AA-A1137CC11053}"/>
                </a:ext>
              </a:extLst>
            </p:cNvPr>
            <p:cNvSpPr>
              <a:spLocks noChangeShapeType="1"/>
            </p:cNvSpPr>
            <p:nvPr/>
          </p:nvSpPr>
          <p:spPr bwMode="auto">
            <a:xfrm>
              <a:off x="6572250" y="34242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6" name="Line 247">
              <a:extLst>
                <a:ext uri="{FF2B5EF4-FFF2-40B4-BE49-F238E27FC236}">
                  <a16:creationId xmlns:a16="http://schemas.microsoft.com/office/drawing/2014/main" id="{672EAED7-1993-53E0-0B39-E918DC905D14}"/>
                </a:ext>
              </a:extLst>
            </p:cNvPr>
            <p:cNvSpPr>
              <a:spLocks noChangeShapeType="1"/>
            </p:cNvSpPr>
            <p:nvPr/>
          </p:nvSpPr>
          <p:spPr bwMode="auto">
            <a:xfrm>
              <a:off x="6615113" y="34480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7" name="Line 248">
              <a:extLst>
                <a:ext uri="{FF2B5EF4-FFF2-40B4-BE49-F238E27FC236}">
                  <a16:creationId xmlns:a16="http://schemas.microsoft.com/office/drawing/2014/main" id="{229CBA95-FFE3-5E15-88BE-16A17964F078}"/>
                </a:ext>
              </a:extLst>
            </p:cNvPr>
            <p:cNvSpPr>
              <a:spLocks noChangeShapeType="1"/>
            </p:cNvSpPr>
            <p:nvPr/>
          </p:nvSpPr>
          <p:spPr bwMode="auto">
            <a:xfrm>
              <a:off x="6635750" y="34480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8" name="Line 249">
              <a:extLst>
                <a:ext uri="{FF2B5EF4-FFF2-40B4-BE49-F238E27FC236}">
                  <a16:creationId xmlns:a16="http://schemas.microsoft.com/office/drawing/2014/main" id="{FD7E1E04-138A-68B4-F415-BEA730BEAB6D}"/>
                </a:ext>
              </a:extLst>
            </p:cNvPr>
            <p:cNvSpPr>
              <a:spLocks noChangeShapeType="1"/>
            </p:cNvSpPr>
            <p:nvPr/>
          </p:nvSpPr>
          <p:spPr bwMode="auto">
            <a:xfrm>
              <a:off x="6656388" y="34480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9" name="Line 250">
              <a:extLst>
                <a:ext uri="{FF2B5EF4-FFF2-40B4-BE49-F238E27FC236}">
                  <a16:creationId xmlns:a16="http://schemas.microsoft.com/office/drawing/2014/main" id="{70EEE5B3-2A86-AEA4-FF58-BA2DCB4D2BF8}"/>
                </a:ext>
              </a:extLst>
            </p:cNvPr>
            <p:cNvSpPr>
              <a:spLocks noChangeShapeType="1"/>
            </p:cNvSpPr>
            <p:nvPr/>
          </p:nvSpPr>
          <p:spPr bwMode="auto">
            <a:xfrm>
              <a:off x="6743700" y="34480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0" name="Line 251">
              <a:extLst>
                <a:ext uri="{FF2B5EF4-FFF2-40B4-BE49-F238E27FC236}">
                  <a16:creationId xmlns:a16="http://schemas.microsoft.com/office/drawing/2014/main" id="{165049EF-E0B0-B3E1-A8D4-119911878F1A}"/>
                </a:ext>
              </a:extLst>
            </p:cNvPr>
            <p:cNvSpPr>
              <a:spLocks noChangeShapeType="1"/>
            </p:cNvSpPr>
            <p:nvPr/>
          </p:nvSpPr>
          <p:spPr bwMode="auto">
            <a:xfrm>
              <a:off x="6764338" y="34480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1" name="Line 252">
              <a:extLst>
                <a:ext uri="{FF2B5EF4-FFF2-40B4-BE49-F238E27FC236}">
                  <a16:creationId xmlns:a16="http://schemas.microsoft.com/office/drawing/2014/main" id="{57D2F1E4-6AA6-B44A-C02C-0CE7F85C6DD8}"/>
                </a:ext>
              </a:extLst>
            </p:cNvPr>
            <p:cNvSpPr>
              <a:spLocks noChangeShapeType="1"/>
            </p:cNvSpPr>
            <p:nvPr/>
          </p:nvSpPr>
          <p:spPr bwMode="auto">
            <a:xfrm>
              <a:off x="6791325" y="34480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2" name="Line 253">
              <a:extLst>
                <a:ext uri="{FF2B5EF4-FFF2-40B4-BE49-F238E27FC236}">
                  <a16:creationId xmlns:a16="http://schemas.microsoft.com/office/drawing/2014/main" id="{7DA5C936-47C7-075A-D771-600074D77C54}"/>
                </a:ext>
              </a:extLst>
            </p:cNvPr>
            <p:cNvSpPr>
              <a:spLocks noChangeShapeType="1"/>
            </p:cNvSpPr>
            <p:nvPr/>
          </p:nvSpPr>
          <p:spPr bwMode="auto">
            <a:xfrm>
              <a:off x="6846888" y="347662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3" name="Line 254">
              <a:extLst>
                <a:ext uri="{FF2B5EF4-FFF2-40B4-BE49-F238E27FC236}">
                  <a16:creationId xmlns:a16="http://schemas.microsoft.com/office/drawing/2014/main" id="{B50803CE-667C-8121-ADBD-3EE3DD58D7AF}"/>
                </a:ext>
              </a:extLst>
            </p:cNvPr>
            <p:cNvSpPr>
              <a:spLocks noChangeShapeType="1"/>
            </p:cNvSpPr>
            <p:nvPr/>
          </p:nvSpPr>
          <p:spPr bwMode="auto">
            <a:xfrm>
              <a:off x="6861175" y="347662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4" name="Line 255">
              <a:extLst>
                <a:ext uri="{FF2B5EF4-FFF2-40B4-BE49-F238E27FC236}">
                  <a16:creationId xmlns:a16="http://schemas.microsoft.com/office/drawing/2014/main" id="{0BA564A9-6D74-FFA3-35FB-27ADF990F5DD}"/>
                </a:ext>
              </a:extLst>
            </p:cNvPr>
            <p:cNvSpPr>
              <a:spLocks noChangeShapeType="1"/>
            </p:cNvSpPr>
            <p:nvPr/>
          </p:nvSpPr>
          <p:spPr bwMode="auto">
            <a:xfrm>
              <a:off x="6907213" y="347662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5" name="Line 256">
              <a:extLst>
                <a:ext uri="{FF2B5EF4-FFF2-40B4-BE49-F238E27FC236}">
                  <a16:creationId xmlns:a16="http://schemas.microsoft.com/office/drawing/2014/main" id="{863EB2F1-6E09-E16B-F146-881DDDCE2BA6}"/>
                </a:ext>
              </a:extLst>
            </p:cNvPr>
            <p:cNvSpPr>
              <a:spLocks noChangeShapeType="1"/>
            </p:cNvSpPr>
            <p:nvPr/>
          </p:nvSpPr>
          <p:spPr bwMode="auto">
            <a:xfrm>
              <a:off x="6986588" y="347662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6" name="Line 257">
              <a:extLst>
                <a:ext uri="{FF2B5EF4-FFF2-40B4-BE49-F238E27FC236}">
                  <a16:creationId xmlns:a16="http://schemas.microsoft.com/office/drawing/2014/main" id="{0148C4D8-4416-1004-9FD8-F76FC6C2044D}"/>
                </a:ext>
              </a:extLst>
            </p:cNvPr>
            <p:cNvSpPr>
              <a:spLocks noChangeShapeType="1"/>
            </p:cNvSpPr>
            <p:nvPr/>
          </p:nvSpPr>
          <p:spPr bwMode="auto">
            <a:xfrm>
              <a:off x="7094538" y="347662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7" name="Line 258">
              <a:extLst>
                <a:ext uri="{FF2B5EF4-FFF2-40B4-BE49-F238E27FC236}">
                  <a16:creationId xmlns:a16="http://schemas.microsoft.com/office/drawing/2014/main" id="{2BDBB721-AED6-C350-3B88-504BC309800D}"/>
                </a:ext>
              </a:extLst>
            </p:cNvPr>
            <p:cNvSpPr>
              <a:spLocks noChangeShapeType="1"/>
            </p:cNvSpPr>
            <p:nvPr/>
          </p:nvSpPr>
          <p:spPr bwMode="auto">
            <a:xfrm>
              <a:off x="7199313" y="35290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8" name="Line 259">
              <a:extLst>
                <a:ext uri="{FF2B5EF4-FFF2-40B4-BE49-F238E27FC236}">
                  <a16:creationId xmlns:a16="http://schemas.microsoft.com/office/drawing/2014/main" id="{F1410D3B-E16A-C771-67A5-491EB54DD5BB}"/>
                </a:ext>
              </a:extLst>
            </p:cNvPr>
            <p:cNvSpPr>
              <a:spLocks noChangeShapeType="1"/>
            </p:cNvSpPr>
            <p:nvPr/>
          </p:nvSpPr>
          <p:spPr bwMode="auto">
            <a:xfrm>
              <a:off x="7234238" y="35290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9" name="Line 260">
              <a:extLst>
                <a:ext uri="{FF2B5EF4-FFF2-40B4-BE49-F238E27FC236}">
                  <a16:creationId xmlns:a16="http://schemas.microsoft.com/office/drawing/2014/main" id="{8C276289-9EE7-37F9-5B9D-832C74338362}"/>
                </a:ext>
              </a:extLst>
            </p:cNvPr>
            <p:cNvSpPr>
              <a:spLocks noChangeShapeType="1"/>
            </p:cNvSpPr>
            <p:nvPr/>
          </p:nvSpPr>
          <p:spPr bwMode="auto">
            <a:xfrm>
              <a:off x="7362825" y="35290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 name="Line 261">
              <a:extLst>
                <a:ext uri="{FF2B5EF4-FFF2-40B4-BE49-F238E27FC236}">
                  <a16:creationId xmlns:a16="http://schemas.microsoft.com/office/drawing/2014/main" id="{FB562E3A-37B1-EA4A-9172-E96B9C3C6D90}"/>
                </a:ext>
              </a:extLst>
            </p:cNvPr>
            <p:cNvSpPr>
              <a:spLocks noChangeShapeType="1"/>
            </p:cNvSpPr>
            <p:nvPr/>
          </p:nvSpPr>
          <p:spPr bwMode="auto">
            <a:xfrm>
              <a:off x="7426325" y="35290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1" name="Line 262">
              <a:extLst>
                <a:ext uri="{FF2B5EF4-FFF2-40B4-BE49-F238E27FC236}">
                  <a16:creationId xmlns:a16="http://schemas.microsoft.com/office/drawing/2014/main" id="{ABE217B4-11D4-359C-753F-576C8FA0E5E1}"/>
                </a:ext>
              </a:extLst>
            </p:cNvPr>
            <p:cNvSpPr>
              <a:spLocks noChangeShapeType="1"/>
            </p:cNvSpPr>
            <p:nvPr/>
          </p:nvSpPr>
          <p:spPr bwMode="auto">
            <a:xfrm>
              <a:off x="7529513" y="35290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2" name="Line 263">
              <a:extLst>
                <a:ext uri="{FF2B5EF4-FFF2-40B4-BE49-F238E27FC236}">
                  <a16:creationId xmlns:a16="http://schemas.microsoft.com/office/drawing/2014/main" id="{952DD1D7-1773-B539-22FF-2984C674BF7D}"/>
                </a:ext>
              </a:extLst>
            </p:cNvPr>
            <p:cNvSpPr>
              <a:spLocks noChangeShapeType="1"/>
            </p:cNvSpPr>
            <p:nvPr/>
          </p:nvSpPr>
          <p:spPr bwMode="auto">
            <a:xfrm>
              <a:off x="7954963"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3" name="Line 264">
              <a:extLst>
                <a:ext uri="{FF2B5EF4-FFF2-40B4-BE49-F238E27FC236}">
                  <a16:creationId xmlns:a16="http://schemas.microsoft.com/office/drawing/2014/main" id="{97323686-2A9C-9ACE-ACAD-CEE2967DCCDD}"/>
                </a:ext>
              </a:extLst>
            </p:cNvPr>
            <p:cNvSpPr>
              <a:spLocks noChangeShapeType="1"/>
            </p:cNvSpPr>
            <p:nvPr/>
          </p:nvSpPr>
          <p:spPr bwMode="auto">
            <a:xfrm>
              <a:off x="8010525"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4" name="Line 265">
              <a:extLst>
                <a:ext uri="{FF2B5EF4-FFF2-40B4-BE49-F238E27FC236}">
                  <a16:creationId xmlns:a16="http://schemas.microsoft.com/office/drawing/2014/main" id="{87DD2BF3-9288-3D9C-FDB5-7F94BE0964B1}"/>
                </a:ext>
              </a:extLst>
            </p:cNvPr>
            <p:cNvSpPr>
              <a:spLocks noChangeShapeType="1"/>
            </p:cNvSpPr>
            <p:nvPr/>
          </p:nvSpPr>
          <p:spPr bwMode="auto">
            <a:xfrm>
              <a:off x="8177213"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5" name="Line 266">
              <a:extLst>
                <a:ext uri="{FF2B5EF4-FFF2-40B4-BE49-F238E27FC236}">
                  <a16:creationId xmlns:a16="http://schemas.microsoft.com/office/drawing/2014/main" id="{D1320AFD-AB27-F2E8-2208-DC78322D14EA}"/>
                </a:ext>
              </a:extLst>
            </p:cNvPr>
            <p:cNvSpPr>
              <a:spLocks noChangeShapeType="1"/>
            </p:cNvSpPr>
            <p:nvPr/>
          </p:nvSpPr>
          <p:spPr bwMode="auto">
            <a:xfrm>
              <a:off x="8261350"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6" name="Line 267">
              <a:extLst>
                <a:ext uri="{FF2B5EF4-FFF2-40B4-BE49-F238E27FC236}">
                  <a16:creationId xmlns:a16="http://schemas.microsoft.com/office/drawing/2014/main" id="{BC9A2ED6-9B22-3E19-E864-30BADC2D6036}"/>
                </a:ext>
              </a:extLst>
            </p:cNvPr>
            <p:cNvSpPr>
              <a:spLocks noChangeShapeType="1"/>
            </p:cNvSpPr>
            <p:nvPr/>
          </p:nvSpPr>
          <p:spPr bwMode="auto">
            <a:xfrm>
              <a:off x="8393113"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7" name="Line 268">
              <a:extLst>
                <a:ext uri="{FF2B5EF4-FFF2-40B4-BE49-F238E27FC236}">
                  <a16:creationId xmlns:a16="http://schemas.microsoft.com/office/drawing/2014/main" id="{29A35635-C53F-3AA3-EFE8-C7BCE58B01FD}"/>
                </a:ext>
              </a:extLst>
            </p:cNvPr>
            <p:cNvSpPr>
              <a:spLocks noChangeShapeType="1"/>
            </p:cNvSpPr>
            <p:nvPr/>
          </p:nvSpPr>
          <p:spPr bwMode="auto">
            <a:xfrm>
              <a:off x="8474075"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8" name="Line 269">
              <a:extLst>
                <a:ext uri="{FF2B5EF4-FFF2-40B4-BE49-F238E27FC236}">
                  <a16:creationId xmlns:a16="http://schemas.microsoft.com/office/drawing/2014/main" id="{79002E13-D4B3-1742-8170-B70B5AC9438C}"/>
                </a:ext>
              </a:extLst>
            </p:cNvPr>
            <p:cNvSpPr>
              <a:spLocks noChangeShapeType="1"/>
            </p:cNvSpPr>
            <p:nvPr/>
          </p:nvSpPr>
          <p:spPr bwMode="auto">
            <a:xfrm>
              <a:off x="8651875"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9" name="Line 270">
              <a:extLst>
                <a:ext uri="{FF2B5EF4-FFF2-40B4-BE49-F238E27FC236}">
                  <a16:creationId xmlns:a16="http://schemas.microsoft.com/office/drawing/2014/main" id="{37C16F23-EE52-F923-54B8-60C2CA884E9B}"/>
                </a:ext>
              </a:extLst>
            </p:cNvPr>
            <p:cNvSpPr>
              <a:spLocks noChangeShapeType="1"/>
            </p:cNvSpPr>
            <p:nvPr/>
          </p:nvSpPr>
          <p:spPr bwMode="auto">
            <a:xfrm>
              <a:off x="8678863"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0" name="Line 271">
              <a:extLst>
                <a:ext uri="{FF2B5EF4-FFF2-40B4-BE49-F238E27FC236}">
                  <a16:creationId xmlns:a16="http://schemas.microsoft.com/office/drawing/2014/main" id="{87AB54E0-808D-73D2-7B29-A476739CC682}"/>
                </a:ext>
              </a:extLst>
            </p:cNvPr>
            <p:cNvSpPr>
              <a:spLocks noChangeShapeType="1"/>
            </p:cNvSpPr>
            <p:nvPr/>
          </p:nvSpPr>
          <p:spPr bwMode="auto">
            <a:xfrm>
              <a:off x="8807450"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1" name="Line 272">
              <a:extLst>
                <a:ext uri="{FF2B5EF4-FFF2-40B4-BE49-F238E27FC236}">
                  <a16:creationId xmlns:a16="http://schemas.microsoft.com/office/drawing/2014/main" id="{3AF6E057-0D00-7397-B1DB-4998B271639B}"/>
                </a:ext>
              </a:extLst>
            </p:cNvPr>
            <p:cNvSpPr>
              <a:spLocks noChangeShapeType="1"/>
            </p:cNvSpPr>
            <p:nvPr/>
          </p:nvSpPr>
          <p:spPr bwMode="auto">
            <a:xfrm>
              <a:off x="9013825"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2" name="Line 273">
              <a:extLst>
                <a:ext uri="{FF2B5EF4-FFF2-40B4-BE49-F238E27FC236}">
                  <a16:creationId xmlns:a16="http://schemas.microsoft.com/office/drawing/2014/main" id="{BC204DC1-B35B-AB31-F6F0-B2A4700853B8}"/>
                </a:ext>
              </a:extLst>
            </p:cNvPr>
            <p:cNvSpPr>
              <a:spLocks noChangeShapeType="1"/>
            </p:cNvSpPr>
            <p:nvPr/>
          </p:nvSpPr>
          <p:spPr bwMode="auto">
            <a:xfrm>
              <a:off x="9180513"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3" name="Line 274">
              <a:extLst>
                <a:ext uri="{FF2B5EF4-FFF2-40B4-BE49-F238E27FC236}">
                  <a16:creationId xmlns:a16="http://schemas.microsoft.com/office/drawing/2014/main" id="{380FEA7F-778B-1E61-BF62-EB96EDAAD5B5}"/>
                </a:ext>
              </a:extLst>
            </p:cNvPr>
            <p:cNvSpPr>
              <a:spLocks noChangeShapeType="1"/>
            </p:cNvSpPr>
            <p:nvPr/>
          </p:nvSpPr>
          <p:spPr bwMode="auto">
            <a:xfrm>
              <a:off x="9229725" y="3762376"/>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4" name="Line 275">
              <a:extLst>
                <a:ext uri="{FF2B5EF4-FFF2-40B4-BE49-F238E27FC236}">
                  <a16:creationId xmlns:a16="http://schemas.microsoft.com/office/drawing/2014/main" id="{6274197C-BB2F-B52F-F6D9-AE4103ADD979}"/>
                </a:ext>
              </a:extLst>
            </p:cNvPr>
            <p:cNvSpPr>
              <a:spLocks noChangeShapeType="1"/>
            </p:cNvSpPr>
            <p:nvPr/>
          </p:nvSpPr>
          <p:spPr bwMode="auto">
            <a:xfrm>
              <a:off x="3354388" y="20875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5" name="Line 276">
              <a:extLst>
                <a:ext uri="{FF2B5EF4-FFF2-40B4-BE49-F238E27FC236}">
                  <a16:creationId xmlns:a16="http://schemas.microsoft.com/office/drawing/2014/main" id="{03193065-1B0D-685B-0A66-028261EC1FC2}"/>
                </a:ext>
              </a:extLst>
            </p:cNvPr>
            <p:cNvSpPr>
              <a:spLocks noChangeShapeType="1"/>
            </p:cNvSpPr>
            <p:nvPr/>
          </p:nvSpPr>
          <p:spPr bwMode="auto">
            <a:xfrm>
              <a:off x="3275013" y="1997076"/>
              <a:ext cx="0" cy="68262"/>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6" name="Line 277">
              <a:extLst>
                <a:ext uri="{FF2B5EF4-FFF2-40B4-BE49-F238E27FC236}">
                  <a16:creationId xmlns:a16="http://schemas.microsoft.com/office/drawing/2014/main" id="{03D9782F-390A-C2CF-A7E3-8643728E3CE8}"/>
                </a:ext>
              </a:extLst>
            </p:cNvPr>
            <p:cNvSpPr>
              <a:spLocks noChangeShapeType="1"/>
            </p:cNvSpPr>
            <p:nvPr/>
          </p:nvSpPr>
          <p:spPr bwMode="auto">
            <a:xfrm>
              <a:off x="3330575" y="205898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7" name="Line 278">
              <a:extLst>
                <a:ext uri="{FF2B5EF4-FFF2-40B4-BE49-F238E27FC236}">
                  <a16:creationId xmlns:a16="http://schemas.microsoft.com/office/drawing/2014/main" id="{8E02BB29-F80D-2C58-AC4D-5E11127F4BEF}"/>
                </a:ext>
              </a:extLst>
            </p:cNvPr>
            <p:cNvSpPr>
              <a:spLocks noChangeShapeType="1"/>
            </p:cNvSpPr>
            <p:nvPr/>
          </p:nvSpPr>
          <p:spPr bwMode="auto">
            <a:xfrm>
              <a:off x="3257550" y="1974851"/>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8" name="Line 279">
              <a:extLst>
                <a:ext uri="{FF2B5EF4-FFF2-40B4-BE49-F238E27FC236}">
                  <a16:creationId xmlns:a16="http://schemas.microsoft.com/office/drawing/2014/main" id="{775ED6EE-0373-78E9-203E-98922A2581DA}"/>
                </a:ext>
              </a:extLst>
            </p:cNvPr>
            <p:cNvSpPr>
              <a:spLocks noChangeShapeType="1"/>
            </p:cNvSpPr>
            <p:nvPr/>
          </p:nvSpPr>
          <p:spPr bwMode="auto">
            <a:xfrm>
              <a:off x="3143250" y="18399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9" name="Line 280">
              <a:extLst>
                <a:ext uri="{FF2B5EF4-FFF2-40B4-BE49-F238E27FC236}">
                  <a16:creationId xmlns:a16="http://schemas.microsoft.com/office/drawing/2014/main" id="{6D1E3DC8-356C-A54F-8602-D9F85E45C162}"/>
                </a:ext>
              </a:extLst>
            </p:cNvPr>
            <p:cNvSpPr>
              <a:spLocks noChangeShapeType="1"/>
            </p:cNvSpPr>
            <p:nvPr/>
          </p:nvSpPr>
          <p:spPr bwMode="auto">
            <a:xfrm>
              <a:off x="3201988" y="19129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0" name="Line 281">
              <a:extLst>
                <a:ext uri="{FF2B5EF4-FFF2-40B4-BE49-F238E27FC236}">
                  <a16:creationId xmlns:a16="http://schemas.microsoft.com/office/drawing/2014/main" id="{DCB80570-00BB-1456-6FC5-E1C1837614D0}"/>
                </a:ext>
              </a:extLst>
            </p:cNvPr>
            <p:cNvSpPr>
              <a:spLocks noChangeShapeType="1"/>
            </p:cNvSpPr>
            <p:nvPr/>
          </p:nvSpPr>
          <p:spPr bwMode="auto">
            <a:xfrm>
              <a:off x="3178175" y="19129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1" name="Rectangle 282">
              <a:extLst>
                <a:ext uri="{FF2B5EF4-FFF2-40B4-BE49-F238E27FC236}">
                  <a16:creationId xmlns:a16="http://schemas.microsoft.com/office/drawing/2014/main" id="{29577D07-57AA-3EB6-676D-5ED06029CD0D}"/>
                </a:ext>
              </a:extLst>
            </p:cNvPr>
            <p:cNvSpPr>
              <a:spLocks noChangeArrowheads="1"/>
            </p:cNvSpPr>
            <p:nvPr/>
          </p:nvSpPr>
          <p:spPr bwMode="auto">
            <a:xfrm>
              <a:off x="935038" y="5487574"/>
              <a:ext cx="6973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9FBA"/>
                  </a:solidFill>
                  <a:effectLst/>
                  <a:uLnTx/>
                  <a:uFillTx/>
                  <a:latin typeface="Arial"/>
                  <a:ea typeface="ＭＳ Ｐゴシック" pitchFamily="34" charset="-128"/>
                  <a:cs typeface="+mn-cs"/>
                </a:rPr>
                <a:t>NIVO+GC</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02" name="Rectangle 283">
              <a:extLst>
                <a:ext uri="{FF2B5EF4-FFF2-40B4-BE49-F238E27FC236}">
                  <a16:creationId xmlns:a16="http://schemas.microsoft.com/office/drawing/2014/main" id="{98765719-3E85-233E-DE25-E2E9C7F9E69B}"/>
                </a:ext>
              </a:extLst>
            </p:cNvPr>
            <p:cNvSpPr>
              <a:spLocks noChangeArrowheads="1"/>
            </p:cNvSpPr>
            <p:nvPr/>
          </p:nvSpPr>
          <p:spPr bwMode="auto">
            <a:xfrm>
              <a:off x="938213" y="5749512"/>
              <a:ext cx="2308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GC</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03" name="Rectangle 284">
              <a:extLst>
                <a:ext uri="{FF2B5EF4-FFF2-40B4-BE49-F238E27FC236}">
                  <a16:creationId xmlns:a16="http://schemas.microsoft.com/office/drawing/2014/main" id="{102BF943-52D1-D7FE-103A-E4BA69B9F7DA}"/>
                </a:ext>
              </a:extLst>
            </p:cNvPr>
            <p:cNvSpPr>
              <a:spLocks noChangeArrowheads="1"/>
            </p:cNvSpPr>
            <p:nvPr/>
          </p:nvSpPr>
          <p:spPr bwMode="auto">
            <a:xfrm>
              <a:off x="935038" y="5235665"/>
              <a:ext cx="74379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33F3F"/>
                  </a:solidFill>
                  <a:effectLst/>
                  <a:uLnTx/>
                  <a:uFillTx/>
                  <a:latin typeface="Arial"/>
                  <a:ea typeface="ＭＳ Ｐゴシック" pitchFamily="34" charset="-128"/>
                  <a:cs typeface="+mn-cs"/>
                </a:rPr>
                <a:t>No. at risk</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grpSp>
      <p:graphicFrame>
        <p:nvGraphicFramePr>
          <p:cNvPr id="4" name="Table 3">
            <a:extLst>
              <a:ext uri="{FF2B5EF4-FFF2-40B4-BE49-F238E27FC236}">
                <a16:creationId xmlns:a16="http://schemas.microsoft.com/office/drawing/2014/main" id="{C7DD4B69-D0FD-0070-6915-43ECADAC24E7}"/>
              </a:ext>
            </a:extLst>
          </p:cNvPr>
          <p:cNvGraphicFramePr>
            <a:graphicFrameLocks noGrp="1"/>
          </p:cNvGraphicFramePr>
          <p:nvPr/>
        </p:nvGraphicFramePr>
        <p:xfrm>
          <a:off x="7699928" y="1514639"/>
          <a:ext cx="4106810" cy="1463040"/>
        </p:xfrm>
        <a:graphic>
          <a:graphicData uri="http://schemas.openxmlformats.org/drawingml/2006/table">
            <a:tbl>
              <a:tblPr>
                <a:tableStyleId>{9D7B26C5-4107-4FEC-AEDC-1716B250A1EF}</a:tableStyleId>
              </a:tblPr>
              <a:tblGrid>
                <a:gridCol w="1007331">
                  <a:extLst>
                    <a:ext uri="{9D8B030D-6E8A-4147-A177-3AD203B41FA5}">
                      <a16:colId xmlns:a16="http://schemas.microsoft.com/office/drawing/2014/main" val="20000"/>
                    </a:ext>
                  </a:extLst>
                </a:gridCol>
                <a:gridCol w="1472252">
                  <a:extLst>
                    <a:ext uri="{9D8B030D-6E8A-4147-A177-3AD203B41FA5}">
                      <a16:colId xmlns:a16="http://schemas.microsoft.com/office/drawing/2014/main" val="186678905"/>
                    </a:ext>
                  </a:extLst>
                </a:gridCol>
                <a:gridCol w="1627227">
                  <a:extLst>
                    <a:ext uri="{9D8B030D-6E8A-4147-A177-3AD203B41FA5}">
                      <a16:colId xmlns:a16="http://schemas.microsoft.com/office/drawing/2014/main" val="20001"/>
                    </a:ext>
                  </a:extLst>
                </a:gridCol>
              </a:tblGrid>
              <a:tr h="457200">
                <a:tc>
                  <a:txBody>
                    <a:bodyPr/>
                    <a:lstStyle/>
                    <a:p>
                      <a:pPr algn="l"/>
                      <a:r>
                        <a:rPr lang="en-GB" sz="1200" b="1" dirty="0">
                          <a:latin typeface="+mn-lt"/>
                          <a:cs typeface="Arial" panose="020B0604020202020204" pitchFamily="34" charset="0"/>
                        </a:rPr>
                        <a:t>Treatment</a:t>
                      </a:r>
                      <a:endParaRPr lang="en-US" sz="1200" b="1" dirty="0">
                        <a:latin typeface="+mn-lt"/>
                        <a:cs typeface="Arial" panose="020B0604020202020204" pitchFamily="34" charset="0"/>
                      </a:endParaRP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latin typeface="+mn-lt"/>
                          <a:cs typeface="Arial" panose="020B0604020202020204" pitchFamily="34" charset="0"/>
                        </a:rPr>
                        <a:t>Events/patients</a:t>
                      </a:r>
                      <a:endParaRPr lang="en-US" sz="1700" baseline="30000"/>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latin typeface="+mn-lt"/>
                          <a:cs typeface="Arial" panose="020B0604020202020204" pitchFamily="34" charset="0"/>
                        </a:rPr>
                        <a:t>Median OS (95% CI),</a:t>
                      </a:r>
                      <a:br>
                        <a:rPr lang="en-US" sz="1200" b="1" dirty="0">
                          <a:latin typeface="+mn-lt"/>
                          <a:cs typeface="Arial" panose="020B0604020202020204" pitchFamily="34" charset="0"/>
                        </a:rPr>
                      </a:br>
                      <a:r>
                        <a:rPr lang="en-US" sz="1200" b="1" dirty="0">
                          <a:latin typeface="+mn-lt"/>
                          <a:cs typeface="Arial" panose="020B0604020202020204" pitchFamily="34" charset="0"/>
                        </a:rPr>
                        <a:t>months</a:t>
                      </a:r>
                      <a:endParaRPr lang="en-US" sz="1500" b="1" dirty="0">
                        <a:latin typeface="Arial" panose="020B0604020202020204" pitchFamily="34" charset="0"/>
                        <a:cs typeface="Arial" panose="020B0604020202020204" pitchFamily="34" charset="0"/>
                      </a:endParaRPr>
                    </a:p>
                  </a:txBody>
                  <a:tcPr marL="18288" marR="18288"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74320">
                <a:tc>
                  <a:txBody>
                    <a:bodyPr/>
                    <a:lstStyle/>
                    <a:p>
                      <a:pPr lvl="0" algn="l"/>
                      <a:r>
                        <a:rPr lang="en-US" sz="1200" b="1" dirty="0">
                          <a:solidFill>
                            <a:srgbClr val="009FBA"/>
                          </a:solidFill>
                          <a:latin typeface="+mn-lt"/>
                          <a:cs typeface="Arial" panose="020B0604020202020204" pitchFamily="34" charset="0"/>
                        </a:rPr>
                        <a:t>NIVO+GC </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GB" sz="1200" b="1">
                          <a:solidFill>
                            <a:srgbClr val="009FBA"/>
                          </a:solidFill>
                          <a:latin typeface="+mn-lt"/>
                          <a:cs typeface="Arial" panose="020B0604020202020204" pitchFamily="34" charset="0"/>
                        </a:rPr>
                        <a:t>172/304</a:t>
                      </a:r>
                      <a:endParaRPr lang="en-US" sz="1200" b="1">
                        <a:solidFill>
                          <a:srgbClr val="009FBA"/>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US" sz="1200" b="1" dirty="0">
                          <a:solidFill>
                            <a:srgbClr val="009FBA"/>
                          </a:solidFill>
                          <a:latin typeface="+mn-lt"/>
                          <a:cs typeface="Arial" panose="020B0604020202020204" pitchFamily="34" charset="0"/>
                        </a:rPr>
                        <a:t>21.7 (18.6-26.4)</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4320">
                <a:tc>
                  <a:txBody>
                    <a:bodyPr/>
                    <a:lstStyle/>
                    <a:p>
                      <a:pPr algn="l"/>
                      <a:r>
                        <a:rPr lang="en-US" sz="1200" b="1">
                          <a:solidFill>
                            <a:srgbClr val="595454"/>
                          </a:solidFill>
                          <a:latin typeface="+mn-lt"/>
                          <a:cs typeface="Arial" panose="020B0604020202020204" pitchFamily="34" charset="0"/>
                        </a:rPr>
                        <a:t>GC</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solidFill>
                            <a:srgbClr val="595454"/>
                          </a:solidFill>
                          <a:latin typeface="+mn-lt"/>
                          <a:cs typeface="Arial" panose="020B0604020202020204" pitchFamily="34" charset="0"/>
                        </a:rPr>
                        <a:t>193/304</a:t>
                      </a:r>
                      <a:endParaRPr lang="en-US" sz="1200" b="1">
                        <a:solidFill>
                          <a:srgbClr val="595454"/>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a:solidFill>
                            <a:srgbClr val="595454"/>
                          </a:solidFill>
                          <a:latin typeface="+mn-lt"/>
                          <a:cs typeface="Arial" panose="020B0604020202020204" pitchFamily="34" charset="0"/>
                        </a:rPr>
                        <a:t>18.9 (14.7–22.4)</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7200">
                <a:tc gridSpan="3">
                  <a:txBody>
                    <a:bodyPr/>
                    <a:lstStyle/>
                    <a:p>
                      <a:pPr algn="ctr"/>
                      <a:r>
                        <a:rPr lang="it-IT" sz="1200" b="1" dirty="0">
                          <a:solidFill>
                            <a:schemeClr val="tx1"/>
                          </a:solidFill>
                          <a:latin typeface="+mn-lt"/>
                          <a:cs typeface="Arial" panose="020B0604020202020204" pitchFamily="34" charset="0"/>
                        </a:rPr>
                        <a:t>HR (95% CI), 0.78 (0.63–0.96)</a:t>
                      </a:r>
                    </a:p>
                    <a:p>
                      <a:pPr algn="ctr"/>
                      <a:r>
                        <a:rPr lang="it-IT" sz="1200" b="1" i="1" dirty="0">
                          <a:solidFill>
                            <a:schemeClr val="tx1"/>
                          </a:solidFill>
                          <a:latin typeface="+mn-lt"/>
                          <a:cs typeface="Arial" panose="020B0604020202020204" pitchFamily="34" charset="0"/>
                        </a:rPr>
                        <a:t>P</a:t>
                      </a:r>
                      <a:r>
                        <a:rPr lang="it-IT" sz="1200" b="1" dirty="0">
                          <a:solidFill>
                            <a:schemeClr val="tx1"/>
                          </a:solidFill>
                          <a:latin typeface="+mn-lt"/>
                          <a:cs typeface="Arial" panose="020B0604020202020204" pitchFamily="34" charset="0"/>
                        </a:rPr>
                        <a:t> = 0.0171</a:t>
                      </a:r>
                    </a:p>
                  </a:txBody>
                  <a:tcPr>
                    <a:lnT w="12700" cap="flat" cmpd="sng" algn="ctr">
                      <a:solidFill>
                        <a:schemeClr val="tx1"/>
                      </a:solidFill>
                      <a:prstDash val="solid"/>
                      <a:round/>
                      <a:headEnd type="none" w="med" len="med"/>
                      <a:tailEnd type="none" w="med" len="med"/>
                    </a:lnT>
                    <a:solidFill>
                      <a:srgbClr val="FFFF00">
                        <a:alpha val="14902"/>
                      </a:srgbClr>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solidFill>
                      <a:schemeClr val="bg1"/>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355640205"/>
                  </a:ext>
                </a:extLst>
              </a:tr>
            </a:tbl>
          </a:graphicData>
        </a:graphic>
      </p:graphicFrame>
      <p:sp>
        <p:nvSpPr>
          <p:cNvPr id="7" name="TextBox 6">
            <a:extLst>
              <a:ext uri="{FF2B5EF4-FFF2-40B4-BE49-F238E27FC236}">
                <a16:creationId xmlns:a16="http://schemas.microsoft.com/office/drawing/2014/main" id="{51E1E5E4-DFFA-1373-F692-BE55A029CDF5}"/>
              </a:ext>
            </a:extLst>
          </p:cNvPr>
          <p:cNvSpPr txBox="1"/>
          <p:nvPr/>
        </p:nvSpPr>
        <p:spPr>
          <a:xfrm>
            <a:off x="9223305" y="3641389"/>
            <a:ext cx="1459699"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Arial"/>
                <a:ea typeface="ＭＳ Ｐゴシック" pitchFamily="34" charset="-128"/>
                <a:cs typeface="Arial" panose="020B0604020202020204" pitchFamily="34" charset="0"/>
              </a:rPr>
              <a:t>NIVO+GC </a:t>
            </a:r>
          </a:p>
        </p:txBody>
      </p:sp>
      <p:sp>
        <p:nvSpPr>
          <p:cNvPr id="9" name="TextBox 8">
            <a:extLst>
              <a:ext uri="{FF2B5EF4-FFF2-40B4-BE49-F238E27FC236}">
                <a16:creationId xmlns:a16="http://schemas.microsoft.com/office/drawing/2014/main" id="{EEEABE13-2D5B-8212-3D30-B257D9B0A48C}"/>
              </a:ext>
            </a:extLst>
          </p:cNvPr>
          <p:cNvSpPr txBox="1"/>
          <p:nvPr/>
        </p:nvSpPr>
        <p:spPr>
          <a:xfrm>
            <a:off x="9223305" y="4038434"/>
            <a:ext cx="1459699"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Arial"/>
                <a:ea typeface="ＭＳ Ｐゴシック" pitchFamily="34" charset="-128"/>
                <a:cs typeface="Arial" panose="020B0604020202020204" pitchFamily="34" charset="0"/>
              </a:rPr>
              <a:t>GC </a:t>
            </a:r>
          </a:p>
        </p:txBody>
      </p:sp>
      <p:sp>
        <p:nvSpPr>
          <p:cNvPr id="306" name="TextBox 305">
            <a:extLst>
              <a:ext uri="{FF2B5EF4-FFF2-40B4-BE49-F238E27FC236}">
                <a16:creationId xmlns:a16="http://schemas.microsoft.com/office/drawing/2014/main" id="{E5039D9C-DE68-034A-A0E3-D74F21C86BA2}"/>
              </a:ext>
            </a:extLst>
          </p:cNvPr>
          <p:cNvSpPr txBox="1"/>
          <p:nvPr>
            <p:custDataLst>
              <p:tags r:id="rId2"/>
            </p:custDataLst>
          </p:nvPr>
        </p:nvSpPr>
        <p:spPr>
          <a:xfrm>
            <a:off x="379950" y="6344047"/>
            <a:ext cx="11335461" cy="295402"/>
          </a:xfrm>
          <a:prstGeom prst="rect">
            <a:avLst/>
          </a:prstGeom>
          <a:noFill/>
        </p:spPr>
        <p:txBody>
          <a:bodyPr vert="horz" wrap="square" lIns="0" tIns="0" rIns="0" bIns="0" rtlCol="0" anchor="b" anchorCtr="0">
            <a:spAutoFit/>
          </a:bodyPr>
          <a:lstStyle/>
          <a:p>
            <a:pPr marL="0" marR="0" lvl="0" indent="0" algn="l" defTabSz="1218956" rtl="0" eaLnBrk="1" fontAlgn="auto" latinLnBrk="0" hangingPunct="1">
              <a:lnSpc>
                <a:spcPct val="90000"/>
              </a:lnSpc>
              <a:spcBef>
                <a:spcPts val="533"/>
              </a:spcBef>
              <a:spcAft>
                <a:spcPts val="0"/>
              </a:spcAft>
              <a:buClrTx/>
              <a:buSzTx/>
              <a:buFontTx/>
              <a:buNone/>
              <a:tabLst/>
              <a:defRPr/>
            </a:pPr>
            <a:r>
              <a:rPr kumimoji="0" lang="en-US" sz="2133" b="0" i="0" u="none" strike="noStrike" kern="1200" cap="none" spc="0" normalizeH="0" baseline="30000" noProof="0" dirty="0">
                <a:ln>
                  <a:noFill/>
                </a:ln>
                <a:solidFill>
                  <a:srgbClr val="433F3F"/>
                </a:solidFill>
                <a:effectLst/>
                <a:uLnTx/>
                <a:uFillTx/>
                <a:latin typeface="Trebuchet MS" panose="020B0603020202020204" pitchFamily="34" charset="0"/>
                <a:ea typeface="ＭＳ Ｐゴシック" pitchFamily="34" charset="-128"/>
                <a:cs typeface="Arial" panose="020B0604020202020204" pitchFamily="34" charset="0"/>
              </a:rPr>
              <a:t>Adapted from M van der Heijden; ESMO LBA7 2023</a:t>
            </a:r>
            <a:endParaRPr kumimoji="0" lang="en-US" sz="2133"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Arial" panose="020B0604020202020204" pitchFamily="34" charset="0"/>
            </a:endParaRPr>
          </a:p>
        </p:txBody>
      </p:sp>
    </p:spTree>
    <p:custDataLst>
      <p:tags r:id="rId1"/>
    </p:custDataLst>
    <p:extLst>
      <p:ext uri="{BB962C8B-B14F-4D97-AF65-F5344CB8AC3E}">
        <p14:creationId xmlns:p14="http://schemas.microsoft.com/office/powerpoint/2010/main" val="83823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433F3F"/>
                </a:solidFill>
              </a:rPr>
              <a:t>CheckMate</a:t>
            </a:r>
            <a:r>
              <a:rPr lang="en-US" dirty="0">
                <a:solidFill>
                  <a:srgbClr val="433F3F"/>
                </a:solidFill>
              </a:rPr>
              <a:t> 901: PFS per BICR (primary endpoint)</a:t>
            </a:r>
            <a:endParaRPr lang="en-US" baseline="30000" dirty="0">
              <a:solidFill>
                <a:srgbClr val="433F3F"/>
              </a:solidFill>
            </a:endParaRPr>
          </a:p>
        </p:txBody>
      </p:sp>
      <p:graphicFrame>
        <p:nvGraphicFramePr>
          <p:cNvPr id="6" name="Table 5">
            <a:extLst>
              <a:ext uri="{FF2B5EF4-FFF2-40B4-BE49-F238E27FC236}">
                <a16:creationId xmlns:a16="http://schemas.microsoft.com/office/drawing/2014/main" id="{D3B1F2D9-6779-F35B-A7BC-B5B60C76C883}"/>
              </a:ext>
            </a:extLst>
          </p:cNvPr>
          <p:cNvGraphicFramePr>
            <a:graphicFrameLocks noGrp="1"/>
          </p:cNvGraphicFramePr>
          <p:nvPr/>
        </p:nvGraphicFramePr>
        <p:xfrm>
          <a:off x="7661852" y="1514639"/>
          <a:ext cx="4144882" cy="1463040"/>
        </p:xfrm>
        <a:graphic>
          <a:graphicData uri="http://schemas.openxmlformats.org/drawingml/2006/table">
            <a:tbl>
              <a:tblPr>
                <a:tableStyleId>{9D7B26C5-4107-4FEC-AEDC-1716B250A1EF}</a:tableStyleId>
              </a:tblPr>
              <a:tblGrid>
                <a:gridCol w="1016669">
                  <a:extLst>
                    <a:ext uri="{9D8B030D-6E8A-4147-A177-3AD203B41FA5}">
                      <a16:colId xmlns:a16="http://schemas.microsoft.com/office/drawing/2014/main" val="20000"/>
                    </a:ext>
                  </a:extLst>
                </a:gridCol>
                <a:gridCol w="1485901">
                  <a:extLst>
                    <a:ext uri="{9D8B030D-6E8A-4147-A177-3AD203B41FA5}">
                      <a16:colId xmlns:a16="http://schemas.microsoft.com/office/drawing/2014/main" val="186678905"/>
                    </a:ext>
                  </a:extLst>
                </a:gridCol>
                <a:gridCol w="1642312">
                  <a:extLst>
                    <a:ext uri="{9D8B030D-6E8A-4147-A177-3AD203B41FA5}">
                      <a16:colId xmlns:a16="http://schemas.microsoft.com/office/drawing/2014/main" val="20001"/>
                    </a:ext>
                  </a:extLst>
                </a:gridCol>
              </a:tblGrid>
              <a:tr h="457200">
                <a:tc>
                  <a:txBody>
                    <a:bodyPr/>
                    <a:lstStyle/>
                    <a:p>
                      <a:pPr algn="l"/>
                      <a:r>
                        <a:rPr lang="en-GB" sz="1200" b="1">
                          <a:latin typeface="+mn-lt"/>
                          <a:cs typeface="Arial" panose="020B0604020202020204" pitchFamily="34" charset="0"/>
                        </a:rPr>
                        <a:t>Treatment</a:t>
                      </a:r>
                      <a:endParaRPr lang="en-US" sz="1200" b="1">
                        <a:latin typeface="+mn-lt"/>
                        <a:cs typeface="Arial" panose="020B0604020202020204" pitchFamily="34" charset="0"/>
                      </a:endParaRP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latin typeface="+mn-lt"/>
                          <a:cs typeface="Arial" panose="020B0604020202020204" pitchFamily="34" charset="0"/>
                        </a:rPr>
                        <a:t>Events/patients</a:t>
                      </a:r>
                      <a:endParaRPr lang="en-US" sz="1700" baseline="30000"/>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latin typeface="+mn-lt"/>
                          <a:cs typeface="Arial" panose="020B0604020202020204" pitchFamily="34" charset="0"/>
                        </a:rPr>
                        <a:t>Median PFS (95% CI), months</a:t>
                      </a:r>
                      <a:endParaRPr lang="en-US" sz="1500" b="1" dirty="0">
                        <a:latin typeface="Arial" panose="020B0604020202020204" pitchFamily="34" charset="0"/>
                        <a:cs typeface="Arial" panose="020B0604020202020204" pitchFamily="34" charset="0"/>
                      </a:endParaRPr>
                    </a:p>
                  </a:txBody>
                  <a:tcPr marL="9144" marR="9144"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74320">
                <a:tc>
                  <a:txBody>
                    <a:bodyPr/>
                    <a:lstStyle/>
                    <a:p>
                      <a:pPr lvl="0" algn="l"/>
                      <a:r>
                        <a:rPr lang="en-US" sz="1200" b="1">
                          <a:solidFill>
                            <a:srgbClr val="009FBA"/>
                          </a:solidFill>
                          <a:latin typeface="+mn-lt"/>
                          <a:cs typeface="Arial" panose="020B0604020202020204" pitchFamily="34" charset="0"/>
                        </a:rPr>
                        <a:t>NIVO+GC </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GB" sz="1200" b="1">
                          <a:solidFill>
                            <a:srgbClr val="009FBA"/>
                          </a:solidFill>
                          <a:latin typeface="+mn-lt"/>
                          <a:cs typeface="Arial" panose="020B0604020202020204" pitchFamily="34" charset="0"/>
                        </a:rPr>
                        <a:t>211/304</a:t>
                      </a:r>
                      <a:endParaRPr lang="en-US" sz="1200" b="1">
                        <a:solidFill>
                          <a:srgbClr val="009FBA"/>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US" sz="1200" b="1" dirty="0">
                          <a:solidFill>
                            <a:srgbClr val="009FBA"/>
                          </a:solidFill>
                          <a:latin typeface="+mn-lt"/>
                          <a:cs typeface="Arial" panose="020B0604020202020204" pitchFamily="34" charset="0"/>
                        </a:rPr>
                        <a:t>7.9 (7.6-9.5)</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4320">
                <a:tc>
                  <a:txBody>
                    <a:bodyPr/>
                    <a:lstStyle/>
                    <a:p>
                      <a:pPr algn="l"/>
                      <a:r>
                        <a:rPr lang="en-US" sz="1200" b="1">
                          <a:solidFill>
                            <a:srgbClr val="595454"/>
                          </a:solidFill>
                          <a:latin typeface="+mn-lt"/>
                          <a:cs typeface="Arial" panose="020B0604020202020204" pitchFamily="34" charset="0"/>
                        </a:rPr>
                        <a:t>GC</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solidFill>
                            <a:srgbClr val="595454"/>
                          </a:solidFill>
                          <a:latin typeface="+mn-lt"/>
                          <a:cs typeface="Arial" panose="020B0604020202020204" pitchFamily="34" charset="0"/>
                        </a:rPr>
                        <a:t>191/304</a:t>
                      </a:r>
                      <a:endParaRPr lang="en-US" sz="1200" b="1">
                        <a:solidFill>
                          <a:srgbClr val="595454"/>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a:solidFill>
                            <a:srgbClr val="595454"/>
                          </a:solidFill>
                          <a:latin typeface="+mn-lt"/>
                          <a:cs typeface="Arial" panose="020B0604020202020204" pitchFamily="34" charset="0"/>
                        </a:rPr>
                        <a:t>7.6 (6.1–7.8)</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7200">
                <a:tc gridSpan="3">
                  <a:txBody>
                    <a:bodyPr/>
                    <a:lstStyle/>
                    <a:p>
                      <a:pPr algn="ctr"/>
                      <a:r>
                        <a:rPr lang="it-IT" sz="1200" b="1" dirty="0">
                          <a:solidFill>
                            <a:schemeClr val="tx1"/>
                          </a:solidFill>
                          <a:latin typeface="+mn-lt"/>
                          <a:cs typeface="Arial" panose="020B0604020202020204" pitchFamily="34" charset="0"/>
                        </a:rPr>
                        <a:t>HR (95% CI), 0.72 (0.59–0.88)</a:t>
                      </a:r>
                    </a:p>
                    <a:p>
                      <a:pPr algn="ctr"/>
                      <a:r>
                        <a:rPr lang="it-IT" sz="1200" b="1" i="1" dirty="0">
                          <a:solidFill>
                            <a:schemeClr val="tx1"/>
                          </a:solidFill>
                          <a:latin typeface="+mn-lt"/>
                          <a:cs typeface="Arial" panose="020B0604020202020204" pitchFamily="34" charset="0"/>
                        </a:rPr>
                        <a:t>P</a:t>
                      </a:r>
                      <a:r>
                        <a:rPr lang="it-IT" sz="1200" b="1" dirty="0">
                          <a:solidFill>
                            <a:schemeClr val="tx1"/>
                          </a:solidFill>
                          <a:latin typeface="+mn-lt"/>
                          <a:cs typeface="Arial" panose="020B0604020202020204" pitchFamily="34" charset="0"/>
                        </a:rPr>
                        <a:t> = 0.0012</a:t>
                      </a:r>
                    </a:p>
                  </a:txBody>
                  <a:tcPr>
                    <a:lnT w="12700" cap="flat" cmpd="sng" algn="ctr">
                      <a:solidFill>
                        <a:schemeClr val="tx1"/>
                      </a:solidFill>
                      <a:prstDash val="solid"/>
                      <a:round/>
                      <a:headEnd type="none" w="med" len="med"/>
                      <a:tailEnd type="none" w="med" len="med"/>
                    </a:lnT>
                    <a:solidFill>
                      <a:srgbClr val="FFFF00">
                        <a:alpha val="14902"/>
                      </a:srgbClr>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solidFill>
                      <a:schemeClr val="bg1"/>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355640205"/>
                  </a:ext>
                </a:extLst>
              </a:tr>
            </a:tbl>
          </a:graphicData>
        </a:graphic>
      </p:graphicFrame>
      <p:grpSp>
        <p:nvGrpSpPr>
          <p:cNvPr id="18" name="Group 17">
            <a:extLst>
              <a:ext uri="{FF2B5EF4-FFF2-40B4-BE49-F238E27FC236}">
                <a16:creationId xmlns:a16="http://schemas.microsoft.com/office/drawing/2014/main" id="{E727FC45-56E5-6E59-D81D-19EE5BA1FD4F}"/>
              </a:ext>
            </a:extLst>
          </p:cNvPr>
          <p:cNvGrpSpPr/>
          <p:nvPr/>
        </p:nvGrpSpPr>
        <p:grpSpPr>
          <a:xfrm>
            <a:off x="922339" y="1016980"/>
            <a:ext cx="9059011" cy="4916488"/>
            <a:chOff x="920750" y="1111250"/>
            <a:chExt cx="9059011" cy="4916488"/>
          </a:xfrm>
        </p:grpSpPr>
        <p:sp>
          <p:nvSpPr>
            <p:cNvPr id="24" name="AutoShape 3">
              <a:extLst>
                <a:ext uri="{FF2B5EF4-FFF2-40B4-BE49-F238E27FC236}">
                  <a16:creationId xmlns:a16="http://schemas.microsoft.com/office/drawing/2014/main" id="{26C88D0F-CB56-10BB-383A-F93586904DAA}"/>
                </a:ext>
              </a:extLst>
            </p:cNvPr>
            <p:cNvSpPr>
              <a:spLocks noChangeAspect="1" noChangeArrowheads="1" noTextEdit="1"/>
            </p:cNvSpPr>
            <p:nvPr/>
          </p:nvSpPr>
          <p:spPr bwMode="auto">
            <a:xfrm>
              <a:off x="920750" y="1111250"/>
              <a:ext cx="9055100"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2" name="Rectangle 29">
              <a:extLst>
                <a:ext uri="{FF2B5EF4-FFF2-40B4-BE49-F238E27FC236}">
                  <a16:creationId xmlns:a16="http://schemas.microsoft.com/office/drawing/2014/main" id="{2E01B7D0-C87A-DD11-627F-57F20BF7F2C9}"/>
                </a:ext>
              </a:extLst>
            </p:cNvPr>
            <p:cNvSpPr>
              <a:spLocks noChangeArrowheads="1"/>
            </p:cNvSpPr>
            <p:nvPr/>
          </p:nvSpPr>
          <p:spPr bwMode="auto">
            <a:xfrm>
              <a:off x="2206625" y="5022851"/>
              <a:ext cx="7664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433F3F"/>
                  </a:solidFill>
                  <a:effectLst/>
                  <a:uLnTx/>
                  <a:uFillTx/>
                  <a:latin typeface="Trebuchet MS Bold" panose="020B0703020202020204" pitchFamily="34" charset="0"/>
                  <a:ea typeface="ＭＳ Ｐゴシック" pitchFamily="34" charset="-128"/>
                  <a:cs typeface="+mn-cs"/>
                </a:rPr>
                <a:t>Months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53" name="Rectangle 30">
              <a:extLst>
                <a:ext uri="{FF2B5EF4-FFF2-40B4-BE49-F238E27FC236}">
                  <a16:creationId xmlns:a16="http://schemas.microsoft.com/office/drawing/2014/main" id="{218CF399-1BA0-1DAB-6F98-97DAAB9454F4}"/>
                </a:ext>
              </a:extLst>
            </p:cNvPr>
            <p:cNvSpPr>
              <a:spLocks noChangeArrowheads="1"/>
            </p:cNvSpPr>
            <p:nvPr/>
          </p:nvSpPr>
          <p:spPr bwMode="auto">
            <a:xfrm>
              <a:off x="2070531" y="5487574"/>
              <a:ext cx="254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9FBA"/>
                  </a:solidFill>
                  <a:effectLst/>
                  <a:uLnTx/>
                  <a:uFillTx/>
                  <a:latin typeface="Arial"/>
                  <a:ea typeface="ＭＳ Ｐゴシック" pitchFamily="34" charset="-128"/>
                  <a:cs typeface="+mn-cs"/>
                </a:rPr>
                <a:t>304</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54" name="Rectangle 31">
              <a:extLst>
                <a:ext uri="{FF2B5EF4-FFF2-40B4-BE49-F238E27FC236}">
                  <a16:creationId xmlns:a16="http://schemas.microsoft.com/office/drawing/2014/main" id="{08B75BD2-3539-AB4C-CA3C-4681747CFB89}"/>
                </a:ext>
              </a:extLst>
            </p:cNvPr>
            <p:cNvSpPr>
              <a:spLocks noChangeArrowheads="1"/>
            </p:cNvSpPr>
            <p:nvPr/>
          </p:nvSpPr>
          <p:spPr bwMode="auto">
            <a:xfrm>
              <a:off x="2070531" y="5749511"/>
              <a:ext cx="254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304</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55" name="Rectangle 32">
              <a:extLst>
                <a:ext uri="{FF2B5EF4-FFF2-40B4-BE49-F238E27FC236}">
                  <a16:creationId xmlns:a16="http://schemas.microsoft.com/office/drawing/2014/main" id="{6E385B36-50A8-FAA0-C649-F1A82E55486F}"/>
                </a:ext>
              </a:extLst>
            </p:cNvPr>
            <p:cNvSpPr>
              <a:spLocks noChangeArrowheads="1"/>
            </p:cNvSpPr>
            <p:nvPr/>
          </p:nvSpPr>
          <p:spPr bwMode="auto">
            <a:xfrm>
              <a:off x="3650845" y="5487574"/>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82</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56" name="Rectangle 33">
              <a:extLst>
                <a:ext uri="{FF2B5EF4-FFF2-40B4-BE49-F238E27FC236}">
                  <a16:creationId xmlns:a16="http://schemas.microsoft.com/office/drawing/2014/main" id="{C50C0226-CD0F-13C9-7FBB-FF2AC0F171A3}"/>
                </a:ext>
              </a:extLst>
            </p:cNvPr>
            <p:cNvSpPr>
              <a:spLocks noChangeArrowheads="1"/>
            </p:cNvSpPr>
            <p:nvPr/>
          </p:nvSpPr>
          <p:spPr bwMode="auto">
            <a:xfrm>
              <a:off x="3650845" y="574951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35</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59" name="Rectangle 36">
              <a:extLst>
                <a:ext uri="{FF2B5EF4-FFF2-40B4-BE49-F238E27FC236}">
                  <a16:creationId xmlns:a16="http://schemas.microsoft.com/office/drawing/2014/main" id="{DBBACFEF-730C-9697-D2DC-0CCAB938969A}"/>
                </a:ext>
              </a:extLst>
            </p:cNvPr>
            <p:cNvSpPr>
              <a:spLocks noChangeArrowheads="1"/>
            </p:cNvSpPr>
            <p:nvPr/>
          </p:nvSpPr>
          <p:spPr bwMode="auto">
            <a:xfrm>
              <a:off x="2837294" y="5487574"/>
              <a:ext cx="254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179</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60" name="Rectangle 37">
              <a:extLst>
                <a:ext uri="{FF2B5EF4-FFF2-40B4-BE49-F238E27FC236}">
                  <a16:creationId xmlns:a16="http://schemas.microsoft.com/office/drawing/2014/main" id="{A5135218-C352-E815-144B-69EFFCFBAFBE}"/>
                </a:ext>
              </a:extLst>
            </p:cNvPr>
            <p:cNvSpPr>
              <a:spLocks noChangeArrowheads="1"/>
            </p:cNvSpPr>
            <p:nvPr/>
          </p:nvSpPr>
          <p:spPr bwMode="auto">
            <a:xfrm>
              <a:off x="2843001" y="5749511"/>
              <a:ext cx="2434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119</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61" name="Rectangle 38">
              <a:extLst>
                <a:ext uri="{FF2B5EF4-FFF2-40B4-BE49-F238E27FC236}">
                  <a16:creationId xmlns:a16="http://schemas.microsoft.com/office/drawing/2014/main" id="{275C6037-5AD5-1DAF-8DCF-5C02BB1747BB}"/>
                </a:ext>
              </a:extLst>
            </p:cNvPr>
            <p:cNvSpPr>
              <a:spLocks noChangeArrowheads="1"/>
            </p:cNvSpPr>
            <p:nvPr/>
          </p:nvSpPr>
          <p:spPr bwMode="auto">
            <a:xfrm>
              <a:off x="4427035" y="5487574"/>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57</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62" name="Rectangle 39">
              <a:extLst>
                <a:ext uri="{FF2B5EF4-FFF2-40B4-BE49-F238E27FC236}">
                  <a16:creationId xmlns:a16="http://schemas.microsoft.com/office/drawing/2014/main" id="{AAAF9A34-91D6-B71D-37CC-47EE5225AAD0}"/>
                </a:ext>
              </a:extLst>
            </p:cNvPr>
            <p:cNvSpPr>
              <a:spLocks noChangeArrowheads="1"/>
            </p:cNvSpPr>
            <p:nvPr/>
          </p:nvSpPr>
          <p:spPr bwMode="auto">
            <a:xfrm>
              <a:off x="4427035" y="574951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17</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64" name="Rectangle 41">
              <a:extLst>
                <a:ext uri="{FF2B5EF4-FFF2-40B4-BE49-F238E27FC236}">
                  <a16:creationId xmlns:a16="http://schemas.microsoft.com/office/drawing/2014/main" id="{503E0779-6E6B-9AAC-08E6-CB7B79B3572E}"/>
                </a:ext>
              </a:extLst>
            </p:cNvPr>
            <p:cNvSpPr>
              <a:spLocks noChangeArrowheads="1"/>
            </p:cNvSpPr>
            <p:nvPr/>
          </p:nvSpPr>
          <p:spPr bwMode="auto">
            <a:xfrm>
              <a:off x="5193797" y="5487574"/>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41</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65" name="Rectangle 42">
              <a:extLst>
                <a:ext uri="{FF2B5EF4-FFF2-40B4-BE49-F238E27FC236}">
                  <a16:creationId xmlns:a16="http://schemas.microsoft.com/office/drawing/2014/main" id="{D637CC1D-379E-62AC-3820-EE8B976CC549}"/>
                </a:ext>
              </a:extLst>
            </p:cNvPr>
            <p:cNvSpPr>
              <a:spLocks noChangeArrowheads="1"/>
            </p:cNvSpPr>
            <p:nvPr/>
          </p:nvSpPr>
          <p:spPr bwMode="auto">
            <a:xfrm>
              <a:off x="5193797" y="574951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10</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66" name="Rectangle 43">
              <a:extLst>
                <a:ext uri="{FF2B5EF4-FFF2-40B4-BE49-F238E27FC236}">
                  <a16:creationId xmlns:a16="http://schemas.microsoft.com/office/drawing/2014/main" id="{D43F3267-78AC-9966-8B3A-A5E0D3B2F73A}"/>
                </a:ext>
              </a:extLst>
            </p:cNvPr>
            <p:cNvSpPr>
              <a:spLocks noChangeArrowheads="1"/>
            </p:cNvSpPr>
            <p:nvPr/>
          </p:nvSpPr>
          <p:spPr bwMode="auto">
            <a:xfrm>
              <a:off x="5951133" y="5487574"/>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31</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67" name="Rectangle 44">
              <a:extLst>
                <a:ext uri="{FF2B5EF4-FFF2-40B4-BE49-F238E27FC236}">
                  <a16:creationId xmlns:a16="http://schemas.microsoft.com/office/drawing/2014/main" id="{B2A73C2B-5124-F600-664D-97CF822E6D51}"/>
                </a:ext>
              </a:extLst>
            </p:cNvPr>
            <p:cNvSpPr>
              <a:spLocks noChangeArrowheads="1"/>
            </p:cNvSpPr>
            <p:nvPr/>
          </p:nvSpPr>
          <p:spPr bwMode="auto">
            <a:xfrm>
              <a:off x="5993614" y="5749511"/>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8</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68" name="Rectangle 45">
              <a:extLst>
                <a:ext uri="{FF2B5EF4-FFF2-40B4-BE49-F238E27FC236}">
                  <a16:creationId xmlns:a16="http://schemas.microsoft.com/office/drawing/2014/main" id="{02F69846-89A0-1327-3C03-4EC6D7A4B8D0}"/>
                </a:ext>
              </a:extLst>
            </p:cNvPr>
            <p:cNvSpPr>
              <a:spLocks noChangeArrowheads="1"/>
            </p:cNvSpPr>
            <p:nvPr/>
          </p:nvSpPr>
          <p:spPr bwMode="auto">
            <a:xfrm>
              <a:off x="6727322" y="5487574"/>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19</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69" name="Rectangle 46">
              <a:extLst>
                <a:ext uri="{FF2B5EF4-FFF2-40B4-BE49-F238E27FC236}">
                  <a16:creationId xmlns:a16="http://schemas.microsoft.com/office/drawing/2014/main" id="{BEC8478C-2B1D-A042-7280-E78EF714BE7E}"/>
                </a:ext>
              </a:extLst>
            </p:cNvPr>
            <p:cNvSpPr>
              <a:spLocks noChangeArrowheads="1"/>
            </p:cNvSpPr>
            <p:nvPr/>
          </p:nvSpPr>
          <p:spPr bwMode="auto">
            <a:xfrm>
              <a:off x="6769803" y="5749511"/>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5</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70" name="Rectangle 47">
              <a:extLst>
                <a:ext uri="{FF2B5EF4-FFF2-40B4-BE49-F238E27FC236}">
                  <a16:creationId xmlns:a16="http://schemas.microsoft.com/office/drawing/2014/main" id="{874ABE7F-E9FA-20C3-3E5C-282D6223500D}"/>
                </a:ext>
              </a:extLst>
            </p:cNvPr>
            <p:cNvSpPr>
              <a:spLocks noChangeArrowheads="1"/>
            </p:cNvSpPr>
            <p:nvPr/>
          </p:nvSpPr>
          <p:spPr bwMode="auto">
            <a:xfrm>
              <a:off x="7499791" y="5487574"/>
              <a:ext cx="1585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11</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71" name="Rectangle 48">
              <a:extLst>
                <a:ext uri="{FF2B5EF4-FFF2-40B4-BE49-F238E27FC236}">
                  <a16:creationId xmlns:a16="http://schemas.microsoft.com/office/drawing/2014/main" id="{AD91DDAC-D23A-1573-D82A-2D7AC9748FD9}"/>
                </a:ext>
              </a:extLst>
            </p:cNvPr>
            <p:cNvSpPr>
              <a:spLocks noChangeArrowheads="1"/>
            </p:cNvSpPr>
            <p:nvPr/>
          </p:nvSpPr>
          <p:spPr bwMode="auto">
            <a:xfrm>
              <a:off x="7536566" y="5749511"/>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1</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73" name="Rectangle 50">
              <a:extLst>
                <a:ext uri="{FF2B5EF4-FFF2-40B4-BE49-F238E27FC236}">
                  <a16:creationId xmlns:a16="http://schemas.microsoft.com/office/drawing/2014/main" id="{2699FA65-0741-8B0C-AFA0-1EE9AD6013BE}"/>
                </a:ext>
              </a:extLst>
            </p:cNvPr>
            <p:cNvSpPr>
              <a:spLocks noChangeArrowheads="1"/>
            </p:cNvSpPr>
            <p:nvPr/>
          </p:nvSpPr>
          <p:spPr bwMode="auto">
            <a:xfrm>
              <a:off x="8296355" y="5487574"/>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6</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74" name="Rectangle 51">
              <a:extLst>
                <a:ext uri="{FF2B5EF4-FFF2-40B4-BE49-F238E27FC236}">
                  <a16:creationId xmlns:a16="http://schemas.microsoft.com/office/drawing/2014/main" id="{9C14409B-EC8E-942B-B2DF-F2C243D269C3}"/>
                </a:ext>
              </a:extLst>
            </p:cNvPr>
            <p:cNvSpPr>
              <a:spLocks noChangeArrowheads="1"/>
            </p:cNvSpPr>
            <p:nvPr/>
          </p:nvSpPr>
          <p:spPr bwMode="auto">
            <a:xfrm>
              <a:off x="8296355" y="5749511"/>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0</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76" name="Rectangle 53">
              <a:extLst>
                <a:ext uri="{FF2B5EF4-FFF2-40B4-BE49-F238E27FC236}">
                  <a16:creationId xmlns:a16="http://schemas.microsoft.com/office/drawing/2014/main" id="{FF28A119-E7B9-3514-B212-C32CC92AAE4A}"/>
                </a:ext>
              </a:extLst>
            </p:cNvPr>
            <p:cNvSpPr>
              <a:spLocks noChangeArrowheads="1"/>
            </p:cNvSpPr>
            <p:nvPr/>
          </p:nvSpPr>
          <p:spPr bwMode="auto">
            <a:xfrm>
              <a:off x="9072546" y="5487574"/>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1</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77" name="Rectangle 54">
              <a:extLst>
                <a:ext uri="{FF2B5EF4-FFF2-40B4-BE49-F238E27FC236}">
                  <a16:creationId xmlns:a16="http://schemas.microsoft.com/office/drawing/2014/main" id="{A88A1BE5-55EC-05A2-8E33-04742AA9F423}"/>
                </a:ext>
              </a:extLst>
            </p:cNvPr>
            <p:cNvSpPr>
              <a:spLocks noChangeArrowheads="1"/>
            </p:cNvSpPr>
            <p:nvPr/>
          </p:nvSpPr>
          <p:spPr bwMode="auto">
            <a:xfrm>
              <a:off x="9072546" y="5749511"/>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0</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78" name="Rectangle 55">
              <a:extLst>
                <a:ext uri="{FF2B5EF4-FFF2-40B4-BE49-F238E27FC236}">
                  <a16:creationId xmlns:a16="http://schemas.microsoft.com/office/drawing/2014/main" id="{C21F0B4F-C5B4-5D8A-7C0A-345B79262122}"/>
                </a:ext>
              </a:extLst>
            </p:cNvPr>
            <p:cNvSpPr>
              <a:spLocks noChangeArrowheads="1"/>
            </p:cNvSpPr>
            <p:nvPr/>
          </p:nvSpPr>
          <p:spPr bwMode="auto">
            <a:xfrm>
              <a:off x="9829881" y="5487574"/>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9FBA"/>
                  </a:solidFill>
                  <a:effectLst/>
                  <a:uLnTx/>
                  <a:uFillTx/>
                  <a:latin typeface="Arial"/>
                  <a:ea typeface="ＭＳ Ｐゴシック" pitchFamily="34" charset="-128"/>
                  <a:cs typeface="+mn-cs"/>
                </a:rPr>
                <a:t>0</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79" name="Rectangle 56">
              <a:extLst>
                <a:ext uri="{FF2B5EF4-FFF2-40B4-BE49-F238E27FC236}">
                  <a16:creationId xmlns:a16="http://schemas.microsoft.com/office/drawing/2014/main" id="{E3CB65F1-BD53-29AD-85EC-AC14DE6E9859}"/>
                </a:ext>
              </a:extLst>
            </p:cNvPr>
            <p:cNvSpPr>
              <a:spLocks noChangeArrowheads="1"/>
            </p:cNvSpPr>
            <p:nvPr/>
          </p:nvSpPr>
          <p:spPr bwMode="auto">
            <a:xfrm>
              <a:off x="9829881" y="5749511"/>
              <a:ext cx="849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0</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grpSp>
          <p:nvGrpSpPr>
            <p:cNvPr id="17" name="Group 16">
              <a:extLst>
                <a:ext uri="{FF2B5EF4-FFF2-40B4-BE49-F238E27FC236}">
                  <a16:creationId xmlns:a16="http://schemas.microsoft.com/office/drawing/2014/main" id="{C90EC31F-26B4-0AAD-477B-8777FD6F9B7E}"/>
                </a:ext>
              </a:extLst>
            </p:cNvPr>
            <p:cNvGrpSpPr/>
            <p:nvPr/>
          </p:nvGrpSpPr>
          <p:grpSpPr>
            <a:xfrm>
              <a:off x="1224369" y="1222590"/>
              <a:ext cx="8755392" cy="3748248"/>
              <a:chOff x="1224369" y="1090612"/>
              <a:chExt cx="8755392" cy="3748248"/>
            </a:xfrm>
          </p:grpSpPr>
          <p:sp>
            <p:nvSpPr>
              <p:cNvPr id="14" name="Rectangle 13">
                <a:extLst>
                  <a:ext uri="{FF2B5EF4-FFF2-40B4-BE49-F238E27FC236}">
                    <a16:creationId xmlns:a16="http://schemas.microsoft.com/office/drawing/2014/main" id="{CF370A79-917D-189C-BE77-9B5517B0D1DF}"/>
                  </a:ext>
                </a:extLst>
              </p:cNvPr>
              <p:cNvSpPr/>
              <p:nvPr/>
            </p:nvSpPr>
            <p:spPr>
              <a:xfrm>
                <a:off x="5024848" y="2965199"/>
                <a:ext cx="2612571"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Line 5">
                <a:extLst>
                  <a:ext uri="{FF2B5EF4-FFF2-40B4-BE49-F238E27FC236}">
                    <a16:creationId xmlns:a16="http://schemas.microsoft.com/office/drawing/2014/main" id="{B9439C17-9565-A9DD-5C3C-EDCA2DC8334B}"/>
                  </a:ext>
                </a:extLst>
              </p:cNvPr>
              <p:cNvSpPr>
                <a:spLocks noChangeShapeType="1"/>
              </p:cNvSpPr>
              <p:nvPr/>
            </p:nvSpPr>
            <p:spPr bwMode="auto">
              <a:xfrm>
                <a:off x="3736975" y="3392487"/>
                <a:ext cx="0" cy="1122363"/>
              </a:xfrm>
              <a:prstGeom prst="line">
                <a:avLst/>
              </a:prstGeom>
              <a:noFill/>
              <a:ln w="14288">
                <a:solidFill>
                  <a:srgbClr val="433F3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 name="Line 6">
                <a:extLst>
                  <a:ext uri="{FF2B5EF4-FFF2-40B4-BE49-F238E27FC236}">
                    <a16:creationId xmlns:a16="http://schemas.microsoft.com/office/drawing/2014/main" id="{1B2D3BD4-743F-A38E-522E-4A9B5C1A54D0}"/>
                  </a:ext>
                </a:extLst>
              </p:cNvPr>
              <p:cNvSpPr>
                <a:spLocks noChangeShapeType="1"/>
              </p:cNvSpPr>
              <p:nvPr/>
            </p:nvSpPr>
            <p:spPr bwMode="auto">
              <a:xfrm>
                <a:off x="5270500" y="3760788"/>
                <a:ext cx="0" cy="754063"/>
              </a:xfrm>
              <a:prstGeom prst="line">
                <a:avLst/>
              </a:prstGeom>
              <a:noFill/>
              <a:ln w="14288">
                <a:solidFill>
                  <a:srgbClr val="433F3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0" name="Line 7">
                <a:extLst>
                  <a:ext uri="{FF2B5EF4-FFF2-40B4-BE49-F238E27FC236}">
                    <a16:creationId xmlns:a16="http://schemas.microsoft.com/office/drawing/2014/main" id="{A1386C02-55DA-0D81-4056-A19E6D97D426}"/>
                  </a:ext>
                </a:extLst>
              </p:cNvPr>
              <p:cNvSpPr>
                <a:spLocks noChangeShapeType="1"/>
              </p:cNvSpPr>
              <p:nvPr/>
            </p:nvSpPr>
            <p:spPr bwMode="auto">
              <a:xfrm flipV="1">
                <a:off x="2206625" y="1227137"/>
                <a:ext cx="0" cy="3287713"/>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1" name="Rectangle 8">
                <a:extLst>
                  <a:ext uri="{FF2B5EF4-FFF2-40B4-BE49-F238E27FC236}">
                    <a16:creationId xmlns:a16="http://schemas.microsoft.com/office/drawing/2014/main" id="{D4957E71-BCD6-E3DF-6D5D-46ECCE3D3E9D}"/>
                  </a:ext>
                </a:extLst>
              </p:cNvPr>
              <p:cNvSpPr>
                <a:spLocks noChangeArrowheads="1"/>
              </p:cNvSpPr>
              <p:nvPr/>
            </p:nvSpPr>
            <p:spPr bwMode="auto">
              <a:xfrm rot="16200000">
                <a:off x="-271463" y="2730115"/>
                <a:ext cx="32686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433F3F"/>
                    </a:solidFill>
                    <a:effectLst/>
                    <a:uLnTx/>
                    <a:uFillTx/>
                    <a:latin typeface="Trebuchet MS Bold" panose="020B0703020202020204" pitchFamily="34" charset="0"/>
                    <a:ea typeface="ＭＳ Ｐゴシック" pitchFamily="34" charset="-128"/>
                    <a:cs typeface="+mn-cs"/>
                  </a:rPr>
                  <a:t>Progression-free survival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32" name="Line 9">
                <a:extLst>
                  <a:ext uri="{FF2B5EF4-FFF2-40B4-BE49-F238E27FC236}">
                    <a16:creationId xmlns:a16="http://schemas.microsoft.com/office/drawing/2014/main" id="{C9EE7B5F-AE07-D083-3753-390FDDEB61FA}"/>
                  </a:ext>
                </a:extLst>
              </p:cNvPr>
              <p:cNvSpPr>
                <a:spLocks noChangeShapeType="1"/>
              </p:cNvSpPr>
              <p:nvPr/>
            </p:nvSpPr>
            <p:spPr bwMode="auto">
              <a:xfrm flipH="1">
                <a:off x="2206625" y="4514850"/>
                <a:ext cx="766445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3" name="Line 10">
                <a:extLst>
                  <a:ext uri="{FF2B5EF4-FFF2-40B4-BE49-F238E27FC236}">
                    <a16:creationId xmlns:a16="http://schemas.microsoft.com/office/drawing/2014/main" id="{1414D4E1-6E25-F97F-2A69-3059B0590830}"/>
                  </a:ext>
                </a:extLst>
              </p:cNvPr>
              <p:cNvSpPr>
                <a:spLocks noChangeShapeType="1"/>
              </p:cNvSpPr>
              <p:nvPr/>
            </p:nvSpPr>
            <p:spPr bwMode="auto">
              <a:xfrm>
                <a:off x="2092325" y="1227137"/>
                <a:ext cx="11430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4" name="Line 11">
                <a:extLst>
                  <a:ext uri="{FF2B5EF4-FFF2-40B4-BE49-F238E27FC236}">
                    <a16:creationId xmlns:a16="http://schemas.microsoft.com/office/drawing/2014/main" id="{652CB908-9EDC-3FA1-911B-DA1607235A17}"/>
                  </a:ext>
                </a:extLst>
              </p:cNvPr>
              <p:cNvSpPr>
                <a:spLocks noChangeShapeType="1"/>
              </p:cNvSpPr>
              <p:nvPr/>
            </p:nvSpPr>
            <p:spPr bwMode="auto">
              <a:xfrm flipH="1">
                <a:off x="2092325" y="1882775"/>
                <a:ext cx="11430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5" name="Line 12">
                <a:extLst>
                  <a:ext uri="{FF2B5EF4-FFF2-40B4-BE49-F238E27FC236}">
                    <a16:creationId xmlns:a16="http://schemas.microsoft.com/office/drawing/2014/main" id="{1D297A43-8BE3-F22A-979B-C94D1EF17249}"/>
                  </a:ext>
                </a:extLst>
              </p:cNvPr>
              <p:cNvSpPr>
                <a:spLocks noChangeShapeType="1"/>
              </p:cNvSpPr>
              <p:nvPr/>
            </p:nvSpPr>
            <p:spPr bwMode="auto">
              <a:xfrm flipH="1">
                <a:off x="2092325" y="1557337"/>
                <a:ext cx="11430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6" name="Line 13">
                <a:extLst>
                  <a:ext uri="{FF2B5EF4-FFF2-40B4-BE49-F238E27FC236}">
                    <a16:creationId xmlns:a16="http://schemas.microsoft.com/office/drawing/2014/main" id="{D3FC1A0E-783B-235E-F61B-CACD7BEEC9B6}"/>
                  </a:ext>
                </a:extLst>
              </p:cNvPr>
              <p:cNvSpPr>
                <a:spLocks noChangeShapeType="1"/>
              </p:cNvSpPr>
              <p:nvPr/>
            </p:nvSpPr>
            <p:spPr bwMode="auto">
              <a:xfrm flipH="1">
                <a:off x="2092325" y="2212975"/>
                <a:ext cx="11430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7" name="Line 14">
                <a:extLst>
                  <a:ext uri="{FF2B5EF4-FFF2-40B4-BE49-F238E27FC236}">
                    <a16:creationId xmlns:a16="http://schemas.microsoft.com/office/drawing/2014/main" id="{4D6CE692-B6E2-7449-174D-CF3F20C52056}"/>
                  </a:ext>
                </a:extLst>
              </p:cNvPr>
              <p:cNvSpPr>
                <a:spLocks noChangeShapeType="1"/>
              </p:cNvSpPr>
              <p:nvPr/>
            </p:nvSpPr>
            <p:spPr bwMode="auto">
              <a:xfrm flipH="1">
                <a:off x="2092325" y="2543175"/>
                <a:ext cx="11430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8" name="Line 15">
                <a:extLst>
                  <a:ext uri="{FF2B5EF4-FFF2-40B4-BE49-F238E27FC236}">
                    <a16:creationId xmlns:a16="http://schemas.microsoft.com/office/drawing/2014/main" id="{0F19E8D7-D5CD-BADC-AEE4-5A40B9C07B2F}"/>
                  </a:ext>
                </a:extLst>
              </p:cNvPr>
              <p:cNvSpPr>
                <a:spLocks noChangeShapeType="1"/>
              </p:cNvSpPr>
              <p:nvPr/>
            </p:nvSpPr>
            <p:spPr bwMode="auto">
              <a:xfrm flipH="1">
                <a:off x="2092325" y="3198812"/>
                <a:ext cx="11430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9" name="Line 16">
                <a:extLst>
                  <a:ext uri="{FF2B5EF4-FFF2-40B4-BE49-F238E27FC236}">
                    <a16:creationId xmlns:a16="http://schemas.microsoft.com/office/drawing/2014/main" id="{CCA76F99-4B89-A7D0-4289-728758EB09E9}"/>
                  </a:ext>
                </a:extLst>
              </p:cNvPr>
              <p:cNvSpPr>
                <a:spLocks noChangeShapeType="1"/>
              </p:cNvSpPr>
              <p:nvPr/>
            </p:nvSpPr>
            <p:spPr bwMode="auto">
              <a:xfrm flipH="1">
                <a:off x="2092325" y="3529012"/>
                <a:ext cx="11430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 name="Line 17">
                <a:extLst>
                  <a:ext uri="{FF2B5EF4-FFF2-40B4-BE49-F238E27FC236}">
                    <a16:creationId xmlns:a16="http://schemas.microsoft.com/office/drawing/2014/main" id="{CB5F4F7A-BEDD-D15B-D66A-F3C2AA2DF16B}"/>
                  </a:ext>
                </a:extLst>
              </p:cNvPr>
              <p:cNvSpPr>
                <a:spLocks noChangeShapeType="1"/>
              </p:cNvSpPr>
              <p:nvPr/>
            </p:nvSpPr>
            <p:spPr bwMode="auto">
              <a:xfrm flipH="1">
                <a:off x="2092325" y="4184650"/>
                <a:ext cx="11430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1" name="Line 18">
                <a:extLst>
                  <a:ext uri="{FF2B5EF4-FFF2-40B4-BE49-F238E27FC236}">
                    <a16:creationId xmlns:a16="http://schemas.microsoft.com/office/drawing/2014/main" id="{85CD50B8-77E3-F3D4-AC69-43DD0DCD76BC}"/>
                  </a:ext>
                </a:extLst>
              </p:cNvPr>
              <p:cNvSpPr>
                <a:spLocks noChangeShapeType="1"/>
              </p:cNvSpPr>
              <p:nvPr/>
            </p:nvSpPr>
            <p:spPr bwMode="auto">
              <a:xfrm flipH="1">
                <a:off x="2092325" y="2868612"/>
                <a:ext cx="11430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2" name="Line 19">
                <a:extLst>
                  <a:ext uri="{FF2B5EF4-FFF2-40B4-BE49-F238E27FC236}">
                    <a16:creationId xmlns:a16="http://schemas.microsoft.com/office/drawing/2014/main" id="{846313BC-F782-4B62-E5A1-FFA0043B86A5}"/>
                  </a:ext>
                </a:extLst>
              </p:cNvPr>
              <p:cNvSpPr>
                <a:spLocks noChangeShapeType="1"/>
              </p:cNvSpPr>
              <p:nvPr/>
            </p:nvSpPr>
            <p:spPr bwMode="auto">
              <a:xfrm flipH="1">
                <a:off x="2092325" y="3856038"/>
                <a:ext cx="11430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3" name="Line 20">
                <a:extLst>
                  <a:ext uri="{FF2B5EF4-FFF2-40B4-BE49-F238E27FC236}">
                    <a16:creationId xmlns:a16="http://schemas.microsoft.com/office/drawing/2014/main" id="{00037A60-7250-2303-C4F9-3F1E18ED8100}"/>
                  </a:ext>
                </a:extLst>
              </p:cNvPr>
              <p:cNvSpPr>
                <a:spLocks noChangeShapeType="1"/>
              </p:cNvSpPr>
              <p:nvPr/>
            </p:nvSpPr>
            <p:spPr bwMode="auto">
              <a:xfrm flipH="1">
                <a:off x="2092325" y="4514850"/>
                <a:ext cx="114300" cy="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4" name="Rectangle 21">
                <a:extLst>
                  <a:ext uri="{FF2B5EF4-FFF2-40B4-BE49-F238E27FC236}">
                    <a16:creationId xmlns:a16="http://schemas.microsoft.com/office/drawing/2014/main" id="{59947DCA-59D5-3BEE-B24C-C268283E2075}"/>
                  </a:ext>
                </a:extLst>
              </p:cNvPr>
              <p:cNvSpPr>
                <a:spLocks noChangeArrowheads="1"/>
              </p:cNvSpPr>
              <p:nvPr/>
            </p:nvSpPr>
            <p:spPr bwMode="auto">
              <a:xfrm>
                <a:off x="2144270" y="4592639"/>
                <a:ext cx="107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45" name="Line 22">
                <a:extLst>
                  <a:ext uri="{FF2B5EF4-FFF2-40B4-BE49-F238E27FC236}">
                    <a16:creationId xmlns:a16="http://schemas.microsoft.com/office/drawing/2014/main" id="{17F84A2D-9797-1125-1024-C3CF1384F0D5}"/>
                  </a:ext>
                </a:extLst>
              </p:cNvPr>
              <p:cNvSpPr>
                <a:spLocks noChangeShapeType="1"/>
              </p:cNvSpPr>
              <p:nvPr/>
            </p:nvSpPr>
            <p:spPr bwMode="auto">
              <a:xfrm>
                <a:off x="2206625" y="4514850"/>
                <a:ext cx="0" cy="88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6" name="Line 23">
                <a:extLst>
                  <a:ext uri="{FF2B5EF4-FFF2-40B4-BE49-F238E27FC236}">
                    <a16:creationId xmlns:a16="http://schemas.microsoft.com/office/drawing/2014/main" id="{8F5A4FBF-3714-48C2-447A-6B8813FFEA51}"/>
                  </a:ext>
                </a:extLst>
              </p:cNvPr>
              <p:cNvSpPr>
                <a:spLocks noChangeShapeType="1"/>
              </p:cNvSpPr>
              <p:nvPr/>
            </p:nvSpPr>
            <p:spPr bwMode="auto">
              <a:xfrm>
                <a:off x="3736975" y="4514850"/>
                <a:ext cx="0" cy="88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7" name="Line 24">
                <a:extLst>
                  <a:ext uri="{FF2B5EF4-FFF2-40B4-BE49-F238E27FC236}">
                    <a16:creationId xmlns:a16="http://schemas.microsoft.com/office/drawing/2014/main" id="{EDB41C8C-E9FA-7ACE-EF2B-683966598435}"/>
                  </a:ext>
                </a:extLst>
              </p:cNvPr>
              <p:cNvSpPr>
                <a:spLocks noChangeShapeType="1"/>
              </p:cNvSpPr>
              <p:nvPr/>
            </p:nvSpPr>
            <p:spPr bwMode="auto">
              <a:xfrm>
                <a:off x="4503738" y="4514850"/>
                <a:ext cx="0" cy="88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8" name="Line 25">
                <a:extLst>
                  <a:ext uri="{FF2B5EF4-FFF2-40B4-BE49-F238E27FC236}">
                    <a16:creationId xmlns:a16="http://schemas.microsoft.com/office/drawing/2014/main" id="{79A5A4B1-32E2-5D14-C1FD-A26FA6A5E6B7}"/>
                  </a:ext>
                </a:extLst>
              </p:cNvPr>
              <p:cNvSpPr>
                <a:spLocks noChangeShapeType="1"/>
              </p:cNvSpPr>
              <p:nvPr/>
            </p:nvSpPr>
            <p:spPr bwMode="auto">
              <a:xfrm>
                <a:off x="6037263" y="4514850"/>
                <a:ext cx="0" cy="88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9" name="Line 26">
                <a:extLst>
                  <a:ext uri="{FF2B5EF4-FFF2-40B4-BE49-F238E27FC236}">
                    <a16:creationId xmlns:a16="http://schemas.microsoft.com/office/drawing/2014/main" id="{D92C1E69-73EC-C801-EA3E-A1B015FABB58}"/>
                  </a:ext>
                </a:extLst>
              </p:cNvPr>
              <p:cNvSpPr>
                <a:spLocks noChangeShapeType="1"/>
              </p:cNvSpPr>
              <p:nvPr/>
            </p:nvSpPr>
            <p:spPr bwMode="auto">
              <a:xfrm>
                <a:off x="6804025" y="4514850"/>
                <a:ext cx="0" cy="88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0" name="Line 27">
                <a:extLst>
                  <a:ext uri="{FF2B5EF4-FFF2-40B4-BE49-F238E27FC236}">
                    <a16:creationId xmlns:a16="http://schemas.microsoft.com/office/drawing/2014/main" id="{0192CCE3-B321-F282-3968-91C121EA455F}"/>
                  </a:ext>
                </a:extLst>
              </p:cNvPr>
              <p:cNvSpPr>
                <a:spLocks noChangeShapeType="1"/>
              </p:cNvSpPr>
              <p:nvPr/>
            </p:nvSpPr>
            <p:spPr bwMode="auto">
              <a:xfrm>
                <a:off x="7570788" y="4514850"/>
                <a:ext cx="0" cy="88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1" name="Line 28">
                <a:extLst>
                  <a:ext uri="{FF2B5EF4-FFF2-40B4-BE49-F238E27FC236}">
                    <a16:creationId xmlns:a16="http://schemas.microsoft.com/office/drawing/2014/main" id="{B1E122B9-0FB6-7661-52F6-7BBD1D88FD2E}"/>
                  </a:ext>
                </a:extLst>
              </p:cNvPr>
              <p:cNvSpPr>
                <a:spLocks noChangeShapeType="1"/>
              </p:cNvSpPr>
              <p:nvPr/>
            </p:nvSpPr>
            <p:spPr bwMode="auto">
              <a:xfrm>
                <a:off x="9871075" y="4514850"/>
                <a:ext cx="0" cy="88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7" name="Rectangle 34">
                <a:extLst>
                  <a:ext uri="{FF2B5EF4-FFF2-40B4-BE49-F238E27FC236}">
                    <a16:creationId xmlns:a16="http://schemas.microsoft.com/office/drawing/2014/main" id="{5730D2A7-6655-4690-83B1-19D8712F0718}"/>
                  </a:ext>
                </a:extLst>
              </p:cNvPr>
              <p:cNvSpPr>
                <a:spLocks noChangeArrowheads="1"/>
              </p:cNvSpPr>
              <p:nvPr/>
            </p:nvSpPr>
            <p:spPr bwMode="auto">
              <a:xfrm>
                <a:off x="2911031" y="4592639"/>
                <a:ext cx="107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58" name="Line 35">
                <a:extLst>
                  <a:ext uri="{FF2B5EF4-FFF2-40B4-BE49-F238E27FC236}">
                    <a16:creationId xmlns:a16="http://schemas.microsoft.com/office/drawing/2014/main" id="{2010B680-F372-558B-0FC4-8566CFC8C20B}"/>
                  </a:ext>
                </a:extLst>
              </p:cNvPr>
              <p:cNvSpPr>
                <a:spLocks noChangeShapeType="1"/>
              </p:cNvSpPr>
              <p:nvPr/>
            </p:nvSpPr>
            <p:spPr bwMode="auto">
              <a:xfrm>
                <a:off x="2973388" y="4514850"/>
                <a:ext cx="0" cy="88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3" name="Line 40">
                <a:extLst>
                  <a:ext uri="{FF2B5EF4-FFF2-40B4-BE49-F238E27FC236}">
                    <a16:creationId xmlns:a16="http://schemas.microsoft.com/office/drawing/2014/main" id="{7DA8F879-C8DC-FEA7-60D1-DCAFF09D83BA}"/>
                  </a:ext>
                </a:extLst>
              </p:cNvPr>
              <p:cNvSpPr>
                <a:spLocks noChangeShapeType="1"/>
              </p:cNvSpPr>
              <p:nvPr/>
            </p:nvSpPr>
            <p:spPr bwMode="auto">
              <a:xfrm>
                <a:off x="5270500" y="4514850"/>
                <a:ext cx="0" cy="88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2" name="Line 49">
                <a:extLst>
                  <a:ext uri="{FF2B5EF4-FFF2-40B4-BE49-F238E27FC236}">
                    <a16:creationId xmlns:a16="http://schemas.microsoft.com/office/drawing/2014/main" id="{16181A74-E68A-25D5-0EBB-C9801C967B51}"/>
                  </a:ext>
                </a:extLst>
              </p:cNvPr>
              <p:cNvSpPr>
                <a:spLocks noChangeShapeType="1"/>
              </p:cNvSpPr>
              <p:nvPr/>
            </p:nvSpPr>
            <p:spPr bwMode="auto">
              <a:xfrm>
                <a:off x="8337550" y="4514850"/>
                <a:ext cx="0" cy="88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5" name="Line 52">
                <a:extLst>
                  <a:ext uri="{FF2B5EF4-FFF2-40B4-BE49-F238E27FC236}">
                    <a16:creationId xmlns:a16="http://schemas.microsoft.com/office/drawing/2014/main" id="{FD3B3230-1DE4-3AAD-6BD4-30C2E6708D13}"/>
                  </a:ext>
                </a:extLst>
              </p:cNvPr>
              <p:cNvSpPr>
                <a:spLocks noChangeShapeType="1"/>
              </p:cNvSpPr>
              <p:nvPr/>
            </p:nvSpPr>
            <p:spPr bwMode="auto">
              <a:xfrm>
                <a:off x="9104313" y="4514850"/>
                <a:ext cx="0" cy="88900"/>
              </a:xfrm>
              <a:prstGeom prst="line">
                <a:avLst/>
              </a:prstGeom>
              <a:noFill/>
              <a:ln w="14288">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 name="Rectangle 57">
                <a:extLst>
                  <a:ext uri="{FF2B5EF4-FFF2-40B4-BE49-F238E27FC236}">
                    <a16:creationId xmlns:a16="http://schemas.microsoft.com/office/drawing/2014/main" id="{F1D71E84-C4E2-9CA4-2DAF-05B08CCE24A3}"/>
                  </a:ext>
                </a:extLst>
              </p:cNvPr>
              <p:cNvSpPr>
                <a:spLocks noChangeArrowheads="1"/>
              </p:cNvSpPr>
              <p:nvPr/>
            </p:nvSpPr>
            <p:spPr bwMode="auto">
              <a:xfrm>
                <a:off x="6704882" y="4592639"/>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36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81" name="Rectangle 58">
                <a:extLst>
                  <a:ext uri="{FF2B5EF4-FFF2-40B4-BE49-F238E27FC236}">
                    <a16:creationId xmlns:a16="http://schemas.microsoft.com/office/drawing/2014/main" id="{082E4757-4F30-1E8D-BBBB-F6A94695D382}"/>
                  </a:ext>
                </a:extLst>
              </p:cNvPr>
              <p:cNvSpPr>
                <a:spLocks noChangeArrowheads="1"/>
              </p:cNvSpPr>
              <p:nvPr/>
            </p:nvSpPr>
            <p:spPr bwMode="auto">
              <a:xfrm>
                <a:off x="7471644" y="4592639"/>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42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82" name="Rectangle 59">
                <a:extLst>
                  <a:ext uri="{FF2B5EF4-FFF2-40B4-BE49-F238E27FC236}">
                    <a16:creationId xmlns:a16="http://schemas.microsoft.com/office/drawing/2014/main" id="{A37ACA95-5B0D-31C1-C01F-BFB14C44407C}"/>
                  </a:ext>
                </a:extLst>
              </p:cNvPr>
              <p:cNvSpPr>
                <a:spLocks noChangeArrowheads="1"/>
              </p:cNvSpPr>
              <p:nvPr/>
            </p:nvSpPr>
            <p:spPr bwMode="auto">
              <a:xfrm>
                <a:off x="8231434" y="4592639"/>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83" name="Rectangle 60">
                <a:extLst>
                  <a:ext uri="{FF2B5EF4-FFF2-40B4-BE49-F238E27FC236}">
                    <a16:creationId xmlns:a16="http://schemas.microsoft.com/office/drawing/2014/main" id="{690094FA-FE9B-73A4-A6ED-4A059BD75393}"/>
                  </a:ext>
                </a:extLst>
              </p:cNvPr>
              <p:cNvSpPr>
                <a:spLocks noChangeArrowheads="1"/>
              </p:cNvSpPr>
              <p:nvPr/>
            </p:nvSpPr>
            <p:spPr bwMode="auto">
              <a:xfrm>
                <a:off x="5928692" y="4592639"/>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30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84" name="Rectangle 61">
                <a:extLst>
                  <a:ext uri="{FF2B5EF4-FFF2-40B4-BE49-F238E27FC236}">
                    <a16:creationId xmlns:a16="http://schemas.microsoft.com/office/drawing/2014/main" id="{02E11503-B1D2-6CD9-4A77-AA5220D0ED57}"/>
                  </a:ext>
                </a:extLst>
              </p:cNvPr>
              <p:cNvSpPr>
                <a:spLocks noChangeArrowheads="1"/>
              </p:cNvSpPr>
              <p:nvPr/>
            </p:nvSpPr>
            <p:spPr bwMode="auto">
              <a:xfrm>
                <a:off x="9007624" y="4592639"/>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54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85" name="Rectangle 62">
                <a:extLst>
                  <a:ext uri="{FF2B5EF4-FFF2-40B4-BE49-F238E27FC236}">
                    <a16:creationId xmlns:a16="http://schemas.microsoft.com/office/drawing/2014/main" id="{1038134B-B15D-D54A-82BD-7969B3EDDC6F}"/>
                  </a:ext>
                </a:extLst>
              </p:cNvPr>
              <p:cNvSpPr>
                <a:spLocks noChangeArrowheads="1"/>
              </p:cNvSpPr>
              <p:nvPr/>
            </p:nvSpPr>
            <p:spPr bwMode="auto">
              <a:xfrm>
                <a:off x="3628405" y="4592639"/>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12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86" name="Rectangle 63">
                <a:extLst>
                  <a:ext uri="{FF2B5EF4-FFF2-40B4-BE49-F238E27FC236}">
                    <a16:creationId xmlns:a16="http://schemas.microsoft.com/office/drawing/2014/main" id="{44989B4F-BE2D-3964-6115-CA2F03C085DC}"/>
                  </a:ext>
                </a:extLst>
              </p:cNvPr>
              <p:cNvSpPr>
                <a:spLocks noChangeArrowheads="1"/>
              </p:cNvSpPr>
              <p:nvPr/>
            </p:nvSpPr>
            <p:spPr bwMode="auto">
              <a:xfrm>
                <a:off x="4404594" y="4592639"/>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18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87" name="Rectangle 64">
                <a:extLst>
                  <a:ext uri="{FF2B5EF4-FFF2-40B4-BE49-F238E27FC236}">
                    <a16:creationId xmlns:a16="http://schemas.microsoft.com/office/drawing/2014/main" id="{23A119C9-D37E-B0E9-187E-6220502A23B0}"/>
                  </a:ext>
                </a:extLst>
              </p:cNvPr>
              <p:cNvSpPr>
                <a:spLocks noChangeArrowheads="1"/>
              </p:cNvSpPr>
              <p:nvPr/>
            </p:nvSpPr>
            <p:spPr bwMode="auto">
              <a:xfrm>
                <a:off x="9764959" y="4592639"/>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88" name="Rectangle 65">
                <a:extLst>
                  <a:ext uri="{FF2B5EF4-FFF2-40B4-BE49-F238E27FC236}">
                    <a16:creationId xmlns:a16="http://schemas.microsoft.com/office/drawing/2014/main" id="{21C66D65-664E-103E-A94C-C6E592A87D56}"/>
                  </a:ext>
                </a:extLst>
              </p:cNvPr>
              <p:cNvSpPr>
                <a:spLocks noChangeArrowheads="1"/>
              </p:cNvSpPr>
              <p:nvPr/>
            </p:nvSpPr>
            <p:spPr bwMode="auto">
              <a:xfrm>
                <a:off x="5171357" y="4592639"/>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24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89" name="Rectangle 66">
                <a:extLst>
                  <a:ext uri="{FF2B5EF4-FFF2-40B4-BE49-F238E27FC236}">
                    <a16:creationId xmlns:a16="http://schemas.microsoft.com/office/drawing/2014/main" id="{8B101D61-97E1-59B1-C908-8F2DE2F14A30}"/>
                  </a:ext>
                </a:extLst>
              </p:cNvPr>
              <p:cNvSpPr>
                <a:spLocks noChangeArrowheads="1"/>
              </p:cNvSpPr>
              <p:nvPr/>
            </p:nvSpPr>
            <p:spPr bwMode="auto">
              <a:xfrm>
                <a:off x="1736725" y="1090612"/>
                <a:ext cx="3222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100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90" name="Rectangle 67">
                <a:extLst>
                  <a:ext uri="{FF2B5EF4-FFF2-40B4-BE49-F238E27FC236}">
                    <a16:creationId xmlns:a16="http://schemas.microsoft.com/office/drawing/2014/main" id="{7FC2C133-14D2-D9ED-5900-FB11BCB8F3F7}"/>
                  </a:ext>
                </a:extLst>
              </p:cNvPr>
              <p:cNvSpPr>
                <a:spLocks noChangeArrowheads="1"/>
              </p:cNvSpPr>
              <p:nvPr/>
            </p:nvSpPr>
            <p:spPr bwMode="auto">
              <a:xfrm>
                <a:off x="1836738" y="1746251"/>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80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91" name="Rectangle 68">
                <a:extLst>
                  <a:ext uri="{FF2B5EF4-FFF2-40B4-BE49-F238E27FC236}">
                    <a16:creationId xmlns:a16="http://schemas.microsoft.com/office/drawing/2014/main" id="{BDB14C5A-A1D9-698A-BC18-CFD0977F1A6E}"/>
                  </a:ext>
                </a:extLst>
              </p:cNvPr>
              <p:cNvSpPr>
                <a:spLocks noChangeArrowheads="1"/>
              </p:cNvSpPr>
              <p:nvPr/>
            </p:nvSpPr>
            <p:spPr bwMode="auto">
              <a:xfrm>
                <a:off x="1836738" y="1420812"/>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92" name="Rectangle 69">
                <a:extLst>
                  <a:ext uri="{FF2B5EF4-FFF2-40B4-BE49-F238E27FC236}">
                    <a16:creationId xmlns:a16="http://schemas.microsoft.com/office/drawing/2014/main" id="{E9FB6449-ABE0-C939-4C47-DA49263BA478}"/>
                  </a:ext>
                </a:extLst>
              </p:cNvPr>
              <p:cNvSpPr>
                <a:spLocks noChangeArrowheads="1"/>
              </p:cNvSpPr>
              <p:nvPr/>
            </p:nvSpPr>
            <p:spPr bwMode="auto">
              <a:xfrm>
                <a:off x="1836738" y="2076450"/>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70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93" name="Rectangle 70">
                <a:extLst>
                  <a:ext uri="{FF2B5EF4-FFF2-40B4-BE49-F238E27FC236}">
                    <a16:creationId xmlns:a16="http://schemas.microsoft.com/office/drawing/2014/main" id="{3D8739C4-A941-9304-114E-6303F088B0D1}"/>
                  </a:ext>
                </a:extLst>
              </p:cNvPr>
              <p:cNvSpPr>
                <a:spLocks noChangeArrowheads="1"/>
              </p:cNvSpPr>
              <p:nvPr/>
            </p:nvSpPr>
            <p:spPr bwMode="auto">
              <a:xfrm>
                <a:off x="1836738" y="2406650"/>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94" name="Rectangle 71">
                <a:extLst>
                  <a:ext uri="{FF2B5EF4-FFF2-40B4-BE49-F238E27FC236}">
                    <a16:creationId xmlns:a16="http://schemas.microsoft.com/office/drawing/2014/main" id="{C9CDB041-8BE5-A84E-0EC0-23B0B65E4326}"/>
                  </a:ext>
                </a:extLst>
              </p:cNvPr>
              <p:cNvSpPr>
                <a:spLocks noChangeArrowheads="1"/>
              </p:cNvSpPr>
              <p:nvPr/>
            </p:nvSpPr>
            <p:spPr bwMode="auto">
              <a:xfrm>
                <a:off x="1836738" y="3062288"/>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95" name="Rectangle 72">
                <a:extLst>
                  <a:ext uri="{FF2B5EF4-FFF2-40B4-BE49-F238E27FC236}">
                    <a16:creationId xmlns:a16="http://schemas.microsoft.com/office/drawing/2014/main" id="{68ACE2BC-B3E2-B2BC-C9BD-362E802238DB}"/>
                  </a:ext>
                </a:extLst>
              </p:cNvPr>
              <p:cNvSpPr>
                <a:spLocks noChangeArrowheads="1"/>
              </p:cNvSpPr>
              <p:nvPr/>
            </p:nvSpPr>
            <p:spPr bwMode="auto">
              <a:xfrm>
                <a:off x="1836738" y="3392488"/>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96" name="Rectangle 73">
                <a:extLst>
                  <a:ext uri="{FF2B5EF4-FFF2-40B4-BE49-F238E27FC236}">
                    <a16:creationId xmlns:a16="http://schemas.microsoft.com/office/drawing/2014/main" id="{A61856E3-11BF-D499-E376-A31F803BBB7B}"/>
                  </a:ext>
                </a:extLst>
              </p:cNvPr>
              <p:cNvSpPr>
                <a:spLocks noChangeArrowheads="1"/>
              </p:cNvSpPr>
              <p:nvPr/>
            </p:nvSpPr>
            <p:spPr bwMode="auto">
              <a:xfrm>
                <a:off x="1836738" y="4049713"/>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97" name="Rectangle 74">
                <a:extLst>
                  <a:ext uri="{FF2B5EF4-FFF2-40B4-BE49-F238E27FC236}">
                    <a16:creationId xmlns:a16="http://schemas.microsoft.com/office/drawing/2014/main" id="{745D370A-DE68-53EA-72DE-FCF3DDDD69B5}"/>
                  </a:ext>
                </a:extLst>
              </p:cNvPr>
              <p:cNvSpPr>
                <a:spLocks noChangeArrowheads="1"/>
              </p:cNvSpPr>
              <p:nvPr/>
            </p:nvSpPr>
            <p:spPr bwMode="auto">
              <a:xfrm>
                <a:off x="1836738" y="2733674"/>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50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98" name="Rectangle 75">
                <a:extLst>
                  <a:ext uri="{FF2B5EF4-FFF2-40B4-BE49-F238E27FC236}">
                    <a16:creationId xmlns:a16="http://schemas.microsoft.com/office/drawing/2014/main" id="{3376D6A8-E1F5-6E01-601C-5822A373A75A}"/>
                  </a:ext>
                </a:extLst>
              </p:cNvPr>
              <p:cNvSpPr>
                <a:spLocks noChangeArrowheads="1"/>
              </p:cNvSpPr>
              <p:nvPr/>
            </p:nvSpPr>
            <p:spPr bwMode="auto">
              <a:xfrm>
                <a:off x="1836738" y="3719513"/>
                <a:ext cx="214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99" name="Rectangle 76">
                <a:extLst>
                  <a:ext uri="{FF2B5EF4-FFF2-40B4-BE49-F238E27FC236}">
                    <a16:creationId xmlns:a16="http://schemas.microsoft.com/office/drawing/2014/main" id="{360CE0D3-1B2F-7F05-06BE-9143EC2C5714}"/>
                  </a:ext>
                </a:extLst>
              </p:cNvPr>
              <p:cNvSpPr>
                <a:spLocks noChangeArrowheads="1"/>
              </p:cNvSpPr>
              <p:nvPr/>
            </p:nvSpPr>
            <p:spPr bwMode="auto">
              <a:xfrm>
                <a:off x="1941513" y="4378325"/>
                <a:ext cx="107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00" name="Rectangle 77">
                <a:extLst>
                  <a:ext uri="{FF2B5EF4-FFF2-40B4-BE49-F238E27FC236}">
                    <a16:creationId xmlns:a16="http://schemas.microsoft.com/office/drawing/2014/main" id="{722F50A7-3F24-AB53-2345-C677F82DB238}"/>
                  </a:ext>
                </a:extLst>
              </p:cNvPr>
              <p:cNvSpPr>
                <a:spLocks noChangeArrowheads="1"/>
              </p:cNvSpPr>
              <p:nvPr/>
            </p:nvSpPr>
            <p:spPr bwMode="auto">
              <a:xfrm>
                <a:off x="3719513" y="2719386"/>
                <a:ext cx="1396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mn-cs"/>
                  </a:rPr>
                  <a:t>12-month rate: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01" name="Rectangle 78">
                <a:extLst>
                  <a:ext uri="{FF2B5EF4-FFF2-40B4-BE49-F238E27FC236}">
                    <a16:creationId xmlns:a16="http://schemas.microsoft.com/office/drawing/2014/main" id="{A8A38D1D-D486-647E-BD02-5EABBB7136D1}"/>
                  </a:ext>
                </a:extLst>
              </p:cNvPr>
              <p:cNvSpPr>
                <a:spLocks noChangeArrowheads="1"/>
              </p:cNvSpPr>
              <p:nvPr/>
            </p:nvSpPr>
            <p:spPr bwMode="auto">
              <a:xfrm>
                <a:off x="5284788" y="3078164"/>
                <a:ext cx="13962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24-month rate: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02" name="Rectangle 79">
                <a:extLst>
                  <a:ext uri="{FF2B5EF4-FFF2-40B4-BE49-F238E27FC236}">
                    <a16:creationId xmlns:a16="http://schemas.microsoft.com/office/drawing/2014/main" id="{4E5A6577-A3B8-D93A-B6E6-4E8B473BB25A}"/>
                  </a:ext>
                </a:extLst>
              </p:cNvPr>
              <p:cNvSpPr>
                <a:spLocks noChangeArrowheads="1"/>
              </p:cNvSpPr>
              <p:nvPr/>
            </p:nvSpPr>
            <p:spPr bwMode="auto">
              <a:xfrm>
                <a:off x="3778250" y="3122612"/>
                <a:ext cx="5770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9FBA"/>
                    </a:solidFill>
                    <a:effectLst/>
                    <a:uLnTx/>
                    <a:uFillTx/>
                    <a:latin typeface="Trebuchet MS" panose="020B0603020202020204" pitchFamily="34" charset="0"/>
                    <a:ea typeface="ＭＳ Ｐゴシック" pitchFamily="34" charset="-128"/>
                    <a:cs typeface="+mn-cs"/>
                  </a:rPr>
                  <a:t>34.2%</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03" name="Rectangle 80">
                <a:extLst>
                  <a:ext uri="{FF2B5EF4-FFF2-40B4-BE49-F238E27FC236}">
                    <a16:creationId xmlns:a16="http://schemas.microsoft.com/office/drawing/2014/main" id="{A85D30DA-13EF-560A-82EE-4AA369BB3EA0}"/>
                  </a:ext>
                </a:extLst>
              </p:cNvPr>
              <p:cNvSpPr>
                <a:spLocks noChangeArrowheads="1"/>
              </p:cNvSpPr>
              <p:nvPr/>
            </p:nvSpPr>
            <p:spPr bwMode="auto">
              <a:xfrm>
                <a:off x="5337176" y="3441700"/>
                <a:ext cx="5770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9FBA"/>
                    </a:solidFill>
                    <a:effectLst/>
                    <a:uLnTx/>
                    <a:uFillTx/>
                    <a:latin typeface="Trebuchet MS" panose="020B0603020202020204" pitchFamily="34" charset="0"/>
                    <a:ea typeface="ＭＳ Ｐゴシック" pitchFamily="34" charset="-128"/>
                    <a:cs typeface="+mn-cs"/>
                  </a:rPr>
                  <a:t>23.5%</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04" name="Rectangle 81">
                <a:extLst>
                  <a:ext uri="{FF2B5EF4-FFF2-40B4-BE49-F238E27FC236}">
                    <a16:creationId xmlns:a16="http://schemas.microsoft.com/office/drawing/2014/main" id="{B182B28D-F73D-711F-1C23-2BB7911D4D1E}"/>
                  </a:ext>
                </a:extLst>
              </p:cNvPr>
              <p:cNvSpPr>
                <a:spLocks noChangeArrowheads="1"/>
              </p:cNvSpPr>
              <p:nvPr/>
            </p:nvSpPr>
            <p:spPr bwMode="auto">
              <a:xfrm>
                <a:off x="3778250" y="4010025"/>
                <a:ext cx="5770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21.8%</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05" name="Rectangle 82">
                <a:extLst>
                  <a:ext uri="{FF2B5EF4-FFF2-40B4-BE49-F238E27FC236}">
                    <a16:creationId xmlns:a16="http://schemas.microsoft.com/office/drawing/2014/main" id="{E11B1680-FBB2-3DB8-8843-1E1994E82651}"/>
                  </a:ext>
                </a:extLst>
              </p:cNvPr>
              <p:cNvSpPr>
                <a:spLocks noChangeArrowheads="1"/>
              </p:cNvSpPr>
              <p:nvPr/>
            </p:nvSpPr>
            <p:spPr bwMode="auto">
              <a:xfrm>
                <a:off x="5337176" y="4256087"/>
                <a:ext cx="4568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mn-cs"/>
                  </a:rPr>
                  <a:t>9.6%</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106" name="Freeform 83">
                <a:extLst>
                  <a:ext uri="{FF2B5EF4-FFF2-40B4-BE49-F238E27FC236}">
                    <a16:creationId xmlns:a16="http://schemas.microsoft.com/office/drawing/2014/main" id="{DD09435A-5FF7-8D21-FDC7-855B5DD8BA2A}"/>
                  </a:ext>
                </a:extLst>
              </p:cNvPr>
              <p:cNvSpPr>
                <a:spLocks/>
              </p:cNvSpPr>
              <p:nvPr/>
            </p:nvSpPr>
            <p:spPr bwMode="auto">
              <a:xfrm>
                <a:off x="2214563" y="1223962"/>
                <a:ext cx="6049963" cy="3101976"/>
              </a:xfrm>
              <a:custGeom>
                <a:avLst/>
                <a:gdLst>
                  <a:gd name="T0" fmla="*/ 24 w 3811"/>
                  <a:gd name="T1" fmla="*/ 0 h 1954"/>
                  <a:gd name="T2" fmla="*/ 50 w 3811"/>
                  <a:gd name="T3" fmla="*/ 40 h 1954"/>
                  <a:gd name="T4" fmla="*/ 63 w 3811"/>
                  <a:gd name="T5" fmla="*/ 66 h 1954"/>
                  <a:gd name="T6" fmla="*/ 101 w 3811"/>
                  <a:gd name="T7" fmla="*/ 79 h 1954"/>
                  <a:gd name="T8" fmla="*/ 118 w 3811"/>
                  <a:gd name="T9" fmla="*/ 93 h 1954"/>
                  <a:gd name="T10" fmla="*/ 147 w 3811"/>
                  <a:gd name="T11" fmla="*/ 132 h 1954"/>
                  <a:gd name="T12" fmla="*/ 160 w 3811"/>
                  <a:gd name="T13" fmla="*/ 177 h 1954"/>
                  <a:gd name="T14" fmla="*/ 166 w 3811"/>
                  <a:gd name="T15" fmla="*/ 247 h 1954"/>
                  <a:gd name="T16" fmla="*/ 197 w 3811"/>
                  <a:gd name="T17" fmla="*/ 345 h 1954"/>
                  <a:gd name="T18" fmla="*/ 270 w 3811"/>
                  <a:gd name="T19" fmla="*/ 356 h 1954"/>
                  <a:gd name="T20" fmla="*/ 278 w 3811"/>
                  <a:gd name="T21" fmla="*/ 369 h 1954"/>
                  <a:gd name="T22" fmla="*/ 300 w 3811"/>
                  <a:gd name="T23" fmla="*/ 404 h 1954"/>
                  <a:gd name="T24" fmla="*/ 316 w 3811"/>
                  <a:gd name="T25" fmla="*/ 437 h 1954"/>
                  <a:gd name="T26" fmla="*/ 333 w 3811"/>
                  <a:gd name="T27" fmla="*/ 479 h 1954"/>
                  <a:gd name="T28" fmla="*/ 342 w 3811"/>
                  <a:gd name="T29" fmla="*/ 519 h 1954"/>
                  <a:gd name="T30" fmla="*/ 355 w 3811"/>
                  <a:gd name="T31" fmla="*/ 559 h 1954"/>
                  <a:gd name="T32" fmla="*/ 399 w 3811"/>
                  <a:gd name="T33" fmla="*/ 608 h 1954"/>
                  <a:gd name="T34" fmla="*/ 428 w 3811"/>
                  <a:gd name="T35" fmla="*/ 614 h 1954"/>
                  <a:gd name="T36" fmla="*/ 441 w 3811"/>
                  <a:gd name="T37" fmla="*/ 647 h 1954"/>
                  <a:gd name="T38" fmla="*/ 441 w 3811"/>
                  <a:gd name="T39" fmla="*/ 720 h 1954"/>
                  <a:gd name="T40" fmla="*/ 461 w 3811"/>
                  <a:gd name="T41" fmla="*/ 835 h 1954"/>
                  <a:gd name="T42" fmla="*/ 469 w 3811"/>
                  <a:gd name="T43" fmla="*/ 851 h 1954"/>
                  <a:gd name="T44" fmla="*/ 478 w 3811"/>
                  <a:gd name="T45" fmla="*/ 908 h 1954"/>
                  <a:gd name="T46" fmla="*/ 494 w 3811"/>
                  <a:gd name="T47" fmla="*/ 933 h 1954"/>
                  <a:gd name="T48" fmla="*/ 522 w 3811"/>
                  <a:gd name="T49" fmla="*/ 944 h 1954"/>
                  <a:gd name="T50" fmla="*/ 546 w 3811"/>
                  <a:gd name="T51" fmla="*/ 972 h 1954"/>
                  <a:gd name="T52" fmla="*/ 586 w 3811"/>
                  <a:gd name="T53" fmla="*/ 1003 h 1954"/>
                  <a:gd name="T54" fmla="*/ 603 w 3811"/>
                  <a:gd name="T55" fmla="*/ 1105 h 1954"/>
                  <a:gd name="T56" fmla="*/ 614 w 3811"/>
                  <a:gd name="T57" fmla="*/ 1193 h 1954"/>
                  <a:gd name="T58" fmla="*/ 630 w 3811"/>
                  <a:gd name="T59" fmla="*/ 1218 h 1954"/>
                  <a:gd name="T60" fmla="*/ 638 w 3811"/>
                  <a:gd name="T61" fmla="*/ 1240 h 1954"/>
                  <a:gd name="T62" fmla="*/ 645 w 3811"/>
                  <a:gd name="T63" fmla="*/ 1260 h 1954"/>
                  <a:gd name="T64" fmla="*/ 654 w 3811"/>
                  <a:gd name="T65" fmla="*/ 1284 h 1954"/>
                  <a:gd name="T66" fmla="*/ 680 w 3811"/>
                  <a:gd name="T67" fmla="*/ 1308 h 1954"/>
                  <a:gd name="T68" fmla="*/ 709 w 3811"/>
                  <a:gd name="T69" fmla="*/ 1333 h 1954"/>
                  <a:gd name="T70" fmla="*/ 722 w 3811"/>
                  <a:gd name="T71" fmla="*/ 1344 h 1954"/>
                  <a:gd name="T72" fmla="*/ 737 w 3811"/>
                  <a:gd name="T73" fmla="*/ 1384 h 1954"/>
                  <a:gd name="T74" fmla="*/ 766 w 3811"/>
                  <a:gd name="T75" fmla="*/ 1414 h 1954"/>
                  <a:gd name="T76" fmla="*/ 790 w 3811"/>
                  <a:gd name="T77" fmla="*/ 1430 h 1954"/>
                  <a:gd name="T78" fmla="*/ 799 w 3811"/>
                  <a:gd name="T79" fmla="*/ 1441 h 1954"/>
                  <a:gd name="T80" fmla="*/ 825 w 3811"/>
                  <a:gd name="T81" fmla="*/ 1459 h 1954"/>
                  <a:gd name="T82" fmla="*/ 856 w 3811"/>
                  <a:gd name="T83" fmla="*/ 1483 h 1954"/>
                  <a:gd name="T84" fmla="*/ 880 w 3811"/>
                  <a:gd name="T85" fmla="*/ 1490 h 1954"/>
                  <a:gd name="T86" fmla="*/ 884 w 3811"/>
                  <a:gd name="T87" fmla="*/ 1532 h 1954"/>
                  <a:gd name="T88" fmla="*/ 906 w 3811"/>
                  <a:gd name="T89" fmla="*/ 1609 h 1954"/>
                  <a:gd name="T90" fmla="*/ 924 w 3811"/>
                  <a:gd name="T91" fmla="*/ 1620 h 1954"/>
                  <a:gd name="T92" fmla="*/ 988 w 3811"/>
                  <a:gd name="T93" fmla="*/ 1644 h 1954"/>
                  <a:gd name="T94" fmla="*/ 1047 w 3811"/>
                  <a:gd name="T95" fmla="*/ 1673 h 1954"/>
                  <a:gd name="T96" fmla="*/ 1137 w 3811"/>
                  <a:gd name="T97" fmla="*/ 1689 h 1954"/>
                  <a:gd name="T98" fmla="*/ 1163 w 3811"/>
                  <a:gd name="T99" fmla="*/ 1717 h 1954"/>
                  <a:gd name="T100" fmla="*/ 1214 w 3811"/>
                  <a:gd name="T101" fmla="*/ 1731 h 1954"/>
                  <a:gd name="T102" fmla="*/ 1280 w 3811"/>
                  <a:gd name="T103" fmla="*/ 1751 h 1954"/>
                  <a:gd name="T104" fmla="*/ 1319 w 3811"/>
                  <a:gd name="T105" fmla="*/ 1762 h 1954"/>
                  <a:gd name="T106" fmla="*/ 1383 w 3811"/>
                  <a:gd name="T107" fmla="*/ 1784 h 1954"/>
                  <a:gd name="T108" fmla="*/ 1396 w 3811"/>
                  <a:gd name="T109" fmla="*/ 1795 h 1954"/>
                  <a:gd name="T110" fmla="*/ 1424 w 3811"/>
                  <a:gd name="T111" fmla="*/ 1810 h 1954"/>
                  <a:gd name="T112" fmla="*/ 1438 w 3811"/>
                  <a:gd name="T113" fmla="*/ 1826 h 1954"/>
                  <a:gd name="T114" fmla="*/ 1567 w 3811"/>
                  <a:gd name="T115" fmla="*/ 1841 h 1954"/>
                  <a:gd name="T116" fmla="*/ 1598 w 3811"/>
                  <a:gd name="T117" fmla="*/ 1859 h 1954"/>
                  <a:gd name="T118" fmla="*/ 1657 w 3811"/>
                  <a:gd name="T119" fmla="*/ 1874 h 1954"/>
                  <a:gd name="T120" fmla="*/ 1987 w 3811"/>
                  <a:gd name="T121" fmla="*/ 1894 h 1954"/>
                  <a:gd name="T122" fmla="*/ 2770 w 3811"/>
                  <a:gd name="T123" fmla="*/ 1925 h 1954"/>
                  <a:gd name="T124" fmla="*/ 2891 w 3811"/>
                  <a:gd name="T125" fmla="*/ 1954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1" h="1954">
                    <a:moveTo>
                      <a:pt x="0" y="0"/>
                    </a:moveTo>
                    <a:lnTo>
                      <a:pt x="24" y="0"/>
                    </a:lnTo>
                    <a:lnTo>
                      <a:pt x="24" y="40"/>
                    </a:lnTo>
                    <a:lnTo>
                      <a:pt x="50" y="40"/>
                    </a:lnTo>
                    <a:lnTo>
                      <a:pt x="50" y="66"/>
                    </a:lnTo>
                    <a:lnTo>
                      <a:pt x="63" y="66"/>
                    </a:lnTo>
                    <a:lnTo>
                      <a:pt x="63" y="79"/>
                    </a:lnTo>
                    <a:lnTo>
                      <a:pt x="101" y="79"/>
                    </a:lnTo>
                    <a:lnTo>
                      <a:pt x="101" y="93"/>
                    </a:lnTo>
                    <a:lnTo>
                      <a:pt x="118" y="93"/>
                    </a:lnTo>
                    <a:lnTo>
                      <a:pt x="118" y="132"/>
                    </a:lnTo>
                    <a:lnTo>
                      <a:pt x="147" y="132"/>
                    </a:lnTo>
                    <a:lnTo>
                      <a:pt x="147" y="177"/>
                    </a:lnTo>
                    <a:lnTo>
                      <a:pt x="160" y="177"/>
                    </a:lnTo>
                    <a:lnTo>
                      <a:pt x="160" y="247"/>
                    </a:lnTo>
                    <a:lnTo>
                      <a:pt x="166" y="247"/>
                    </a:lnTo>
                    <a:lnTo>
                      <a:pt x="166" y="345"/>
                    </a:lnTo>
                    <a:lnTo>
                      <a:pt x="197" y="345"/>
                    </a:lnTo>
                    <a:lnTo>
                      <a:pt x="197" y="356"/>
                    </a:lnTo>
                    <a:lnTo>
                      <a:pt x="270" y="356"/>
                    </a:lnTo>
                    <a:lnTo>
                      <a:pt x="270" y="369"/>
                    </a:lnTo>
                    <a:lnTo>
                      <a:pt x="278" y="369"/>
                    </a:lnTo>
                    <a:lnTo>
                      <a:pt x="278" y="404"/>
                    </a:lnTo>
                    <a:lnTo>
                      <a:pt x="300" y="404"/>
                    </a:lnTo>
                    <a:lnTo>
                      <a:pt x="300" y="437"/>
                    </a:lnTo>
                    <a:lnTo>
                      <a:pt x="316" y="437"/>
                    </a:lnTo>
                    <a:lnTo>
                      <a:pt x="316" y="479"/>
                    </a:lnTo>
                    <a:lnTo>
                      <a:pt x="333" y="479"/>
                    </a:lnTo>
                    <a:lnTo>
                      <a:pt x="333" y="519"/>
                    </a:lnTo>
                    <a:lnTo>
                      <a:pt x="342" y="519"/>
                    </a:lnTo>
                    <a:lnTo>
                      <a:pt x="342" y="559"/>
                    </a:lnTo>
                    <a:lnTo>
                      <a:pt x="355" y="559"/>
                    </a:lnTo>
                    <a:lnTo>
                      <a:pt x="355" y="608"/>
                    </a:lnTo>
                    <a:lnTo>
                      <a:pt x="399" y="608"/>
                    </a:lnTo>
                    <a:lnTo>
                      <a:pt x="399" y="614"/>
                    </a:lnTo>
                    <a:lnTo>
                      <a:pt x="428" y="614"/>
                    </a:lnTo>
                    <a:lnTo>
                      <a:pt x="428" y="647"/>
                    </a:lnTo>
                    <a:lnTo>
                      <a:pt x="441" y="647"/>
                    </a:lnTo>
                    <a:lnTo>
                      <a:pt x="441" y="676"/>
                    </a:lnTo>
                    <a:lnTo>
                      <a:pt x="441" y="720"/>
                    </a:lnTo>
                    <a:lnTo>
                      <a:pt x="461" y="720"/>
                    </a:lnTo>
                    <a:lnTo>
                      <a:pt x="461" y="835"/>
                    </a:lnTo>
                    <a:lnTo>
                      <a:pt x="469" y="835"/>
                    </a:lnTo>
                    <a:lnTo>
                      <a:pt x="469" y="851"/>
                    </a:lnTo>
                    <a:lnTo>
                      <a:pt x="478" y="851"/>
                    </a:lnTo>
                    <a:lnTo>
                      <a:pt x="478" y="908"/>
                    </a:lnTo>
                    <a:lnTo>
                      <a:pt x="494" y="908"/>
                    </a:lnTo>
                    <a:lnTo>
                      <a:pt x="494" y="933"/>
                    </a:lnTo>
                    <a:lnTo>
                      <a:pt x="522" y="933"/>
                    </a:lnTo>
                    <a:lnTo>
                      <a:pt x="522" y="944"/>
                    </a:lnTo>
                    <a:lnTo>
                      <a:pt x="546" y="944"/>
                    </a:lnTo>
                    <a:lnTo>
                      <a:pt x="546" y="972"/>
                    </a:lnTo>
                    <a:lnTo>
                      <a:pt x="586" y="972"/>
                    </a:lnTo>
                    <a:lnTo>
                      <a:pt x="586" y="1003"/>
                    </a:lnTo>
                    <a:lnTo>
                      <a:pt x="603" y="1003"/>
                    </a:lnTo>
                    <a:lnTo>
                      <a:pt x="603" y="1105"/>
                    </a:lnTo>
                    <a:lnTo>
                      <a:pt x="614" y="1105"/>
                    </a:lnTo>
                    <a:lnTo>
                      <a:pt x="614" y="1193"/>
                    </a:lnTo>
                    <a:lnTo>
                      <a:pt x="630" y="1193"/>
                    </a:lnTo>
                    <a:lnTo>
                      <a:pt x="630" y="1218"/>
                    </a:lnTo>
                    <a:lnTo>
                      <a:pt x="638" y="1218"/>
                    </a:lnTo>
                    <a:lnTo>
                      <a:pt x="638" y="1240"/>
                    </a:lnTo>
                    <a:lnTo>
                      <a:pt x="645" y="1240"/>
                    </a:lnTo>
                    <a:lnTo>
                      <a:pt x="645" y="1260"/>
                    </a:lnTo>
                    <a:lnTo>
                      <a:pt x="654" y="1260"/>
                    </a:lnTo>
                    <a:lnTo>
                      <a:pt x="654" y="1284"/>
                    </a:lnTo>
                    <a:lnTo>
                      <a:pt x="680" y="1284"/>
                    </a:lnTo>
                    <a:lnTo>
                      <a:pt x="680" y="1308"/>
                    </a:lnTo>
                    <a:lnTo>
                      <a:pt x="709" y="1308"/>
                    </a:lnTo>
                    <a:lnTo>
                      <a:pt x="709" y="1333"/>
                    </a:lnTo>
                    <a:lnTo>
                      <a:pt x="722" y="1333"/>
                    </a:lnTo>
                    <a:lnTo>
                      <a:pt x="722" y="1344"/>
                    </a:lnTo>
                    <a:lnTo>
                      <a:pt x="737" y="1344"/>
                    </a:lnTo>
                    <a:lnTo>
                      <a:pt x="737" y="1384"/>
                    </a:lnTo>
                    <a:lnTo>
                      <a:pt x="766" y="1384"/>
                    </a:lnTo>
                    <a:lnTo>
                      <a:pt x="766" y="1414"/>
                    </a:lnTo>
                    <a:lnTo>
                      <a:pt x="766" y="1430"/>
                    </a:lnTo>
                    <a:lnTo>
                      <a:pt x="790" y="1430"/>
                    </a:lnTo>
                    <a:lnTo>
                      <a:pt x="790" y="1441"/>
                    </a:lnTo>
                    <a:lnTo>
                      <a:pt x="799" y="1441"/>
                    </a:lnTo>
                    <a:lnTo>
                      <a:pt x="799" y="1459"/>
                    </a:lnTo>
                    <a:lnTo>
                      <a:pt x="825" y="1459"/>
                    </a:lnTo>
                    <a:lnTo>
                      <a:pt x="825" y="1483"/>
                    </a:lnTo>
                    <a:lnTo>
                      <a:pt x="856" y="1483"/>
                    </a:lnTo>
                    <a:lnTo>
                      <a:pt x="856" y="1490"/>
                    </a:lnTo>
                    <a:lnTo>
                      <a:pt x="880" y="1490"/>
                    </a:lnTo>
                    <a:lnTo>
                      <a:pt x="884" y="1490"/>
                    </a:lnTo>
                    <a:lnTo>
                      <a:pt x="884" y="1532"/>
                    </a:lnTo>
                    <a:lnTo>
                      <a:pt x="906" y="1532"/>
                    </a:lnTo>
                    <a:lnTo>
                      <a:pt x="906" y="1609"/>
                    </a:lnTo>
                    <a:lnTo>
                      <a:pt x="924" y="1609"/>
                    </a:lnTo>
                    <a:lnTo>
                      <a:pt x="924" y="1620"/>
                    </a:lnTo>
                    <a:lnTo>
                      <a:pt x="988" y="1620"/>
                    </a:lnTo>
                    <a:lnTo>
                      <a:pt x="988" y="1644"/>
                    </a:lnTo>
                    <a:lnTo>
                      <a:pt x="1047" y="1644"/>
                    </a:lnTo>
                    <a:lnTo>
                      <a:pt x="1047" y="1673"/>
                    </a:lnTo>
                    <a:lnTo>
                      <a:pt x="1137" y="1673"/>
                    </a:lnTo>
                    <a:lnTo>
                      <a:pt x="1137" y="1689"/>
                    </a:lnTo>
                    <a:lnTo>
                      <a:pt x="1163" y="1689"/>
                    </a:lnTo>
                    <a:lnTo>
                      <a:pt x="1163" y="1717"/>
                    </a:lnTo>
                    <a:lnTo>
                      <a:pt x="1214" y="1717"/>
                    </a:lnTo>
                    <a:lnTo>
                      <a:pt x="1214" y="1731"/>
                    </a:lnTo>
                    <a:lnTo>
                      <a:pt x="1280" y="1731"/>
                    </a:lnTo>
                    <a:lnTo>
                      <a:pt x="1280" y="1751"/>
                    </a:lnTo>
                    <a:lnTo>
                      <a:pt x="1319" y="1751"/>
                    </a:lnTo>
                    <a:lnTo>
                      <a:pt x="1319" y="1762"/>
                    </a:lnTo>
                    <a:lnTo>
                      <a:pt x="1383" y="1762"/>
                    </a:lnTo>
                    <a:lnTo>
                      <a:pt x="1383" y="1784"/>
                    </a:lnTo>
                    <a:lnTo>
                      <a:pt x="1396" y="1784"/>
                    </a:lnTo>
                    <a:lnTo>
                      <a:pt x="1396" y="1795"/>
                    </a:lnTo>
                    <a:lnTo>
                      <a:pt x="1424" y="1795"/>
                    </a:lnTo>
                    <a:lnTo>
                      <a:pt x="1424" y="1810"/>
                    </a:lnTo>
                    <a:lnTo>
                      <a:pt x="1438" y="1810"/>
                    </a:lnTo>
                    <a:lnTo>
                      <a:pt x="1438" y="1826"/>
                    </a:lnTo>
                    <a:lnTo>
                      <a:pt x="1567" y="1826"/>
                    </a:lnTo>
                    <a:lnTo>
                      <a:pt x="1567" y="1841"/>
                    </a:lnTo>
                    <a:lnTo>
                      <a:pt x="1598" y="1841"/>
                    </a:lnTo>
                    <a:lnTo>
                      <a:pt x="1598" y="1859"/>
                    </a:lnTo>
                    <a:lnTo>
                      <a:pt x="1657" y="1859"/>
                    </a:lnTo>
                    <a:lnTo>
                      <a:pt x="1657" y="1874"/>
                    </a:lnTo>
                    <a:lnTo>
                      <a:pt x="1987" y="1874"/>
                    </a:lnTo>
                    <a:lnTo>
                      <a:pt x="1987" y="1894"/>
                    </a:lnTo>
                    <a:lnTo>
                      <a:pt x="2770" y="1894"/>
                    </a:lnTo>
                    <a:lnTo>
                      <a:pt x="2770" y="1925"/>
                    </a:lnTo>
                    <a:lnTo>
                      <a:pt x="2891" y="1925"/>
                    </a:lnTo>
                    <a:lnTo>
                      <a:pt x="2891" y="1954"/>
                    </a:lnTo>
                    <a:lnTo>
                      <a:pt x="3811" y="1954"/>
                    </a:lnTo>
                  </a:path>
                </a:pathLst>
              </a:custGeom>
              <a:noFill/>
              <a:ln w="14288">
                <a:solidFill>
                  <a:srgbClr val="59545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7" name="Line 84">
                <a:extLst>
                  <a:ext uri="{FF2B5EF4-FFF2-40B4-BE49-F238E27FC236}">
                    <a16:creationId xmlns:a16="http://schemas.microsoft.com/office/drawing/2014/main" id="{E4A56857-F003-08D0-C480-D096F8804E86}"/>
                  </a:ext>
                </a:extLst>
              </p:cNvPr>
              <p:cNvSpPr>
                <a:spLocks noChangeShapeType="1"/>
              </p:cNvSpPr>
              <p:nvPr/>
            </p:nvSpPr>
            <p:spPr bwMode="auto">
              <a:xfrm>
                <a:off x="2220913" y="1154112"/>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8" name="Line 85">
                <a:extLst>
                  <a:ext uri="{FF2B5EF4-FFF2-40B4-BE49-F238E27FC236}">
                    <a16:creationId xmlns:a16="http://schemas.microsoft.com/office/drawing/2014/main" id="{B6B0A8EA-00EF-FEB9-F1C8-9E5EDA977E0B}"/>
                  </a:ext>
                </a:extLst>
              </p:cNvPr>
              <p:cNvSpPr>
                <a:spLocks noChangeShapeType="1"/>
              </p:cNvSpPr>
              <p:nvPr/>
            </p:nvSpPr>
            <p:spPr bwMode="auto">
              <a:xfrm>
                <a:off x="2405063" y="1343025"/>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9" name="Line 86">
                <a:extLst>
                  <a:ext uri="{FF2B5EF4-FFF2-40B4-BE49-F238E27FC236}">
                    <a16:creationId xmlns:a16="http://schemas.microsoft.com/office/drawing/2014/main" id="{A1ECDC92-BA8E-C387-9E6D-81E0D5616A5B}"/>
                  </a:ext>
                </a:extLst>
              </p:cNvPr>
              <p:cNvSpPr>
                <a:spLocks noChangeShapeType="1"/>
              </p:cNvSpPr>
              <p:nvPr/>
            </p:nvSpPr>
            <p:spPr bwMode="auto">
              <a:xfrm>
                <a:off x="2425700" y="1360487"/>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0" name="Line 87">
                <a:extLst>
                  <a:ext uri="{FF2B5EF4-FFF2-40B4-BE49-F238E27FC236}">
                    <a16:creationId xmlns:a16="http://schemas.microsoft.com/office/drawing/2014/main" id="{6B413844-0E2B-3CBF-D473-E618492B6D90}"/>
                  </a:ext>
                </a:extLst>
              </p:cNvPr>
              <p:cNvSpPr>
                <a:spLocks noChangeShapeType="1"/>
              </p:cNvSpPr>
              <p:nvPr/>
            </p:nvSpPr>
            <p:spPr bwMode="auto">
              <a:xfrm>
                <a:off x="2460625" y="1438275"/>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1" name="Line 88">
                <a:extLst>
                  <a:ext uri="{FF2B5EF4-FFF2-40B4-BE49-F238E27FC236}">
                    <a16:creationId xmlns:a16="http://schemas.microsoft.com/office/drawing/2014/main" id="{34C0D8FA-A342-E7E9-7BCD-81E149219798}"/>
                  </a:ext>
                </a:extLst>
              </p:cNvPr>
              <p:cNvSpPr>
                <a:spLocks noChangeShapeType="1"/>
              </p:cNvSpPr>
              <p:nvPr/>
            </p:nvSpPr>
            <p:spPr bwMode="auto">
              <a:xfrm>
                <a:off x="2474913" y="154305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2" name="Line 89">
                <a:extLst>
                  <a:ext uri="{FF2B5EF4-FFF2-40B4-BE49-F238E27FC236}">
                    <a16:creationId xmlns:a16="http://schemas.microsoft.com/office/drawing/2014/main" id="{B0F7DAC6-DBDC-E2D8-945C-F605CE371FD7}"/>
                  </a:ext>
                </a:extLst>
              </p:cNvPr>
              <p:cNvSpPr>
                <a:spLocks noChangeShapeType="1"/>
              </p:cNvSpPr>
              <p:nvPr/>
            </p:nvSpPr>
            <p:spPr bwMode="auto">
              <a:xfrm>
                <a:off x="2500313" y="1693862"/>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3" name="Line 90">
                <a:extLst>
                  <a:ext uri="{FF2B5EF4-FFF2-40B4-BE49-F238E27FC236}">
                    <a16:creationId xmlns:a16="http://schemas.microsoft.com/office/drawing/2014/main" id="{3F4418E6-046A-D6B0-6614-F4699EA6E958}"/>
                  </a:ext>
                </a:extLst>
              </p:cNvPr>
              <p:cNvSpPr>
                <a:spLocks noChangeShapeType="1"/>
              </p:cNvSpPr>
              <p:nvPr/>
            </p:nvSpPr>
            <p:spPr bwMode="auto">
              <a:xfrm>
                <a:off x="2524125" y="1693862"/>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4" name="Line 91">
                <a:extLst>
                  <a:ext uri="{FF2B5EF4-FFF2-40B4-BE49-F238E27FC236}">
                    <a16:creationId xmlns:a16="http://schemas.microsoft.com/office/drawing/2014/main" id="{BBEFA162-DA89-67CD-2A1C-DFD625093E40}"/>
                  </a:ext>
                </a:extLst>
              </p:cNvPr>
              <p:cNvSpPr>
                <a:spLocks noChangeShapeType="1"/>
              </p:cNvSpPr>
              <p:nvPr/>
            </p:nvSpPr>
            <p:spPr bwMode="auto">
              <a:xfrm>
                <a:off x="2547938" y="171450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5" name="Line 92">
                <a:extLst>
                  <a:ext uri="{FF2B5EF4-FFF2-40B4-BE49-F238E27FC236}">
                    <a16:creationId xmlns:a16="http://schemas.microsoft.com/office/drawing/2014/main" id="{4010554B-C9E1-D57F-5C33-DA79A3F9C50A}"/>
                  </a:ext>
                </a:extLst>
              </p:cNvPr>
              <p:cNvSpPr>
                <a:spLocks noChangeShapeType="1"/>
              </p:cNvSpPr>
              <p:nvPr/>
            </p:nvSpPr>
            <p:spPr bwMode="auto">
              <a:xfrm>
                <a:off x="2655888" y="1749425"/>
                <a:ext cx="0" cy="71438"/>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6" name="Line 93">
                <a:extLst>
                  <a:ext uri="{FF2B5EF4-FFF2-40B4-BE49-F238E27FC236}">
                    <a16:creationId xmlns:a16="http://schemas.microsoft.com/office/drawing/2014/main" id="{E71F4ED1-CB4A-30B9-4934-E834C06FC378}"/>
                  </a:ext>
                </a:extLst>
              </p:cNvPr>
              <p:cNvSpPr>
                <a:spLocks noChangeShapeType="1"/>
              </p:cNvSpPr>
              <p:nvPr/>
            </p:nvSpPr>
            <p:spPr bwMode="auto">
              <a:xfrm>
                <a:off x="2690813" y="1816100"/>
                <a:ext cx="0" cy="71438"/>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7" name="Line 94">
                <a:extLst>
                  <a:ext uri="{FF2B5EF4-FFF2-40B4-BE49-F238E27FC236}">
                    <a16:creationId xmlns:a16="http://schemas.microsoft.com/office/drawing/2014/main" id="{B4833BF6-F6CF-ED4C-2C14-C2D9873BF1B1}"/>
                  </a:ext>
                </a:extLst>
              </p:cNvPr>
              <p:cNvSpPr>
                <a:spLocks noChangeShapeType="1"/>
              </p:cNvSpPr>
              <p:nvPr/>
            </p:nvSpPr>
            <p:spPr bwMode="auto">
              <a:xfrm>
                <a:off x="2716213" y="187325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8" name="Line 95">
                <a:extLst>
                  <a:ext uri="{FF2B5EF4-FFF2-40B4-BE49-F238E27FC236}">
                    <a16:creationId xmlns:a16="http://schemas.microsoft.com/office/drawing/2014/main" id="{79817621-2774-43E0-1C02-1E1072FFE48D}"/>
                  </a:ext>
                </a:extLst>
              </p:cNvPr>
              <p:cNvSpPr>
                <a:spLocks noChangeShapeType="1"/>
              </p:cNvSpPr>
              <p:nvPr/>
            </p:nvSpPr>
            <p:spPr bwMode="auto">
              <a:xfrm>
                <a:off x="2716213" y="1914525"/>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9" name="Line 96">
                <a:extLst>
                  <a:ext uri="{FF2B5EF4-FFF2-40B4-BE49-F238E27FC236}">
                    <a16:creationId xmlns:a16="http://schemas.microsoft.com/office/drawing/2014/main" id="{35750552-A997-AB23-C3F2-797C08679599}"/>
                  </a:ext>
                </a:extLst>
              </p:cNvPr>
              <p:cNvSpPr>
                <a:spLocks noChangeShapeType="1"/>
              </p:cNvSpPr>
              <p:nvPr/>
            </p:nvSpPr>
            <p:spPr bwMode="auto">
              <a:xfrm>
                <a:off x="2751138" y="197485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0" name="Line 97">
                <a:extLst>
                  <a:ext uri="{FF2B5EF4-FFF2-40B4-BE49-F238E27FC236}">
                    <a16:creationId xmlns:a16="http://schemas.microsoft.com/office/drawing/2014/main" id="{6A452BF9-C9D8-962D-601B-626EAEECA5B4}"/>
                  </a:ext>
                </a:extLst>
              </p:cNvPr>
              <p:cNvSpPr>
                <a:spLocks noChangeShapeType="1"/>
              </p:cNvSpPr>
              <p:nvPr/>
            </p:nvSpPr>
            <p:spPr bwMode="auto">
              <a:xfrm>
                <a:off x="2757488" y="200660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1" name="Line 98">
                <a:extLst>
                  <a:ext uri="{FF2B5EF4-FFF2-40B4-BE49-F238E27FC236}">
                    <a16:creationId xmlns:a16="http://schemas.microsoft.com/office/drawing/2014/main" id="{8457F4C3-8AEE-C5B0-40C0-4DE98583E50F}"/>
                  </a:ext>
                </a:extLst>
              </p:cNvPr>
              <p:cNvSpPr>
                <a:spLocks noChangeShapeType="1"/>
              </p:cNvSpPr>
              <p:nvPr/>
            </p:nvSpPr>
            <p:spPr bwMode="auto">
              <a:xfrm>
                <a:off x="2778125" y="207645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2" name="Line 99">
                <a:extLst>
                  <a:ext uri="{FF2B5EF4-FFF2-40B4-BE49-F238E27FC236}">
                    <a16:creationId xmlns:a16="http://schemas.microsoft.com/office/drawing/2014/main" id="{10E6FCA1-3E22-29DF-3A65-19A1F10AFF0F}"/>
                  </a:ext>
                </a:extLst>
              </p:cNvPr>
              <p:cNvSpPr>
                <a:spLocks noChangeShapeType="1"/>
              </p:cNvSpPr>
              <p:nvPr/>
            </p:nvSpPr>
            <p:spPr bwMode="auto">
              <a:xfrm>
                <a:off x="2806700" y="2117725"/>
                <a:ext cx="0" cy="71438"/>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3" name="Line 100">
                <a:extLst>
                  <a:ext uri="{FF2B5EF4-FFF2-40B4-BE49-F238E27FC236}">
                    <a16:creationId xmlns:a16="http://schemas.microsoft.com/office/drawing/2014/main" id="{508992A9-699A-0960-6C5F-ABBAD02E28B1}"/>
                  </a:ext>
                </a:extLst>
              </p:cNvPr>
              <p:cNvSpPr>
                <a:spLocks noChangeShapeType="1"/>
              </p:cNvSpPr>
              <p:nvPr/>
            </p:nvSpPr>
            <p:spPr bwMode="auto">
              <a:xfrm>
                <a:off x="2847975" y="2117725"/>
                <a:ext cx="0" cy="71438"/>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4" name="Line 101">
                <a:extLst>
                  <a:ext uri="{FF2B5EF4-FFF2-40B4-BE49-F238E27FC236}">
                    <a16:creationId xmlns:a16="http://schemas.microsoft.com/office/drawing/2014/main" id="{B3286BDC-F87B-D9B4-0BDE-C1580BF41D6F}"/>
                  </a:ext>
                </a:extLst>
              </p:cNvPr>
              <p:cNvSpPr>
                <a:spLocks noChangeShapeType="1"/>
              </p:cNvSpPr>
              <p:nvPr/>
            </p:nvSpPr>
            <p:spPr bwMode="auto">
              <a:xfrm>
                <a:off x="2897188" y="2154237"/>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5" name="Line 102">
                <a:extLst>
                  <a:ext uri="{FF2B5EF4-FFF2-40B4-BE49-F238E27FC236}">
                    <a16:creationId xmlns:a16="http://schemas.microsoft.com/office/drawing/2014/main" id="{EAA2EEAA-4182-A6F0-9640-B113B7C0E0E5}"/>
                  </a:ext>
                </a:extLst>
              </p:cNvPr>
              <p:cNvSpPr>
                <a:spLocks noChangeShapeType="1"/>
              </p:cNvSpPr>
              <p:nvPr/>
            </p:nvSpPr>
            <p:spPr bwMode="auto">
              <a:xfrm>
                <a:off x="2914650" y="2174875"/>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6" name="Line 103">
                <a:extLst>
                  <a:ext uri="{FF2B5EF4-FFF2-40B4-BE49-F238E27FC236}">
                    <a16:creationId xmlns:a16="http://schemas.microsoft.com/office/drawing/2014/main" id="{5D5BAB20-6155-AD15-03FC-6471F8FB6E6C}"/>
                  </a:ext>
                </a:extLst>
              </p:cNvPr>
              <p:cNvSpPr>
                <a:spLocks noChangeShapeType="1"/>
              </p:cNvSpPr>
              <p:nvPr/>
            </p:nvSpPr>
            <p:spPr bwMode="auto">
              <a:xfrm>
                <a:off x="2946400" y="2300287"/>
                <a:ext cx="0" cy="71438"/>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7" name="Line 104">
                <a:extLst>
                  <a:ext uri="{FF2B5EF4-FFF2-40B4-BE49-F238E27FC236}">
                    <a16:creationId xmlns:a16="http://schemas.microsoft.com/office/drawing/2014/main" id="{E7133FE7-EE8E-3304-0E83-2DFCC21A17FB}"/>
                  </a:ext>
                </a:extLst>
              </p:cNvPr>
              <p:cNvSpPr>
                <a:spLocks noChangeShapeType="1"/>
              </p:cNvSpPr>
              <p:nvPr/>
            </p:nvSpPr>
            <p:spPr bwMode="auto">
              <a:xfrm>
                <a:off x="2952750" y="2360612"/>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8" name="Line 105">
                <a:extLst>
                  <a:ext uri="{FF2B5EF4-FFF2-40B4-BE49-F238E27FC236}">
                    <a16:creationId xmlns:a16="http://schemas.microsoft.com/office/drawing/2014/main" id="{E6DA249D-4729-3736-EF91-66AF66DC270F}"/>
                  </a:ext>
                </a:extLst>
              </p:cNvPr>
              <p:cNvSpPr>
                <a:spLocks noChangeShapeType="1"/>
              </p:cNvSpPr>
              <p:nvPr/>
            </p:nvSpPr>
            <p:spPr bwMode="auto">
              <a:xfrm>
                <a:off x="2952750" y="2430462"/>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9" name="Line 106">
                <a:extLst>
                  <a:ext uri="{FF2B5EF4-FFF2-40B4-BE49-F238E27FC236}">
                    <a16:creationId xmlns:a16="http://schemas.microsoft.com/office/drawing/2014/main" id="{4E7D690C-C88D-D96A-7CF9-CFEE81F49DA2}"/>
                  </a:ext>
                </a:extLst>
              </p:cNvPr>
              <p:cNvSpPr>
                <a:spLocks noChangeShapeType="1"/>
              </p:cNvSpPr>
              <p:nvPr/>
            </p:nvSpPr>
            <p:spPr bwMode="auto">
              <a:xfrm>
                <a:off x="2955925" y="247650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0" name="Line 107">
                <a:extLst>
                  <a:ext uri="{FF2B5EF4-FFF2-40B4-BE49-F238E27FC236}">
                    <a16:creationId xmlns:a16="http://schemas.microsoft.com/office/drawing/2014/main" id="{B29AC13C-4BE6-E614-A80A-228CA4DB36F5}"/>
                  </a:ext>
                </a:extLst>
              </p:cNvPr>
              <p:cNvSpPr>
                <a:spLocks noChangeShapeType="1"/>
              </p:cNvSpPr>
              <p:nvPr/>
            </p:nvSpPr>
            <p:spPr bwMode="auto">
              <a:xfrm>
                <a:off x="2973388" y="2522537"/>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1" name="Line 108">
                <a:extLst>
                  <a:ext uri="{FF2B5EF4-FFF2-40B4-BE49-F238E27FC236}">
                    <a16:creationId xmlns:a16="http://schemas.microsoft.com/office/drawing/2014/main" id="{377D2FFD-1AB4-BD68-8953-8A44F396684B}"/>
                  </a:ext>
                </a:extLst>
              </p:cNvPr>
              <p:cNvSpPr>
                <a:spLocks noChangeShapeType="1"/>
              </p:cNvSpPr>
              <p:nvPr/>
            </p:nvSpPr>
            <p:spPr bwMode="auto">
              <a:xfrm>
                <a:off x="2987675" y="2592387"/>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2" name="Line 109">
                <a:extLst>
                  <a:ext uri="{FF2B5EF4-FFF2-40B4-BE49-F238E27FC236}">
                    <a16:creationId xmlns:a16="http://schemas.microsoft.com/office/drawing/2014/main" id="{01607845-EBE1-6E41-CC29-8CF7606F7250}"/>
                  </a:ext>
                </a:extLst>
              </p:cNvPr>
              <p:cNvSpPr>
                <a:spLocks noChangeShapeType="1"/>
              </p:cNvSpPr>
              <p:nvPr/>
            </p:nvSpPr>
            <p:spPr bwMode="auto">
              <a:xfrm>
                <a:off x="3016250" y="2630487"/>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3" name="Line 110">
                <a:extLst>
                  <a:ext uri="{FF2B5EF4-FFF2-40B4-BE49-F238E27FC236}">
                    <a16:creationId xmlns:a16="http://schemas.microsoft.com/office/drawing/2014/main" id="{0449E273-0D9E-3C72-5FD7-1EAE62D903C9}"/>
                  </a:ext>
                </a:extLst>
              </p:cNvPr>
              <p:cNvSpPr>
                <a:spLocks noChangeShapeType="1"/>
              </p:cNvSpPr>
              <p:nvPr/>
            </p:nvSpPr>
            <p:spPr bwMode="auto">
              <a:xfrm>
                <a:off x="3043238" y="2630487"/>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4" name="Line 111">
                <a:extLst>
                  <a:ext uri="{FF2B5EF4-FFF2-40B4-BE49-F238E27FC236}">
                    <a16:creationId xmlns:a16="http://schemas.microsoft.com/office/drawing/2014/main" id="{34ACBFE8-DCD9-FB2A-67E4-DA596B7E6B36}"/>
                  </a:ext>
                </a:extLst>
              </p:cNvPr>
              <p:cNvSpPr>
                <a:spLocks noChangeShapeType="1"/>
              </p:cNvSpPr>
              <p:nvPr/>
            </p:nvSpPr>
            <p:spPr bwMode="auto">
              <a:xfrm>
                <a:off x="3144838" y="2717800"/>
                <a:ext cx="0" cy="71438"/>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5" name="Line 112">
                <a:extLst>
                  <a:ext uri="{FF2B5EF4-FFF2-40B4-BE49-F238E27FC236}">
                    <a16:creationId xmlns:a16="http://schemas.microsoft.com/office/drawing/2014/main" id="{8304A0FB-6711-77C8-9DBD-D576753EF3D8}"/>
                  </a:ext>
                </a:extLst>
              </p:cNvPr>
              <p:cNvSpPr>
                <a:spLocks noChangeShapeType="1"/>
              </p:cNvSpPr>
              <p:nvPr/>
            </p:nvSpPr>
            <p:spPr bwMode="auto">
              <a:xfrm>
                <a:off x="3159125" y="274320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6" name="Line 113">
                <a:extLst>
                  <a:ext uri="{FF2B5EF4-FFF2-40B4-BE49-F238E27FC236}">
                    <a16:creationId xmlns:a16="http://schemas.microsoft.com/office/drawing/2014/main" id="{ACB9549A-1F08-D567-5F9C-CC829657A543}"/>
                  </a:ext>
                </a:extLst>
              </p:cNvPr>
              <p:cNvSpPr>
                <a:spLocks noChangeShapeType="1"/>
              </p:cNvSpPr>
              <p:nvPr/>
            </p:nvSpPr>
            <p:spPr bwMode="auto">
              <a:xfrm>
                <a:off x="3171825" y="2784475"/>
                <a:ext cx="0" cy="71438"/>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7" name="Line 114">
                <a:extLst>
                  <a:ext uri="{FF2B5EF4-FFF2-40B4-BE49-F238E27FC236}">
                    <a16:creationId xmlns:a16="http://schemas.microsoft.com/office/drawing/2014/main" id="{A101B4B6-CEEA-C652-0FCA-7F3869187B8B}"/>
                  </a:ext>
                </a:extLst>
              </p:cNvPr>
              <p:cNvSpPr>
                <a:spLocks noChangeShapeType="1"/>
              </p:cNvSpPr>
              <p:nvPr/>
            </p:nvSpPr>
            <p:spPr bwMode="auto">
              <a:xfrm>
                <a:off x="3189288" y="2905125"/>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8" name="Line 115">
                <a:extLst>
                  <a:ext uri="{FF2B5EF4-FFF2-40B4-BE49-F238E27FC236}">
                    <a16:creationId xmlns:a16="http://schemas.microsoft.com/office/drawing/2014/main" id="{640F2DDF-78AA-069F-80BD-3E7D7B07B8E3}"/>
                  </a:ext>
                </a:extLst>
              </p:cNvPr>
              <p:cNvSpPr>
                <a:spLocks noChangeShapeType="1"/>
              </p:cNvSpPr>
              <p:nvPr/>
            </p:nvSpPr>
            <p:spPr bwMode="auto">
              <a:xfrm>
                <a:off x="3200400" y="3044825"/>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9" name="Line 116">
                <a:extLst>
                  <a:ext uri="{FF2B5EF4-FFF2-40B4-BE49-F238E27FC236}">
                    <a16:creationId xmlns:a16="http://schemas.microsoft.com/office/drawing/2014/main" id="{A4608308-813B-39D8-5AFE-BA7BC65EC3C2}"/>
                  </a:ext>
                </a:extLst>
              </p:cNvPr>
              <p:cNvSpPr>
                <a:spLocks noChangeShapeType="1"/>
              </p:cNvSpPr>
              <p:nvPr/>
            </p:nvSpPr>
            <p:spPr bwMode="auto">
              <a:xfrm>
                <a:off x="3217863" y="307340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0" name="Line 117">
                <a:extLst>
                  <a:ext uri="{FF2B5EF4-FFF2-40B4-BE49-F238E27FC236}">
                    <a16:creationId xmlns:a16="http://schemas.microsoft.com/office/drawing/2014/main" id="{EBC0BD5E-A7E8-533B-7870-5CCC445BD786}"/>
                  </a:ext>
                </a:extLst>
              </p:cNvPr>
              <p:cNvSpPr>
                <a:spLocks noChangeShapeType="1"/>
              </p:cNvSpPr>
              <p:nvPr/>
            </p:nvSpPr>
            <p:spPr bwMode="auto">
              <a:xfrm>
                <a:off x="3232150" y="3117850"/>
                <a:ext cx="0" cy="66675"/>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1" name="Line 118">
                <a:extLst>
                  <a:ext uri="{FF2B5EF4-FFF2-40B4-BE49-F238E27FC236}">
                    <a16:creationId xmlns:a16="http://schemas.microsoft.com/office/drawing/2014/main" id="{A0C3EC87-C554-08F6-C3E1-0AF12421F25E}"/>
                  </a:ext>
                </a:extLst>
              </p:cNvPr>
              <p:cNvSpPr>
                <a:spLocks noChangeShapeType="1"/>
              </p:cNvSpPr>
              <p:nvPr/>
            </p:nvSpPr>
            <p:spPr bwMode="auto">
              <a:xfrm>
                <a:off x="3244850" y="3149600"/>
                <a:ext cx="0" cy="71438"/>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2" name="Line 119">
                <a:extLst>
                  <a:ext uri="{FF2B5EF4-FFF2-40B4-BE49-F238E27FC236}">
                    <a16:creationId xmlns:a16="http://schemas.microsoft.com/office/drawing/2014/main" id="{2CB01D7A-F4EE-615C-17F6-A39D1C100906}"/>
                  </a:ext>
                </a:extLst>
              </p:cNvPr>
              <p:cNvSpPr>
                <a:spLocks noChangeShapeType="1"/>
              </p:cNvSpPr>
              <p:nvPr/>
            </p:nvSpPr>
            <p:spPr bwMode="auto">
              <a:xfrm>
                <a:off x="3444875" y="3416300"/>
                <a:ext cx="0" cy="71438"/>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3" name="Line 120">
                <a:extLst>
                  <a:ext uri="{FF2B5EF4-FFF2-40B4-BE49-F238E27FC236}">
                    <a16:creationId xmlns:a16="http://schemas.microsoft.com/office/drawing/2014/main" id="{37542DD9-AAA0-2184-0523-FA8A4E1D66C2}"/>
                  </a:ext>
                </a:extLst>
              </p:cNvPr>
              <p:cNvSpPr>
                <a:spLocks noChangeShapeType="1"/>
              </p:cNvSpPr>
              <p:nvPr/>
            </p:nvSpPr>
            <p:spPr bwMode="auto">
              <a:xfrm>
                <a:off x="3632200" y="358933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4" name="Line 121">
                <a:extLst>
                  <a:ext uri="{FF2B5EF4-FFF2-40B4-BE49-F238E27FC236}">
                    <a16:creationId xmlns:a16="http://schemas.microsoft.com/office/drawing/2014/main" id="{0F652809-ACB7-3DBE-A666-C241179CC87E}"/>
                  </a:ext>
                </a:extLst>
              </p:cNvPr>
              <p:cNvSpPr>
                <a:spLocks noChangeShapeType="1"/>
              </p:cNvSpPr>
              <p:nvPr/>
            </p:nvSpPr>
            <p:spPr bwMode="auto">
              <a:xfrm>
                <a:off x="3678238" y="3705225"/>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5" name="Line 122">
                <a:extLst>
                  <a:ext uri="{FF2B5EF4-FFF2-40B4-BE49-F238E27FC236}">
                    <a16:creationId xmlns:a16="http://schemas.microsoft.com/office/drawing/2014/main" id="{0F59FFD6-A8E9-A947-9D42-A1109D982D87}"/>
                  </a:ext>
                </a:extLst>
              </p:cNvPr>
              <p:cNvSpPr>
                <a:spLocks noChangeShapeType="1"/>
              </p:cNvSpPr>
              <p:nvPr/>
            </p:nvSpPr>
            <p:spPr bwMode="auto">
              <a:xfrm>
                <a:off x="3786188" y="3749675"/>
                <a:ext cx="0" cy="71438"/>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6" name="Line 123">
                <a:extLst>
                  <a:ext uri="{FF2B5EF4-FFF2-40B4-BE49-F238E27FC236}">
                    <a16:creationId xmlns:a16="http://schemas.microsoft.com/office/drawing/2014/main" id="{2522E651-C5D2-7CD9-337E-CB98AAB945EE}"/>
                  </a:ext>
                </a:extLst>
              </p:cNvPr>
              <p:cNvSpPr>
                <a:spLocks noChangeShapeType="1"/>
              </p:cNvSpPr>
              <p:nvPr/>
            </p:nvSpPr>
            <p:spPr bwMode="auto">
              <a:xfrm>
                <a:off x="3984625" y="381000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7" name="Line 124">
                <a:extLst>
                  <a:ext uri="{FF2B5EF4-FFF2-40B4-BE49-F238E27FC236}">
                    <a16:creationId xmlns:a16="http://schemas.microsoft.com/office/drawing/2014/main" id="{F23EB6D9-0564-C66A-B5A7-ED1355E20F63}"/>
                  </a:ext>
                </a:extLst>
              </p:cNvPr>
              <p:cNvSpPr>
                <a:spLocks noChangeShapeType="1"/>
              </p:cNvSpPr>
              <p:nvPr/>
            </p:nvSpPr>
            <p:spPr bwMode="auto">
              <a:xfrm>
                <a:off x="4025900" y="3838575"/>
                <a:ext cx="0" cy="66675"/>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8" name="Line 125">
                <a:extLst>
                  <a:ext uri="{FF2B5EF4-FFF2-40B4-BE49-F238E27FC236}">
                    <a16:creationId xmlns:a16="http://schemas.microsoft.com/office/drawing/2014/main" id="{297B74E6-C271-EA3F-2615-1FC426F1E08A}"/>
                  </a:ext>
                </a:extLst>
              </p:cNvPr>
              <p:cNvSpPr>
                <a:spLocks noChangeShapeType="1"/>
              </p:cNvSpPr>
              <p:nvPr/>
            </p:nvSpPr>
            <p:spPr bwMode="auto">
              <a:xfrm>
                <a:off x="4121150" y="387985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9" name="Line 126">
                <a:extLst>
                  <a:ext uri="{FF2B5EF4-FFF2-40B4-BE49-F238E27FC236}">
                    <a16:creationId xmlns:a16="http://schemas.microsoft.com/office/drawing/2014/main" id="{87D45D81-69ED-9D8E-4BF5-31CF11E4C3EE}"/>
                  </a:ext>
                </a:extLst>
              </p:cNvPr>
              <p:cNvSpPr>
                <a:spLocks noChangeShapeType="1"/>
              </p:cNvSpPr>
              <p:nvPr/>
            </p:nvSpPr>
            <p:spPr bwMode="auto">
              <a:xfrm>
                <a:off x="4249738" y="3905250"/>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0" name="Line 127">
                <a:extLst>
                  <a:ext uri="{FF2B5EF4-FFF2-40B4-BE49-F238E27FC236}">
                    <a16:creationId xmlns:a16="http://schemas.microsoft.com/office/drawing/2014/main" id="{D044F293-F6A0-4622-58F5-F5511C7AFFD5}"/>
                  </a:ext>
                </a:extLst>
              </p:cNvPr>
              <p:cNvSpPr>
                <a:spLocks noChangeShapeType="1"/>
              </p:cNvSpPr>
              <p:nvPr/>
            </p:nvSpPr>
            <p:spPr bwMode="auto">
              <a:xfrm>
                <a:off x="4705350" y="4073525"/>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1" name="Line 128">
                <a:extLst>
                  <a:ext uri="{FF2B5EF4-FFF2-40B4-BE49-F238E27FC236}">
                    <a16:creationId xmlns:a16="http://schemas.microsoft.com/office/drawing/2014/main" id="{BB895A97-AD48-BBA3-A564-C63146C99B15}"/>
                  </a:ext>
                </a:extLst>
              </p:cNvPr>
              <p:cNvSpPr>
                <a:spLocks noChangeShapeType="1"/>
              </p:cNvSpPr>
              <p:nvPr/>
            </p:nvSpPr>
            <p:spPr bwMode="auto">
              <a:xfrm>
                <a:off x="5051425" y="412591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2" name="Line 129">
                <a:extLst>
                  <a:ext uri="{FF2B5EF4-FFF2-40B4-BE49-F238E27FC236}">
                    <a16:creationId xmlns:a16="http://schemas.microsoft.com/office/drawing/2014/main" id="{3724F174-1D6B-A96C-D92B-67359A12A290}"/>
                  </a:ext>
                </a:extLst>
              </p:cNvPr>
              <p:cNvSpPr>
                <a:spLocks noChangeShapeType="1"/>
              </p:cNvSpPr>
              <p:nvPr/>
            </p:nvSpPr>
            <p:spPr bwMode="auto">
              <a:xfrm>
                <a:off x="5089525" y="4125913"/>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3" name="Line 130">
                <a:extLst>
                  <a:ext uri="{FF2B5EF4-FFF2-40B4-BE49-F238E27FC236}">
                    <a16:creationId xmlns:a16="http://schemas.microsoft.com/office/drawing/2014/main" id="{D42E947F-3C19-F148-4287-3424B1AB59E0}"/>
                  </a:ext>
                </a:extLst>
              </p:cNvPr>
              <p:cNvSpPr>
                <a:spLocks noChangeShapeType="1"/>
              </p:cNvSpPr>
              <p:nvPr/>
            </p:nvSpPr>
            <p:spPr bwMode="auto">
              <a:xfrm>
                <a:off x="5827713" y="4160838"/>
                <a:ext cx="0" cy="66675"/>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4" name="Line 131">
                <a:extLst>
                  <a:ext uri="{FF2B5EF4-FFF2-40B4-BE49-F238E27FC236}">
                    <a16:creationId xmlns:a16="http://schemas.microsoft.com/office/drawing/2014/main" id="{6D7B34F1-5440-122A-0AAD-F07F71F0D432}"/>
                  </a:ext>
                </a:extLst>
              </p:cNvPr>
              <p:cNvSpPr>
                <a:spLocks noChangeShapeType="1"/>
              </p:cNvSpPr>
              <p:nvPr/>
            </p:nvSpPr>
            <p:spPr bwMode="auto">
              <a:xfrm>
                <a:off x="6096000" y="4160838"/>
                <a:ext cx="0" cy="66675"/>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5" name="Line 132">
                <a:extLst>
                  <a:ext uri="{FF2B5EF4-FFF2-40B4-BE49-F238E27FC236}">
                    <a16:creationId xmlns:a16="http://schemas.microsoft.com/office/drawing/2014/main" id="{F7E34ED4-444A-B5C8-F699-38E48930144E}"/>
                  </a:ext>
                </a:extLst>
              </p:cNvPr>
              <p:cNvSpPr>
                <a:spLocks noChangeShapeType="1"/>
              </p:cNvSpPr>
              <p:nvPr/>
            </p:nvSpPr>
            <p:spPr bwMode="auto">
              <a:xfrm>
                <a:off x="6113463" y="4160838"/>
                <a:ext cx="0" cy="66675"/>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6" name="Line 133">
                <a:extLst>
                  <a:ext uri="{FF2B5EF4-FFF2-40B4-BE49-F238E27FC236}">
                    <a16:creationId xmlns:a16="http://schemas.microsoft.com/office/drawing/2014/main" id="{6114AF30-1FB0-EC34-A67C-8C04DE526C6B}"/>
                  </a:ext>
                </a:extLst>
              </p:cNvPr>
              <p:cNvSpPr>
                <a:spLocks noChangeShapeType="1"/>
              </p:cNvSpPr>
              <p:nvPr/>
            </p:nvSpPr>
            <p:spPr bwMode="auto">
              <a:xfrm>
                <a:off x="6978650" y="425608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7" name="Line 134">
                <a:extLst>
                  <a:ext uri="{FF2B5EF4-FFF2-40B4-BE49-F238E27FC236}">
                    <a16:creationId xmlns:a16="http://schemas.microsoft.com/office/drawing/2014/main" id="{4BD59F45-1DFA-7961-90D5-B29F670B5E27}"/>
                  </a:ext>
                </a:extLst>
              </p:cNvPr>
              <p:cNvSpPr>
                <a:spLocks noChangeShapeType="1"/>
              </p:cNvSpPr>
              <p:nvPr/>
            </p:nvSpPr>
            <p:spPr bwMode="auto">
              <a:xfrm>
                <a:off x="7142163" y="425608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8" name="Line 135">
                <a:extLst>
                  <a:ext uri="{FF2B5EF4-FFF2-40B4-BE49-F238E27FC236}">
                    <a16:creationId xmlns:a16="http://schemas.microsoft.com/office/drawing/2014/main" id="{437FB152-BA1E-5422-02D3-6247E9665827}"/>
                  </a:ext>
                </a:extLst>
              </p:cNvPr>
              <p:cNvSpPr>
                <a:spLocks noChangeShapeType="1"/>
              </p:cNvSpPr>
              <p:nvPr/>
            </p:nvSpPr>
            <p:spPr bwMode="auto">
              <a:xfrm>
                <a:off x="7191375" y="425608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9" name="Line 136">
                <a:extLst>
                  <a:ext uri="{FF2B5EF4-FFF2-40B4-BE49-F238E27FC236}">
                    <a16:creationId xmlns:a16="http://schemas.microsoft.com/office/drawing/2014/main" id="{01DA3A03-F78A-CAF2-0501-B675364B6462}"/>
                  </a:ext>
                </a:extLst>
              </p:cNvPr>
              <p:cNvSpPr>
                <a:spLocks noChangeShapeType="1"/>
              </p:cNvSpPr>
              <p:nvPr/>
            </p:nvSpPr>
            <p:spPr bwMode="auto">
              <a:xfrm>
                <a:off x="8258175" y="4256088"/>
                <a:ext cx="0" cy="69850"/>
              </a:xfrm>
              <a:prstGeom prst="line">
                <a:avLst/>
              </a:prstGeom>
              <a:noFill/>
              <a:ln w="11113">
                <a:solidFill>
                  <a:srgbClr val="59545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0" name="Freeform 137">
                <a:extLst>
                  <a:ext uri="{FF2B5EF4-FFF2-40B4-BE49-F238E27FC236}">
                    <a16:creationId xmlns:a16="http://schemas.microsoft.com/office/drawing/2014/main" id="{3FD2E931-D89E-42E8-2330-6129BA937EAD}"/>
                  </a:ext>
                </a:extLst>
              </p:cNvPr>
              <p:cNvSpPr>
                <a:spLocks/>
              </p:cNvSpPr>
              <p:nvPr/>
            </p:nvSpPr>
            <p:spPr bwMode="auto">
              <a:xfrm>
                <a:off x="2214563" y="1223962"/>
                <a:ext cx="7043738" cy="2846388"/>
              </a:xfrm>
              <a:custGeom>
                <a:avLst/>
                <a:gdLst>
                  <a:gd name="T0" fmla="*/ 32 w 4437"/>
                  <a:gd name="T1" fmla="*/ 9 h 1793"/>
                  <a:gd name="T2" fmla="*/ 54 w 4437"/>
                  <a:gd name="T3" fmla="*/ 17 h 1793"/>
                  <a:gd name="T4" fmla="*/ 68 w 4437"/>
                  <a:gd name="T5" fmla="*/ 44 h 1793"/>
                  <a:gd name="T6" fmla="*/ 87 w 4437"/>
                  <a:gd name="T7" fmla="*/ 55 h 1793"/>
                  <a:gd name="T8" fmla="*/ 92 w 4437"/>
                  <a:gd name="T9" fmla="*/ 66 h 1793"/>
                  <a:gd name="T10" fmla="*/ 125 w 4437"/>
                  <a:gd name="T11" fmla="*/ 75 h 1793"/>
                  <a:gd name="T12" fmla="*/ 131 w 4437"/>
                  <a:gd name="T13" fmla="*/ 101 h 1793"/>
                  <a:gd name="T14" fmla="*/ 155 w 4437"/>
                  <a:gd name="T15" fmla="*/ 117 h 1793"/>
                  <a:gd name="T16" fmla="*/ 162 w 4437"/>
                  <a:gd name="T17" fmla="*/ 188 h 1793"/>
                  <a:gd name="T18" fmla="*/ 191 w 4437"/>
                  <a:gd name="T19" fmla="*/ 243 h 1793"/>
                  <a:gd name="T20" fmla="*/ 223 w 4437"/>
                  <a:gd name="T21" fmla="*/ 265 h 1793"/>
                  <a:gd name="T22" fmla="*/ 267 w 4437"/>
                  <a:gd name="T23" fmla="*/ 278 h 1793"/>
                  <a:gd name="T24" fmla="*/ 287 w 4437"/>
                  <a:gd name="T25" fmla="*/ 327 h 1793"/>
                  <a:gd name="T26" fmla="*/ 314 w 4437"/>
                  <a:gd name="T27" fmla="*/ 347 h 1793"/>
                  <a:gd name="T28" fmla="*/ 340 w 4437"/>
                  <a:gd name="T29" fmla="*/ 468 h 1793"/>
                  <a:gd name="T30" fmla="*/ 357 w 4437"/>
                  <a:gd name="T31" fmla="*/ 504 h 1793"/>
                  <a:gd name="T32" fmla="*/ 432 w 4437"/>
                  <a:gd name="T33" fmla="*/ 508 h 1793"/>
                  <a:gd name="T34" fmla="*/ 439 w 4437"/>
                  <a:gd name="T35" fmla="*/ 539 h 1793"/>
                  <a:gd name="T36" fmla="*/ 454 w 4437"/>
                  <a:gd name="T37" fmla="*/ 581 h 1793"/>
                  <a:gd name="T38" fmla="*/ 463 w 4437"/>
                  <a:gd name="T39" fmla="*/ 658 h 1793"/>
                  <a:gd name="T40" fmla="*/ 483 w 4437"/>
                  <a:gd name="T41" fmla="*/ 718 h 1793"/>
                  <a:gd name="T42" fmla="*/ 500 w 4437"/>
                  <a:gd name="T43" fmla="*/ 771 h 1793"/>
                  <a:gd name="T44" fmla="*/ 522 w 4437"/>
                  <a:gd name="T45" fmla="*/ 782 h 1793"/>
                  <a:gd name="T46" fmla="*/ 559 w 4437"/>
                  <a:gd name="T47" fmla="*/ 820 h 1793"/>
                  <a:gd name="T48" fmla="*/ 597 w 4437"/>
                  <a:gd name="T49" fmla="*/ 831 h 1793"/>
                  <a:gd name="T50" fmla="*/ 606 w 4437"/>
                  <a:gd name="T51" fmla="*/ 904 h 1793"/>
                  <a:gd name="T52" fmla="*/ 614 w 4437"/>
                  <a:gd name="T53" fmla="*/ 928 h 1793"/>
                  <a:gd name="T54" fmla="*/ 623 w 4437"/>
                  <a:gd name="T55" fmla="*/ 1030 h 1793"/>
                  <a:gd name="T56" fmla="*/ 643 w 4437"/>
                  <a:gd name="T57" fmla="*/ 1070 h 1793"/>
                  <a:gd name="T58" fmla="*/ 647 w 4437"/>
                  <a:gd name="T59" fmla="*/ 1092 h 1793"/>
                  <a:gd name="T60" fmla="*/ 691 w 4437"/>
                  <a:gd name="T61" fmla="*/ 1129 h 1793"/>
                  <a:gd name="T62" fmla="*/ 757 w 4437"/>
                  <a:gd name="T63" fmla="*/ 1189 h 1793"/>
                  <a:gd name="T64" fmla="*/ 779 w 4437"/>
                  <a:gd name="T65" fmla="*/ 1218 h 1793"/>
                  <a:gd name="T66" fmla="*/ 794 w 4437"/>
                  <a:gd name="T67" fmla="*/ 1262 h 1793"/>
                  <a:gd name="T68" fmla="*/ 887 w 4437"/>
                  <a:gd name="T69" fmla="*/ 1269 h 1793"/>
                  <a:gd name="T70" fmla="*/ 902 w 4437"/>
                  <a:gd name="T71" fmla="*/ 1335 h 1793"/>
                  <a:gd name="T72" fmla="*/ 979 w 4437"/>
                  <a:gd name="T73" fmla="*/ 1364 h 1793"/>
                  <a:gd name="T74" fmla="*/ 996 w 4437"/>
                  <a:gd name="T75" fmla="*/ 1381 h 1793"/>
                  <a:gd name="T76" fmla="*/ 1034 w 4437"/>
                  <a:gd name="T77" fmla="*/ 1390 h 1793"/>
                  <a:gd name="T78" fmla="*/ 1064 w 4437"/>
                  <a:gd name="T79" fmla="*/ 1408 h 1793"/>
                  <a:gd name="T80" fmla="*/ 1187 w 4437"/>
                  <a:gd name="T81" fmla="*/ 1441 h 1793"/>
                  <a:gd name="T82" fmla="*/ 1194 w 4437"/>
                  <a:gd name="T83" fmla="*/ 1463 h 1793"/>
                  <a:gd name="T84" fmla="*/ 1339 w 4437"/>
                  <a:gd name="T85" fmla="*/ 1472 h 1793"/>
                  <a:gd name="T86" fmla="*/ 1370 w 4437"/>
                  <a:gd name="T87" fmla="*/ 1501 h 1793"/>
                  <a:gd name="T88" fmla="*/ 1536 w 4437"/>
                  <a:gd name="T89" fmla="*/ 1512 h 1793"/>
                  <a:gd name="T90" fmla="*/ 1587 w 4437"/>
                  <a:gd name="T91" fmla="*/ 1547 h 1793"/>
                  <a:gd name="T92" fmla="*/ 1745 w 4437"/>
                  <a:gd name="T93" fmla="*/ 1554 h 1793"/>
                  <a:gd name="T94" fmla="*/ 1765 w 4437"/>
                  <a:gd name="T95" fmla="*/ 1591 h 1793"/>
                  <a:gd name="T96" fmla="*/ 2217 w 4437"/>
                  <a:gd name="T97" fmla="*/ 1600 h 1793"/>
                  <a:gd name="T98" fmla="*/ 2430 w 4437"/>
                  <a:gd name="T99" fmla="*/ 1627 h 1793"/>
                  <a:gd name="T100" fmla="*/ 3108 w 4437"/>
                  <a:gd name="T101" fmla="*/ 1662 h 1793"/>
                  <a:gd name="T102" fmla="*/ 3800 w 4437"/>
                  <a:gd name="T103" fmla="*/ 1733 h 1793"/>
                  <a:gd name="T104" fmla="*/ 4437 w 4437"/>
                  <a:gd name="T105" fmla="*/ 1793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37" h="1793">
                    <a:moveTo>
                      <a:pt x="0" y="0"/>
                    </a:moveTo>
                    <a:lnTo>
                      <a:pt x="32" y="0"/>
                    </a:lnTo>
                    <a:lnTo>
                      <a:pt x="32" y="9"/>
                    </a:lnTo>
                    <a:lnTo>
                      <a:pt x="46" y="9"/>
                    </a:lnTo>
                    <a:lnTo>
                      <a:pt x="46" y="17"/>
                    </a:lnTo>
                    <a:lnTo>
                      <a:pt x="54" y="17"/>
                    </a:lnTo>
                    <a:lnTo>
                      <a:pt x="54" y="24"/>
                    </a:lnTo>
                    <a:lnTo>
                      <a:pt x="68" y="24"/>
                    </a:lnTo>
                    <a:lnTo>
                      <a:pt x="68" y="44"/>
                    </a:lnTo>
                    <a:lnTo>
                      <a:pt x="81" y="44"/>
                    </a:lnTo>
                    <a:lnTo>
                      <a:pt x="81" y="55"/>
                    </a:lnTo>
                    <a:lnTo>
                      <a:pt x="87" y="55"/>
                    </a:lnTo>
                    <a:lnTo>
                      <a:pt x="87" y="59"/>
                    </a:lnTo>
                    <a:lnTo>
                      <a:pt x="92" y="59"/>
                    </a:lnTo>
                    <a:lnTo>
                      <a:pt x="92" y="66"/>
                    </a:lnTo>
                    <a:lnTo>
                      <a:pt x="116" y="66"/>
                    </a:lnTo>
                    <a:lnTo>
                      <a:pt x="116" y="75"/>
                    </a:lnTo>
                    <a:lnTo>
                      <a:pt x="125" y="75"/>
                    </a:lnTo>
                    <a:lnTo>
                      <a:pt x="125" y="82"/>
                    </a:lnTo>
                    <a:lnTo>
                      <a:pt x="131" y="82"/>
                    </a:lnTo>
                    <a:lnTo>
                      <a:pt x="131" y="101"/>
                    </a:lnTo>
                    <a:lnTo>
                      <a:pt x="138" y="101"/>
                    </a:lnTo>
                    <a:lnTo>
                      <a:pt x="138" y="117"/>
                    </a:lnTo>
                    <a:lnTo>
                      <a:pt x="155" y="117"/>
                    </a:lnTo>
                    <a:lnTo>
                      <a:pt x="155" y="163"/>
                    </a:lnTo>
                    <a:lnTo>
                      <a:pt x="162" y="163"/>
                    </a:lnTo>
                    <a:lnTo>
                      <a:pt x="162" y="188"/>
                    </a:lnTo>
                    <a:lnTo>
                      <a:pt x="173" y="188"/>
                    </a:lnTo>
                    <a:lnTo>
                      <a:pt x="173" y="243"/>
                    </a:lnTo>
                    <a:lnTo>
                      <a:pt x="191" y="243"/>
                    </a:lnTo>
                    <a:lnTo>
                      <a:pt x="191" y="256"/>
                    </a:lnTo>
                    <a:lnTo>
                      <a:pt x="223" y="256"/>
                    </a:lnTo>
                    <a:lnTo>
                      <a:pt x="223" y="265"/>
                    </a:lnTo>
                    <a:lnTo>
                      <a:pt x="232" y="265"/>
                    </a:lnTo>
                    <a:lnTo>
                      <a:pt x="232" y="278"/>
                    </a:lnTo>
                    <a:lnTo>
                      <a:pt x="267" y="278"/>
                    </a:lnTo>
                    <a:lnTo>
                      <a:pt x="267" y="303"/>
                    </a:lnTo>
                    <a:lnTo>
                      <a:pt x="287" y="303"/>
                    </a:lnTo>
                    <a:lnTo>
                      <a:pt x="287" y="327"/>
                    </a:lnTo>
                    <a:lnTo>
                      <a:pt x="303" y="327"/>
                    </a:lnTo>
                    <a:lnTo>
                      <a:pt x="303" y="347"/>
                    </a:lnTo>
                    <a:lnTo>
                      <a:pt x="314" y="347"/>
                    </a:lnTo>
                    <a:lnTo>
                      <a:pt x="314" y="431"/>
                    </a:lnTo>
                    <a:lnTo>
                      <a:pt x="314" y="468"/>
                    </a:lnTo>
                    <a:lnTo>
                      <a:pt x="340" y="468"/>
                    </a:lnTo>
                    <a:lnTo>
                      <a:pt x="340" y="488"/>
                    </a:lnTo>
                    <a:lnTo>
                      <a:pt x="357" y="488"/>
                    </a:lnTo>
                    <a:lnTo>
                      <a:pt x="357" y="504"/>
                    </a:lnTo>
                    <a:lnTo>
                      <a:pt x="399" y="504"/>
                    </a:lnTo>
                    <a:lnTo>
                      <a:pt x="399" y="508"/>
                    </a:lnTo>
                    <a:lnTo>
                      <a:pt x="432" y="508"/>
                    </a:lnTo>
                    <a:lnTo>
                      <a:pt x="432" y="517"/>
                    </a:lnTo>
                    <a:lnTo>
                      <a:pt x="439" y="517"/>
                    </a:lnTo>
                    <a:lnTo>
                      <a:pt x="439" y="539"/>
                    </a:lnTo>
                    <a:lnTo>
                      <a:pt x="445" y="539"/>
                    </a:lnTo>
                    <a:lnTo>
                      <a:pt x="445" y="581"/>
                    </a:lnTo>
                    <a:lnTo>
                      <a:pt x="454" y="581"/>
                    </a:lnTo>
                    <a:lnTo>
                      <a:pt x="454" y="599"/>
                    </a:lnTo>
                    <a:lnTo>
                      <a:pt x="463" y="599"/>
                    </a:lnTo>
                    <a:lnTo>
                      <a:pt x="463" y="658"/>
                    </a:lnTo>
                    <a:lnTo>
                      <a:pt x="476" y="658"/>
                    </a:lnTo>
                    <a:lnTo>
                      <a:pt x="476" y="718"/>
                    </a:lnTo>
                    <a:lnTo>
                      <a:pt x="483" y="718"/>
                    </a:lnTo>
                    <a:lnTo>
                      <a:pt x="483" y="751"/>
                    </a:lnTo>
                    <a:lnTo>
                      <a:pt x="500" y="751"/>
                    </a:lnTo>
                    <a:lnTo>
                      <a:pt x="500" y="771"/>
                    </a:lnTo>
                    <a:lnTo>
                      <a:pt x="515" y="771"/>
                    </a:lnTo>
                    <a:lnTo>
                      <a:pt x="515" y="782"/>
                    </a:lnTo>
                    <a:lnTo>
                      <a:pt x="522" y="782"/>
                    </a:lnTo>
                    <a:lnTo>
                      <a:pt x="522" y="793"/>
                    </a:lnTo>
                    <a:lnTo>
                      <a:pt x="559" y="793"/>
                    </a:lnTo>
                    <a:lnTo>
                      <a:pt x="559" y="820"/>
                    </a:lnTo>
                    <a:lnTo>
                      <a:pt x="573" y="820"/>
                    </a:lnTo>
                    <a:lnTo>
                      <a:pt x="573" y="831"/>
                    </a:lnTo>
                    <a:lnTo>
                      <a:pt x="597" y="831"/>
                    </a:lnTo>
                    <a:lnTo>
                      <a:pt x="597" y="880"/>
                    </a:lnTo>
                    <a:lnTo>
                      <a:pt x="606" y="880"/>
                    </a:lnTo>
                    <a:lnTo>
                      <a:pt x="606" y="904"/>
                    </a:lnTo>
                    <a:lnTo>
                      <a:pt x="610" y="904"/>
                    </a:lnTo>
                    <a:lnTo>
                      <a:pt x="610" y="928"/>
                    </a:lnTo>
                    <a:lnTo>
                      <a:pt x="614" y="928"/>
                    </a:lnTo>
                    <a:lnTo>
                      <a:pt x="614" y="1008"/>
                    </a:lnTo>
                    <a:lnTo>
                      <a:pt x="623" y="1008"/>
                    </a:lnTo>
                    <a:lnTo>
                      <a:pt x="623" y="1030"/>
                    </a:lnTo>
                    <a:lnTo>
                      <a:pt x="630" y="1030"/>
                    </a:lnTo>
                    <a:lnTo>
                      <a:pt x="630" y="1070"/>
                    </a:lnTo>
                    <a:lnTo>
                      <a:pt x="643" y="1070"/>
                    </a:lnTo>
                    <a:lnTo>
                      <a:pt x="643" y="1083"/>
                    </a:lnTo>
                    <a:lnTo>
                      <a:pt x="647" y="1083"/>
                    </a:lnTo>
                    <a:lnTo>
                      <a:pt x="647" y="1092"/>
                    </a:lnTo>
                    <a:lnTo>
                      <a:pt x="660" y="1092"/>
                    </a:lnTo>
                    <a:lnTo>
                      <a:pt x="660" y="1129"/>
                    </a:lnTo>
                    <a:lnTo>
                      <a:pt x="691" y="1129"/>
                    </a:lnTo>
                    <a:lnTo>
                      <a:pt x="691" y="1147"/>
                    </a:lnTo>
                    <a:lnTo>
                      <a:pt x="757" y="1147"/>
                    </a:lnTo>
                    <a:lnTo>
                      <a:pt x="757" y="1189"/>
                    </a:lnTo>
                    <a:lnTo>
                      <a:pt x="766" y="1189"/>
                    </a:lnTo>
                    <a:lnTo>
                      <a:pt x="766" y="1218"/>
                    </a:lnTo>
                    <a:lnTo>
                      <a:pt x="779" y="1218"/>
                    </a:lnTo>
                    <a:lnTo>
                      <a:pt x="779" y="1231"/>
                    </a:lnTo>
                    <a:lnTo>
                      <a:pt x="794" y="1231"/>
                    </a:lnTo>
                    <a:lnTo>
                      <a:pt x="794" y="1262"/>
                    </a:lnTo>
                    <a:lnTo>
                      <a:pt x="829" y="1262"/>
                    </a:lnTo>
                    <a:lnTo>
                      <a:pt x="829" y="1269"/>
                    </a:lnTo>
                    <a:lnTo>
                      <a:pt x="887" y="1269"/>
                    </a:lnTo>
                    <a:lnTo>
                      <a:pt x="887" y="1297"/>
                    </a:lnTo>
                    <a:lnTo>
                      <a:pt x="902" y="1297"/>
                    </a:lnTo>
                    <a:lnTo>
                      <a:pt x="902" y="1335"/>
                    </a:lnTo>
                    <a:lnTo>
                      <a:pt x="922" y="1335"/>
                    </a:lnTo>
                    <a:lnTo>
                      <a:pt x="922" y="1364"/>
                    </a:lnTo>
                    <a:lnTo>
                      <a:pt x="979" y="1364"/>
                    </a:lnTo>
                    <a:lnTo>
                      <a:pt x="979" y="1375"/>
                    </a:lnTo>
                    <a:lnTo>
                      <a:pt x="996" y="1375"/>
                    </a:lnTo>
                    <a:lnTo>
                      <a:pt x="996" y="1381"/>
                    </a:lnTo>
                    <a:lnTo>
                      <a:pt x="1003" y="1381"/>
                    </a:lnTo>
                    <a:lnTo>
                      <a:pt x="1003" y="1390"/>
                    </a:lnTo>
                    <a:lnTo>
                      <a:pt x="1034" y="1390"/>
                    </a:lnTo>
                    <a:lnTo>
                      <a:pt x="1034" y="1397"/>
                    </a:lnTo>
                    <a:lnTo>
                      <a:pt x="1064" y="1397"/>
                    </a:lnTo>
                    <a:lnTo>
                      <a:pt x="1064" y="1408"/>
                    </a:lnTo>
                    <a:lnTo>
                      <a:pt x="1121" y="1408"/>
                    </a:lnTo>
                    <a:lnTo>
                      <a:pt x="1121" y="1441"/>
                    </a:lnTo>
                    <a:lnTo>
                      <a:pt x="1187" y="1441"/>
                    </a:lnTo>
                    <a:lnTo>
                      <a:pt x="1187" y="1454"/>
                    </a:lnTo>
                    <a:lnTo>
                      <a:pt x="1194" y="1454"/>
                    </a:lnTo>
                    <a:lnTo>
                      <a:pt x="1194" y="1463"/>
                    </a:lnTo>
                    <a:lnTo>
                      <a:pt x="1249" y="1463"/>
                    </a:lnTo>
                    <a:lnTo>
                      <a:pt x="1249" y="1472"/>
                    </a:lnTo>
                    <a:lnTo>
                      <a:pt x="1339" y="1472"/>
                    </a:lnTo>
                    <a:lnTo>
                      <a:pt x="1339" y="1499"/>
                    </a:lnTo>
                    <a:lnTo>
                      <a:pt x="1370" y="1499"/>
                    </a:lnTo>
                    <a:lnTo>
                      <a:pt x="1370" y="1501"/>
                    </a:lnTo>
                    <a:lnTo>
                      <a:pt x="1440" y="1501"/>
                    </a:lnTo>
                    <a:lnTo>
                      <a:pt x="1440" y="1512"/>
                    </a:lnTo>
                    <a:lnTo>
                      <a:pt x="1536" y="1512"/>
                    </a:lnTo>
                    <a:lnTo>
                      <a:pt x="1536" y="1529"/>
                    </a:lnTo>
                    <a:lnTo>
                      <a:pt x="1587" y="1529"/>
                    </a:lnTo>
                    <a:lnTo>
                      <a:pt x="1587" y="1547"/>
                    </a:lnTo>
                    <a:lnTo>
                      <a:pt x="1703" y="1547"/>
                    </a:lnTo>
                    <a:lnTo>
                      <a:pt x="1703" y="1554"/>
                    </a:lnTo>
                    <a:lnTo>
                      <a:pt x="1745" y="1554"/>
                    </a:lnTo>
                    <a:lnTo>
                      <a:pt x="1745" y="1567"/>
                    </a:lnTo>
                    <a:lnTo>
                      <a:pt x="1765" y="1567"/>
                    </a:lnTo>
                    <a:lnTo>
                      <a:pt x="1765" y="1591"/>
                    </a:lnTo>
                    <a:lnTo>
                      <a:pt x="1916" y="1591"/>
                    </a:lnTo>
                    <a:lnTo>
                      <a:pt x="1916" y="1600"/>
                    </a:lnTo>
                    <a:lnTo>
                      <a:pt x="2217" y="1600"/>
                    </a:lnTo>
                    <a:lnTo>
                      <a:pt x="2217" y="1611"/>
                    </a:lnTo>
                    <a:lnTo>
                      <a:pt x="2430" y="1611"/>
                    </a:lnTo>
                    <a:lnTo>
                      <a:pt x="2430" y="1627"/>
                    </a:lnTo>
                    <a:lnTo>
                      <a:pt x="2665" y="1627"/>
                    </a:lnTo>
                    <a:lnTo>
                      <a:pt x="2665" y="1662"/>
                    </a:lnTo>
                    <a:lnTo>
                      <a:pt x="3108" y="1662"/>
                    </a:lnTo>
                    <a:lnTo>
                      <a:pt x="3108" y="1686"/>
                    </a:lnTo>
                    <a:lnTo>
                      <a:pt x="3800" y="1686"/>
                    </a:lnTo>
                    <a:lnTo>
                      <a:pt x="3800" y="1733"/>
                    </a:lnTo>
                    <a:lnTo>
                      <a:pt x="3905" y="1733"/>
                    </a:lnTo>
                    <a:lnTo>
                      <a:pt x="3905" y="1793"/>
                    </a:lnTo>
                    <a:lnTo>
                      <a:pt x="4437" y="1793"/>
                    </a:lnTo>
                  </a:path>
                </a:pathLst>
              </a:custGeom>
              <a:noFill/>
              <a:ln w="14288">
                <a:solidFill>
                  <a:srgbClr val="009F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1" name="Line 138">
                <a:extLst>
                  <a:ext uri="{FF2B5EF4-FFF2-40B4-BE49-F238E27FC236}">
                    <a16:creationId xmlns:a16="http://schemas.microsoft.com/office/drawing/2014/main" id="{F35619F2-A855-A29B-32B6-86BA3CDDB7F9}"/>
                  </a:ext>
                </a:extLst>
              </p:cNvPr>
              <p:cNvSpPr>
                <a:spLocks noChangeShapeType="1"/>
              </p:cNvSpPr>
              <p:nvPr/>
            </p:nvSpPr>
            <p:spPr bwMode="auto">
              <a:xfrm>
                <a:off x="2217738" y="1154112"/>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2" name="Line 139">
                <a:extLst>
                  <a:ext uri="{FF2B5EF4-FFF2-40B4-BE49-F238E27FC236}">
                    <a16:creationId xmlns:a16="http://schemas.microsoft.com/office/drawing/2014/main" id="{E0957489-B0F4-80A5-53A4-FB730D0BF5C2}"/>
                  </a:ext>
                </a:extLst>
              </p:cNvPr>
              <p:cNvSpPr>
                <a:spLocks noChangeShapeType="1"/>
              </p:cNvSpPr>
              <p:nvPr/>
            </p:nvSpPr>
            <p:spPr bwMode="auto">
              <a:xfrm>
                <a:off x="2447925" y="1339850"/>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3" name="Line 140">
                <a:extLst>
                  <a:ext uri="{FF2B5EF4-FFF2-40B4-BE49-F238E27FC236}">
                    <a16:creationId xmlns:a16="http://schemas.microsoft.com/office/drawing/2014/main" id="{1E94173C-275C-52B2-140D-6EB52F16D3B1}"/>
                  </a:ext>
                </a:extLst>
              </p:cNvPr>
              <p:cNvSpPr>
                <a:spLocks noChangeShapeType="1"/>
              </p:cNvSpPr>
              <p:nvPr/>
            </p:nvSpPr>
            <p:spPr bwMode="auto">
              <a:xfrm>
                <a:off x="2482850" y="1450975"/>
                <a:ext cx="0" cy="71438"/>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4" name="Line 141">
                <a:extLst>
                  <a:ext uri="{FF2B5EF4-FFF2-40B4-BE49-F238E27FC236}">
                    <a16:creationId xmlns:a16="http://schemas.microsoft.com/office/drawing/2014/main" id="{83941ACD-CAD8-F94A-27E2-81EC8E51D715}"/>
                  </a:ext>
                </a:extLst>
              </p:cNvPr>
              <p:cNvSpPr>
                <a:spLocks noChangeShapeType="1"/>
              </p:cNvSpPr>
              <p:nvPr/>
            </p:nvSpPr>
            <p:spPr bwMode="auto">
              <a:xfrm>
                <a:off x="2670175" y="1627187"/>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5" name="Line 142">
                <a:extLst>
                  <a:ext uri="{FF2B5EF4-FFF2-40B4-BE49-F238E27FC236}">
                    <a16:creationId xmlns:a16="http://schemas.microsoft.com/office/drawing/2014/main" id="{BBA75B3D-0661-883E-8AA6-F2B4FD4EE389}"/>
                  </a:ext>
                </a:extLst>
              </p:cNvPr>
              <p:cNvSpPr>
                <a:spLocks noChangeShapeType="1"/>
              </p:cNvSpPr>
              <p:nvPr/>
            </p:nvSpPr>
            <p:spPr bwMode="auto">
              <a:xfrm>
                <a:off x="2695575" y="1668462"/>
                <a:ext cx="0" cy="71438"/>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6" name="Line 143">
                <a:extLst>
                  <a:ext uri="{FF2B5EF4-FFF2-40B4-BE49-F238E27FC236}">
                    <a16:creationId xmlns:a16="http://schemas.microsoft.com/office/drawing/2014/main" id="{3C7AD5FE-17AE-32A7-68BF-4ADCF525C76E}"/>
                  </a:ext>
                </a:extLst>
              </p:cNvPr>
              <p:cNvSpPr>
                <a:spLocks noChangeShapeType="1"/>
              </p:cNvSpPr>
              <p:nvPr/>
            </p:nvSpPr>
            <p:spPr bwMode="auto">
              <a:xfrm>
                <a:off x="2716213" y="1700212"/>
                <a:ext cx="0" cy="71438"/>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7" name="Line 144">
                <a:extLst>
                  <a:ext uri="{FF2B5EF4-FFF2-40B4-BE49-F238E27FC236}">
                    <a16:creationId xmlns:a16="http://schemas.microsoft.com/office/drawing/2014/main" id="{62788DF6-D36E-1200-80D4-36454FDF55BA}"/>
                  </a:ext>
                </a:extLst>
              </p:cNvPr>
              <p:cNvSpPr>
                <a:spLocks noChangeShapeType="1"/>
              </p:cNvSpPr>
              <p:nvPr/>
            </p:nvSpPr>
            <p:spPr bwMode="auto">
              <a:xfrm>
                <a:off x="2716213" y="177482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8" name="Line 145">
                <a:extLst>
                  <a:ext uri="{FF2B5EF4-FFF2-40B4-BE49-F238E27FC236}">
                    <a16:creationId xmlns:a16="http://schemas.microsoft.com/office/drawing/2014/main" id="{15B38BA0-6367-EFFA-C5E5-B4698E2D2448}"/>
                  </a:ext>
                </a:extLst>
              </p:cNvPr>
              <p:cNvSpPr>
                <a:spLocks noChangeShapeType="1"/>
              </p:cNvSpPr>
              <p:nvPr/>
            </p:nvSpPr>
            <p:spPr bwMode="auto">
              <a:xfrm>
                <a:off x="2716213" y="1809750"/>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9" name="Line 146">
                <a:extLst>
                  <a:ext uri="{FF2B5EF4-FFF2-40B4-BE49-F238E27FC236}">
                    <a16:creationId xmlns:a16="http://schemas.microsoft.com/office/drawing/2014/main" id="{1307EBF8-240D-DDCC-F9CC-C2AAD814A6F0}"/>
                  </a:ext>
                </a:extLst>
              </p:cNvPr>
              <p:cNvSpPr>
                <a:spLocks noChangeShapeType="1"/>
              </p:cNvSpPr>
              <p:nvPr/>
            </p:nvSpPr>
            <p:spPr bwMode="auto">
              <a:xfrm>
                <a:off x="2781300" y="1928812"/>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0" name="Line 147">
                <a:extLst>
                  <a:ext uri="{FF2B5EF4-FFF2-40B4-BE49-F238E27FC236}">
                    <a16:creationId xmlns:a16="http://schemas.microsoft.com/office/drawing/2014/main" id="{E27C4659-F404-A1D4-2497-F4CACD4EA7F1}"/>
                  </a:ext>
                </a:extLst>
              </p:cNvPr>
              <p:cNvSpPr>
                <a:spLocks noChangeShapeType="1"/>
              </p:cNvSpPr>
              <p:nvPr/>
            </p:nvSpPr>
            <p:spPr bwMode="auto">
              <a:xfrm>
                <a:off x="2844800" y="1954212"/>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1" name="Line 148">
                <a:extLst>
                  <a:ext uri="{FF2B5EF4-FFF2-40B4-BE49-F238E27FC236}">
                    <a16:creationId xmlns:a16="http://schemas.microsoft.com/office/drawing/2014/main" id="{3ABA52A2-D7BC-F907-E6B1-A7B5F67B710F}"/>
                  </a:ext>
                </a:extLst>
              </p:cNvPr>
              <p:cNvSpPr>
                <a:spLocks noChangeShapeType="1"/>
              </p:cNvSpPr>
              <p:nvPr/>
            </p:nvSpPr>
            <p:spPr bwMode="auto">
              <a:xfrm>
                <a:off x="2921000" y="2006600"/>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2" name="Line 149">
                <a:extLst>
                  <a:ext uri="{FF2B5EF4-FFF2-40B4-BE49-F238E27FC236}">
                    <a16:creationId xmlns:a16="http://schemas.microsoft.com/office/drawing/2014/main" id="{0AF4FC46-FD72-FDB1-BD57-EC217D9F1E5B}"/>
                  </a:ext>
                </a:extLst>
              </p:cNvPr>
              <p:cNvSpPr>
                <a:spLocks noChangeShapeType="1"/>
              </p:cNvSpPr>
              <p:nvPr/>
            </p:nvSpPr>
            <p:spPr bwMode="auto">
              <a:xfrm>
                <a:off x="2959100" y="2198687"/>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3" name="Line 150">
                <a:extLst>
                  <a:ext uri="{FF2B5EF4-FFF2-40B4-BE49-F238E27FC236}">
                    <a16:creationId xmlns:a16="http://schemas.microsoft.com/office/drawing/2014/main" id="{5A70A0DD-2117-DACA-266F-B2F92BCF65E8}"/>
                  </a:ext>
                </a:extLst>
              </p:cNvPr>
              <p:cNvSpPr>
                <a:spLocks noChangeShapeType="1"/>
              </p:cNvSpPr>
              <p:nvPr/>
            </p:nvSpPr>
            <p:spPr bwMode="auto">
              <a:xfrm>
                <a:off x="2967038" y="2265362"/>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4" name="Line 151">
                <a:extLst>
                  <a:ext uri="{FF2B5EF4-FFF2-40B4-BE49-F238E27FC236}">
                    <a16:creationId xmlns:a16="http://schemas.microsoft.com/office/drawing/2014/main" id="{237B4799-B558-61E9-2794-762EC9DAB74C}"/>
                  </a:ext>
                </a:extLst>
              </p:cNvPr>
              <p:cNvSpPr>
                <a:spLocks noChangeShapeType="1"/>
              </p:cNvSpPr>
              <p:nvPr/>
            </p:nvSpPr>
            <p:spPr bwMode="auto">
              <a:xfrm>
                <a:off x="2981325" y="2293937"/>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5" name="Line 152">
                <a:extLst>
                  <a:ext uri="{FF2B5EF4-FFF2-40B4-BE49-F238E27FC236}">
                    <a16:creationId xmlns:a16="http://schemas.microsoft.com/office/drawing/2014/main" id="{4AC88E1E-73D8-35BD-84B3-908803F75F62}"/>
                  </a:ext>
                </a:extLst>
              </p:cNvPr>
              <p:cNvSpPr>
                <a:spLocks noChangeShapeType="1"/>
              </p:cNvSpPr>
              <p:nvPr/>
            </p:nvSpPr>
            <p:spPr bwMode="auto">
              <a:xfrm>
                <a:off x="3008313" y="2343150"/>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6" name="Line 153">
                <a:extLst>
                  <a:ext uri="{FF2B5EF4-FFF2-40B4-BE49-F238E27FC236}">
                    <a16:creationId xmlns:a16="http://schemas.microsoft.com/office/drawing/2014/main" id="{D83066F7-C4FB-DC46-B7C2-9FCE4C39AB22}"/>
                  </a:ext>
                </a:extLst>
              </p:cNvPr>
              <p:cNvSpPr>
                <a:spLocks noChangeShapeType="1"/>
              </p:cNvSpPr>
              <p:nvPr/>
            </p:nvSpPr>
            <p:spPr bwMode="auto">
              <a:xfrm>
                <a:off x="3101975" y="2406650"/>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7" name="Line 154">
                <a:extLst>
                  <a:ext uri="{FF2B5EF4-FFF2-40B4-BE49-F238E27FC236}">
                    <a16:creationId xmlns:a16="http://schemas.microsoft.com/office/drawing/2014/main" id="{DEE0BC0F-4294-BBC0-4D4F-CF8C7C84F5E0}"/>
                  </a:ext>
                </a:extLst>
              </p:cNvPr>
              <p:cNvSpPr>
                <a:spLocks noChangeShapeType="1"/>
              </p:cNvSpPr>
              <p:nvPr/>
            </p:nvSpPr>
            <p:spPr bwMode="auto">
              <a:xfrm>
                <a:off x="3162300" y="2468562"/>
                <a:ext cx="0" cy="71438"/>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8" name="Line 155">
                <a:extLst>
                  <a:ext uri="{FF2B5EF4-FFF2-40B4-BE49-F238E27FC236}">
                    <a16:creationId xmlns:a16="http://schemas.microsoft.com/office/drawing/2014/main" id="{DDF33629-B18C-A308-8589-3222F6CA7080}"/>
                  </a:ext>
                </a:extLst>
              </p:cNvPr>
              <p:cNvSpPr>
                <a:spLocks noChangeShapeType="1"/>
              </p:cNvSpPr>
              <p:nvPr/>
            </p:nvSpPr>
            <p:spPr bwMode="auto">
              <a:xfrm>
                <a:off x="3203575" y="2760662"/>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9" name="Line 156">
                <a:extLst>
                  <a:ext uri="{FF2B5EF4-FFF2-40B4-BE49-F238E27FC236}">
                    <a16:creationId xmlns:a16="http://schemas.microsoft.com/office/drawing/2014/main" id="{0FAFEDF4-2270-F97F-073D-553B9A7FF730}"/>
                  </a:ext>
                </a:extLst>
              </p:cNvPr>
              <p:cNvSpPr>
                <a:spLocks noChangeShapeType="1"/>
              </p:cNvSpPr>
              <p:nvPr/>
            </p:nvSpPr>
            <p:spPr bwMode="auto">
              <a:xfrm>
                <a:off x="3217863" y="2789237"/>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0" name="Line 157">
                <a:extLst>
                  <a:ext uri="{FF2B5EF4-FFF2-40B4-BE49-F238E27FC236}">
                    <a16:creationId xmlns:a16="http://schemas.microsoft.com/office/drawing/2014/main" id="{776AD6F8-9194-98A7-0271-5D750B7F80CA}"/>
                  </a:ext>
                </a:extLst>
              </p:cNvPr>
              <p:cNvSpPr>
                <a:spLocks noChangeShapeType="1"/>
              </p:cNvSpPr>
              <p:nvPr/>
            </p:nvSpPr>
            <p:spPr bwMode="auto">
              <a:xfrm>
                <a:off x="3267075" y="2882900"/>
                <a:ext cx="0" cy="71438"/>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1" name="Line 158">
                <a:extLst>
                  <a:ext uri="{FF2B5EF4-FFF2-40B4-BE49-F238E27FC236}">
                    <a16:creationId xmlns:a16="http://schemas.microsoft.com/office/drawing/2014/main" id="{21CD3C63-10BD-4B81-66AC-EE9D165B6D9C}"/>
                  </a:ext>
                </a:extLst>
              </p:cNvPr>
              <p:cNvSpPr>
                <a:spLocks noChangeShapeType="1"/>
              </p:cNvSpPr>
              <p:nvPr/>
            </p:nvSpPr>
            <p:spPr bwMode="auto">
              <a:xfrm>
                <a:off x="3357563" y="29749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2" name="Line 159">
                <a:extLst>
                  <a:ext uri="{FF2B5EF4-FFF2-40B4-BE49-F238E27FC236}">
                    <a16:creationId xmlns:a16="http://schemas.microsoft.com/office/drawing/2014/main" id="{2F1D06E3-C93C-DF3B-800E-2367540E59D9}"/>
                  </a:ext>
                </a:extLst>
              </p:cNvPr>
              <p:cNvSpPr>
                <a:spLocks noChangeShapeType="1"/>
              </p:cNvSpPr>
              <p:nvPr/>
            </p:nvSpPr>
            <p:spPr bwMode="auto">
              <a:xfrm>
                <a:off x="3402013" y="29749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3" name="Line 160">
                <a:extLst>
                  <a:ext uri="{FF2B5EF4-FFF2-40B4-BE49-F238E27FC236}">
                    <a16:creationId xmlns:a16="http://schemas.microsoft.com/office/drawing/2014/main" id="{EC51B83D-6A2D-F563-BA99-2BF4FF9C5CF0}"/>
                  </a:ext>
                </a:extLst>
              </p:cNvPr>
              <p:cNvSpPr>
                <a:spLocks noChangeShapeType="1"/>
              </p:cNvSpPr>
              <p:nvPr/>
            </p:nvSpPr>
            <p:spPr bwMode="auto">
              <a:xfrm>
                <a:off x="3416300" y="3041650"/>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4" name="Line 161">
                <a:extLst>
                  <a:ext uri="{FF2B5EF4-FFF2-40B4-BE49-F238E27FC236}">
                    <a16:creationId xmlns:a16="http://schemas.microsoft.com/office/drawing/2014/main" id="{8914BD47-C222-420A-7411-B010E8979AB0}"/>
                  </a:ext>
                </a:extLst>
              </p:cNvPr>
              <p:cNvSpPr>
                <a:spLocks noChangeShapeType="1"/>
              </p:cNvSpPr>
              <p:nvPr/>
            </p:nvSpPr>
            <p:spPr bwMode="auto">
              <a:xfrm>
                <a:off x="3448050" y="3079750"/>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5" name="Line 162">
                <a:extLst>
                  <a:ext uri="{FF2B5EF4-FFF2-40B4-BE49-F238E27FC236}">
                    <a16:creationId xmlns:a16="http://schemas.microsoft.com/office/drawing/2014/main" id="{38AE84A9-349C-52F6-7B1F-14F3B857AEC8}"/>
                  </a:ext>
                </a:extLst>
              </p:cNvPr>
              <p:cNvSpPr>
                <a:spLocks noChangeShapeType="1"/>
              </p:cNvSpPr>
              <p:nvPr/>
            </p:nvSpPr>
            <p:spPr bwMode="auto">
              <a:xfrm>
                <a:off x="3479800" y="3132137"/>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6" name="Line 163">
                <a:extLst>
                  <a:ext uri="{FF2B5EF4-FFF2-40B4-BE49-F238E27FC236}">
                    <a16:creationId xmlns:a16="http://schemas.microsoft.com/office/drawing/2014/main" id="{A177C8E3-32ED-CA4F-BF0F-7D1375C4E573}"/>
                  </a:ext>
                </a:extLst>
              </p:cNvPr>
              <p:cNvSpPr>
                <a:spLocks noChangeShapeType="1"/>
              </p:cNvSpPr>
              <p:nvPr/>
            </p:nvSpPr>
            <p:spPr bwMode="auto">
              <a:xfrm>
                <a:off x="3643313" y="3213100"/>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7" name="Line 164">
                <a:extLst>
                  <a:ext uri="{FF2B5EF4-FFF2-40B4-BE49-F238E27FC236}">
                    <a16:creationId xmlns:a16="http://schemas.microsoft.com/office/drawing/2014/main" id="{FB668CBF-9665-A11F-DC16-045B0236117C}"/>
                  </a:ext>
                </a:extLst>
              </p:cNvPr>
              <p:cNvSpPr>
                <a:spLocks noChangeShapeType="1"/>
              </p:cNvSpPr>
              <p:nvPr/>
            </p:nvSpPr>
            <p:spPr bwMode="auto">
              <a:xfrm>
                <a:off x="3673475" y="3268662"/>
                <a:ext cx="0" cy="71438"/>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8" name="Line 165">
                <a:extLst>
                  <a:ext uri="{FF2B5EF4-FFF2-40B4-BE49-F238E27FC236}">
                    <a16:creationId xmlns:a16="http://schemas.microsoft.com/office/drawing/2014/main" id="{EC6E41D0-636B-0945-FEA1-83ED6ABD9D2F}"/>
                  </a:ext>
                </a:extLst>
              </p:cNvPr>
              <p:cNvSpPr>
                <a:spLocks noChangeShapeType="1"/>
              </p:cNvSpPr>
              <p:nvPr/>
            </p:nvSpPr>
            <p:spPr bwMode="auto">
              <a:xfrm>
                <a:off x="3897313" y="3367087"/>
                <a:ext cx="0" cy="71438"/>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9" name="Line 166">
                <a:extLst>
                  <a:ext uri="{FF2B5EF4-FFF2-40B4-BE49-F238E27FC236}">
                    <a16:creationId xmlns:a16="http://schemas.microsoft.com/office/drawing/2014/main" id="{2F00F0E6-F821-B43D-AE22-3C1E2A30EB15}"/>
                  </a:ext>
                </a:extLst>
              </p:cNvPr>
              <p:cNvSpPr>
                <a:spLocks noChangeShapeType="1"/>
              </p:cNvSpPr>
              <p:nvPr/>
            </p:nvSpPr>
            <p:spPr bwMode="auto">
              <a:xfrm>
                <a:off x="3967163" y="3392487"/>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0" name="Line 167">
                <a:extLst>
                  <a:ext uri="{FF2B5EF4-FFF2-40B4-BE49-F238E27FC236}">
                    <a16:creationId xmlns:a16="http://schemas.microsoft.com/office/drawing/2014/main" id="{39077BD2-74A3-D916-9D91-260B93353722}"/>
                  </a:ext>
                </a:extLst>
              </p:cNvPr>
              <p:cNvSpPr>
                <a:spLocks noChangeShapeType="1"/>
              </p:cNvSpPr>
              <p:nvPr/>
            </p:nvSpPr>
            <p:spPr bwMode="auto">
              <a:xfrm>
                <a:off x="3994150" y="3392487"/>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1" name="Line 168">
                <a:extLst>
                  <a:ext uri="{FF2B5EF4-FFF2-40B4-BE49-F238E27FC236}">
                    <a16:creationId xmlns:a16="http://schemas.microsoft.com/office/drawing/2014/main" id="{D6F36D08-9EE6-A733-FAD2-B964B437AD79}"/>
                  </a:ext>
                </a:extLst>
              </p:cNvPr>
              <p:cNvSpPr>
                <a:spLocks noChangeShapeType="1"/>
              </p:cNvSpPr>
              <p:nvPr/>
            </p:nvSpPr>
            <p:spPr bwMode="auto">
              <a:xfrm>
                <a:off x="4319588" y="3487737"/>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2" name="Line 169">
                <a:extLst>
                  <a:ext uri="{FF2B5EF4-FFF2-40B4-BE49-F238E27FC236}">
                    <a16:creationId xmlns:a16="http://schemas.microsoft.com/office/drawing/2014/main" id="{F08E62DD-E82E-D96D-FF4E-F33CB91375C4}"/>
                  </a:ext>
                </a:extLst>
              </p:cNvPr>
              <p:cNvSpPr>
                <a:spLocks noChangeShapeType="1"/>
              </p:cNvSpPr>
              <p:nvPr/>
            </p:nvSpPr>
            <p:spPr bwMode="auto">
              <a:xfrm>
                <a:off x="4343400" y="3487737"/>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3" name="Line 170">
                <a:extLst>
                  <a:ext uri="{FF2B5EF4-FFF2-40B4-BE49-F238E27FC236}">
                    <a16:creationId xmlns:a16="http://schemas.microsoft.com/office/drawing/2014/main" id="{075C0D2B-0D54-7853-9865-7E7E91D09963}"/>
                  </a:ext>
                </a:extLst>
              </p:cNvPr>
              <p:cNvSpPr>
                <a:spLocks noChangeShapeType="1"/>
              </p:cNvSpPr>
              <p:nvPr/>
            </p:nvSpPr>
            <p:spPr bwMode="auto">
              <a:xfrm>
                <a:off x="4652963" y="3554412"/>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4" name="Line 171">
                <a:extLst>
                  <a:ext uri="{FF2B5EF4-FFF2-40B4-BE49-F238E27FC236}">
                    <a16:creationId xmlns:a16="http://schemas.microsoft.com/office/drawing/2014/main" id="{5833B75D-FFB5-89CC-6C4D-A8E2DC631CB3}"/>
                  </a:ext>
                </a:extLst>
              </p:cNvPr>
              <p:cNvSpPr>
                <a:spLocks noChangeShapeType="1"/>
              </p:cNvSpPr>
              <p:nvPr/>
            </p:nvSpPr>
            <p:spPr bwMode="auto">
              <a:xfrm>
                <a:off x="4713288" y="3581400"/>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5" name="Line 172">
                <a:extLst>
                  <a:ext uri="{FF2B5EF4-FFF2-40B4-BE49-F238E27FC236}">
                    <a16:creationId xmlns:a16="http://schemas.microsoft.com/office/drawing/2014/main" id="{B4D5E555-7756-EA42-1217-6F140F2960F6}"/>
                  </a:ext>
                </a:extLst>
              </p:cNvPr>
              <p:cNvSpPr>
                <a:spLocks noChangeShapeType="1"/>
              </p:cNvSpPr>
              <p:nvPr/>
            </p:nvSpPr>
            <p:spPr bwMode="auto">
              <a:xfrm>
                <a:off x="4754563" y="360362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6" name="Line 173">
                <a:extLst>
                  <a:ext uri="{FF2B5EF4-FFF2-40B4-BE49-F238E27FC236}">
                    <a16:creationId xmlns:a16="http://schemas.microsoft.com/office/drawing/2014/main" id="{40CE3A2A-80AF-FD36-15DC-10EAD4F5D8F4}"/>
                  </a:ext>
                </a:extLst>
              </p:cNvPr>
              <p:cNvSpPr>
                <a:spLocks noChangeShapeType="1"/>
              </p:cNvSpPr>
              <p:nvPr/>
            </p:nvSpPr>
            <p:spPr bwMode="auto">
              <a:xfrm>
                <a:off x="4848225" y="360362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7" name="Line 174">
                <a:extLst>
                  <a:ext uri="{FF2B5EF4-FFF2-40B4-BE49-F238E27FC236}">
                    <a16:creationId xmlns:a16="http://schemas.microsoft.com/office/drawing/2014/main" id="{DD3AB07C-72C5-2805-B426-087ECE8EEC70}"/>
                  </a:ext>
                </a:extLst>
              </p:cNvPr>
              <p:cNvSpPr>
                <a:spLocks noChangeShapeType="1"/>
              </p:cNvSpPr>
              <p:nvPr/>
            </p:nvSpPr>
            <p:spPr bwMode="auto">
              <a:xfrm>
                <a:off x="5008563" y="3651250"/>
                <a:ext cx="0" cy="71438"/>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8" name="Line 175">
                <a:extLst>
                  <a:ext uri="{FF2B5EF4-FFF2-40B4-BE49-F238E27FC236}">
                    <a16:creationId xmlns:a16="http://schemas.microsoft.com/office/drawing/2014/main" id="{9596141E-568C-2279-23A0-FFE4BA0D8326}"/>
                  </a:ext>
                </a:extLst>
              </p:cNvPr>
              <p:cNvSpPr>
                <a:spLocks noChangeShapeType="1"/>
              </p:cNvSpPr>
              <p:nvPr/>
            </p:nvSpPr>
            <p:spPr bwMode="auto">
              <a:xfrm>
                <a:off x="5072063" y="36734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9" name="Line 176">
                <a:extLst>
                  <a:ext uri="{FF2B5EF4-FFF2-40B4-BE49-F238E27FC236}">
                    <a16:creationId xmlns:a16="http://schemas.microsoft.com/office/drawing/2014/main" id="{F4B0D0F4-5167-27FD-7AF6-8AFFAB3596AD}"/>
                  </a:ext>
                </a:extLst>
              </p:cNvPr>
              <p:cNvSpPr>
                <a:spLocks noChangeShapeType="1"/>
              </p:cNvSpPr>
              <p:nvPr/>
            </p:nvSpPr>
            <p:spPr bwMode="auto">
              <a:xfrm>
                <a:off x="5095875" y="36734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0" name="Line 177">
                <a:extLst>
                  <a:ext uri="{FF2B5EF4-FFF2-40B4-BE49-F238E27FC236}">
                    <a16:creationId xmlns:a16="http://schemas.microsoft.com/office/drawing/2014/main" id="{D5312D36-2DEE-4F8A-B791-462AEF1E2309}"/>
                  </a:ext>
                </a:extLst>
              </p:cNvPr>
              <p:cNvSpPr>
                <a:spLocks noChangeShapeType="1"/>
              </p:cNvSpPr>
              <p:nvPr/>
            </p:nvSpPr>
            <p:spPr bwMode="auto">
              <a:xfrm>
                <a:off x="5103813" y="36734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1" name="Line 178">
                <a:extLst>
                  <a:ext uri="{FF2B5EF4-FFF2-40B4-BE49-F238E27FC236}">
                    <a16:creationId xmlns:a16="http://schemas.microsoft.com/office/drawing/2014/main" id="{6B7467D1-718A-B450-B30F-B1B767B23713}"/>
                  </a:ext>
                </a:extLst>
              </p:cNvPr>
              <p:cNvSpPr>
                <a:spLocks noChangeShapeType="1"/>
              </p:cNvSpPr>
              <p:nvPr/>
            </p:nvSpPr>
            <p:spPr bwMode="auto">
              <a:xfrm>
                <a:off x="5340350" y="36941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2" name="Line 179">
                <a:extLst>
                  <a:ext uri="{FF2B5EF4-FFF2-40B4-BE49-F238E27FC236}">
                    <a16:creationId xmlns:a16="http://schemas.microsoft.com/office/drawing/2014/main" id="{0FBA8FBA-5DD1-9C64-100C-6E52ED0B709E}"/>
                  </a:ext>
                </a:extLst>
              </p:cNvPr>
              <p:cNvSpPr>
                <a:spLocks noChangeShapeType="1"/>
              </p:cNvSpPr>
              <p:nvPr/>
            </p:nvSpPr>
            <p:spPr bwMode="auto">
              <a:xfrm>
                <a:off x="5399088" y="369411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3" name="Line 180">
                <a:extLst>
                  <a:ext uri="{FF2B5EF4-FFF2-40B4-BE49-F238E27FC236}">
                    <a16:creationId xmlns:a16="http://schemas.microsoft.com/office/drawing/2014/main" id="{3FC6E9E5-1A6A-4820-80E9-3B0651280D09}"/>
                  </a:ext>
                </a:extLst>
              </p:cNvPr>
              <p:cNvSpPr>
                <a:spLocks noChangeShapeType="1"/>
              </p:cNvSpPr>
              <p:nvPr/>
            </p:nvSpPr>
            <p:spPr bwMode="auto">
              <a:xfrm>
                <a:off x="5730875" y="37115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4" name="Line 181">
                <a:extLst>
                  <a:ext uri="{FF2B5EF4-FFF2-40B4-BE49-F238E27FC236}">
                    <a16:creationId xmlns:a16="http://schemas.microsoft.com/office/drawing/2014/main" id="{02B82E98-E67B-686F-5C4F-6669D4769159}"/>
                  </a:ext>
                </a:extLst>
              </p:cNvPr>
              <p:cNvSpPr>
                <a:spLocks noChangeShapeType="1"/>
              </p:cNvSpPr>
              <p:nvPr/>
            </p:nvSpPr>
            <p:spPr bwMode="auto">
              <a:xfrm>
                <a:off x="5786438" y="37115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5" name="Line 182">
                <a:extLst>
                  <a:ext uri="{FF2B5EF4-FFF2-40B4-BE49-F238E27FC236}">
                    <a16:creationId xmlns:a16="http://schemas.microsoft.com/office/drawing/2014/main" id="{52577789-C8E4-99D8-78A7-00E00529E104}"/>
                  </a:ext>
                </a:extLst>
              </p:cNvPr>
              <p:cNvSpPr>
                <a:spLocks noChangeShapeType="1"/>
              </p:cNvSpPr>
              <p:nvPr/>
            </p:nvSpPr>
            <p:spPr bwMode="auto">
              <a:xfrm>
                <a:off x="5883275" y="37115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6" name="Line 183">
                <a:extLst>
                  <a:ext uri="{FF2B5EF4-FFF2-40B4-BE49-F238E27FC236}">
                    <a16:creationId xmlns:a16="http://schemas.microsoft.com/office/drawing/2014/main" id="{0C8EF49A-39E0-2D51-70DD-7ED5227A0900}"/>
                  </a:ext>
                </a:extLst>
              </p:cNvPr>
              <p:cNvSpPr>
                <a:spLocks noChangeShapeType="1"/>
              </p:cNvSpPr>
              <p:nvPr/>
            </p:nvSpPr>
            <p:spPr bwMode="auto">
              <a:xfrm>
                <a:off x="6135688" y="37369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7" name="Line 184">
                <a:extLst>
                  <a:ext uri="{FF2B5EF4-FFF2-40B4-BE49-F238E27FC236}">
                    <a16:creationId xmlns:a16="http://schemas.microsoft.com/office/drawing/2014/main" id="{E8CFBFEF-191D-CBAE-432A-B1A03C0841AD}"/>
                  </a:ext>
                </a:extLst>
              </p:cNvPr>
              <p:cNvSpPr>
                <a:spLocks noChangeShapeType="1"/>
              </p:cNvSpPr>
              <p:nvPr/>
            </p:nvSpPr>
            <p:spPr bwMode="auto">
              <a:xfrm>
                <a:off x="6162675" y="37369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8" name="Line 185">
                <a:extLst>
                  <a:ext uri="{FF2B5EF4-FFF2-40B4-BE49-F238E27FC236}">
                    <a16:creationId xmlns:a16="http://schemas.microsoft.com/office/drawing/2014/main" id="{C82DB6B4-ECF3-8E53-38F8-C13D310708B1}"/>
                  </a:ext>
                </a:extLst>
              </p:cNvPr>
              <p:cNvSpPr>
                <a:spLocks noChangeShapeType="1"/>
              </p:cNvSpPr>
              <p:nvPr/>
            </p:nvSpPr>
            <p:spPr bwMode="auto">
              <a:xfrm>
                <a:off x="6211888" y="37369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9" name="Line 186">
                <a:extLst>
                  <a:ext uri="{FF2B5EF4-FFF2-40B4-BE49-F238E27FC236}">
                    <a16:creationId xmlns:a16="http://schemas.microsoft.com/office/drawing/2014/main" id="{2A56C1FB-45AD-6A20-D3C3-27B401F6E331}"/>
                  </a:ext>
                </a:extLst>
              </p:cNvPr>
              <p:cNvSpPr>
                <a:spLocks noChangeShapeType="1"/>
              </p:cNvSpPr>
              <p:nvPr/>
            </p:nvSpPr>
            <p:spPr bwMode="auto">
              <a:xfrm>
                <a:off x="6302375" y="3736975"/>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0" name="Line 187">
                <a:extLst>
                  <a:ext uri="{FF2B5EF4-FFF2-40B4-BE49-F238E27FC236}">
                    <a16:creationId xmlns:a16="http://schemas.microsoft.com/office/drawing/2014/main" id="{61905959-24E7-644F-CD75-3E073F2B625A}"/>
                  </a:ext>
                </a:extLst>
              </p:cNvPr>
              <p:cNvSpPr>
                <a:spLocks noChangeShapeType="1"/>
              </p:cNvSpPr>
              <p:nvPr/>
            </p:nvSpPr>
            <p:spPr bwMode="auto">
              <a:xfrm>
                <a:off x="6456363" y="37925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1" name="Line 188">
                <a:extLst>
                  <a:ext uri="{FF2B5EF4-FFF2-40B4-BE49-F238E27FC236}">
                    <a16:creationId xmlns:a16="http://schemas.microsoft.com/office/drawing/2014/main" id="{CFA1A27D-7211-17ED-11ED-385EF96A3CC7}"/>
                  </a:ext>
                </a:extLst>
              </p:cNvPr>
              <p:cNvSpPr>
                <a:spLocks noChangeShapeType="1"/>
              </p:cNvSpPr>
              <p:nvPr/>
            </p:nvSpPr>
            <p:spPr bwMode="auto">
              <a:xfrm>
                <a:off x="6497638" y="37925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2" name="Line 189">
                <a:extLst>
                  <a:ext uri="{FF2B5EF4-FFF2-40B4-BE49-F238E27FC236}">
                    <a16:creationId xmlns:a16="http://schemas.microsoft.com/office/drawing/2014/main" id="{8B4AA47A-62BA-0800-F1F5-30F24EF88309}"/>
                  </a:ext>
                </a:extLst>
              </p:cNvPr>
              <p:cNvSpPr>
                <a:spLocks noChangeShapeType="1"/>
              </p:cNvSpPr>
              <p:nvPr/>
            </p:nvSpPr>
            <p:spPr bwMode="auto">
              <a:xfrm>
                <a:off x="6759575" y="37925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3" name="Line 190">
                <a:extLst>
                  <a:ext uri="{FF2B5EF4-FFF2-40B4-BE49-F238E27FC236}">
                    <a16:creationId xmlns:a16="http://schemas.microsoft.com/office/drawing/2014/main" id="{762F11C3-6AC7-0541-25C6-43F03B6B46B8}"/>
                  </a:ext>
                </a:extLst>
              </p:cNvPr>
              <p:cNvSpPr>
                <a:spLocks noChangeShapeType="1"/>
              </p:cNvSpPr>
              <p:nvPr/>
            </p:nvSpPr>
            <p:spPr bwMode="auto">
              <a:xfrm>
                <a:off x="6815138" y="3792538"/>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4" name="Line 191">
                <a:extLst>
                  <a:ext uri="{FF2B5EF4-FFF2-40B4-BE49-F238E27FC236}">
                    <a16:creationId xmlns:a16="http://schemas.microsoft.com/office/drawing/2014/main" id="{C75B9486-DF18-5F1F-40F0-8FFC6CC9A029}"/>
                  </a:ext>
                </a:extLst>
              </p:cNvPr>
              <p:cNvSpPr>
                <a:spLocks noChangeShapeType="1"/>
              </p:cNvSpPr>
              <p:nvPr/>
            </p:nvSpPr>
            <p:spPr bwMode="auto">
              <a:xfrm>
                <a:off x="7162800" y="38274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5" name="Line 192">
                <a:extLst>
                  <a:ext uri="{FF2B5EF4-FFF2-40B4-BE49-F238E27FC236}">
                    <a16:creationId xmlns:a16="http://schemas.microsoft.com/office/drawing/2014/main" id="{65C83293-A5ED-309B-144C-6D74A475BE78}"/>
                  </a:ext>
                </a:extLst>
              </p:cNvPr>
              <p:cNvSpPr>
                <a:spLocks noChangeShapeType="1"/>
              </p:cNvSpPr>
              <p:nvPr/>
            </p:nvSpPr>
            <p:spPr bwMode="auto">
              <a:xfrm>
                <a:off x="7191375" y="38274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6" name="Line 193">
                <a:extLst>
                  <a:ext uri="{FF2B5EF4-FFF2-40B4-BE49-F238E27FC236}">
                    <a16:creationId xmlns:a16="http://schemas.microsoft.com/office/drawing/2014/main" id="{CEDEA21A-CD82-C367-117E-886B9F71B1BA}"/>
                  </a:ext>
                </a:extLst>
              </p:cNvPr>
              <p:cNvSpPr>
                <a:spLocks noChangeShapeType="1"/>
              </p:cNvSpPr>
              <p:nvPr/>
            </p:nvSpPr>
            <p:spPr bwMode="auto">
              <a:xfrm>
                <a:off x="7407275" y="38274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7" name="Line 194">
                <a:extLst>
                  <a:ext uri="{FF2B5EF4-FFF2-40B4-BE49-F238E27FC236}">
                    <a16:creationId xmlns:a16="http://schemas.microsoft.com/office/drawing/2014/main" id="{B1ECF453-5D5D-D5FF-BCA7-5BA0B872961F}"/>
                  </a:ext>
                </a:extLst>
              </p:cNvPr>
              <p:cNvSpPr>
                <a:spLocks noChangeShapeType="1"/>
              </p:cNvSpPr>
              <p:nvPr/>
            </p:nvSpPr>
            <p:spPr bwMode="auto">
              <a:xfrm>
                <a:off x="7462838" y="38274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8" name="Line 195">
                <a:extLst>
                  <a:ext uri="{FF2B5EF4-FFF2-40B4-BE49-F238E27FC236}">
                    <a16:creationId xmlns:a16="http://schemas.microsoft.com/office/drawing/2014/main" id="{F86169AA-27A6-CC6A-E821-EA858370B408}"/>
                  </a:ext>
                </a:extLst>
              </p:cNvPr>
              <p:cNvSpPr>
                <a:spLocks noChangeShapeType="1"/>
              </p:cNvSpPr>
              <p:nvPr/>
            </p:nvSpPr>
            <p:spPr bwMode="auto">
              <a:xfrm>
                <a:off x="7689850" y="38274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9" name="Line 196">
                <a:extLst>
                  <a:ext uri="{FF2B5EF4-FFF2-40B4-BE49-F238E27FC236}">
                    <a16:creationId xmlns:a16="http://schemas.microsoft.com/office/drawing/2014/main" id="{595D9390-D441-35A9-C60E-4E0DAEB0FB38}"/>
                  </a:ext>
                </a:extLst>
              </p:cNvPr>
              <p:cNvSpPr>
                <a:spLocks noChangeShapeType="1"/>
              </p:cNvSpPr>
              <p:nvPr/>
            </p:nvSpPr>
            <p:spPr bwMode="auto">
              <a:xfrm>
                <a:off x="8170863" y="38274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0" name="Line 197">
                <a:extLst>
                  <a:ext uri="{FF2B5EF4-FFF2-40B4-BE49-F238E27FC236}">
                    <a16:creationId xmlns:a16="http://schemas.microsoft.com/office/drawing/2014/main" id="{CE092303-5536-6450-3D3D-E417462D2446}"/>
                  </a:ext>
                </a:extLst>
              </p:cNvPr>
              <p:cNvSpPr>
                <a:spLocks noChangeShapeType="1"/>
              </p:cNvSpPr>
              <p:nvPr/>
            </p:nvSpPr>
            <p:spPr bwMode="auto">
              <a:xfrm>
                <a:off x="8197850" y="38274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1" name="Line 198">
                <a:extLst>
                  <a:ext uri="{FF2B5EF4-FFF2-40B4-BE49-F238E27FC236}">
                    <a16:creationId xmlns:a16="http://schemas.microsoft.com/office/drawing/2014/main" id="{641BB2AC-6668-CFD9-D1E1-EC0ABB7EF602}"/>
                  </a:ext>
                </a:extLst>
              </p:cNvPr>
              <p:cNvSpPr>
                <a:spLocks noChangeShapeType="1"/>
              </p:cNvSpPr>
              <p:nvPr/>
            </p:nvSpPr>
            <p:spPr bwMode="auto">
              <a:xfrm>
                <a:off x="8281988" y="3905250"/>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2" name="Line 199">
                <a:extLst>
                  <a:ext uri="{FF2B5EF4-FFF2-40B4-BE49-F238E27FC236}">
                    <a16:creationId xmlns:a16="http://schemas.microsoft.com/office/drawing/2014/main" id="{58449C78-F8C9-1B01-C986-964295B9081B}"/>
                  </a:ext>
                </a:extLst>
              </p:cNvPr>
              <p:cNvSpPr>
                <a:spLocks noChangeShapeType="1"/>
              </p:cNvSpPr>
              <p:nvPr/>
            </p:nvSpPr>
            <p:spPr bwMode="auto">
              <a:xfrm>
                <a:off x="8707438" y="39925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3" name="Line 200">
                <a:extLst>
                  <a:ext uri="{FF2B5EF4-FFF2-40B4-BE49-F238E27FC236}">
                    <a16:creationId xmlns:a16="http://schemas.microsoft.com/office/drawing/2014/main" id="{BA64D89C-7950-422A-3A89-F92527408F65}"/>
                  </a:ext>
                </a:extLst>
              </p:cNvPr>
              <p:cNvSpPr>
                <a:spLocks noChangeShapeType="1"/>
              </p:cNvSpPr>
              <p:nvPr/>
            </p:nvSpPr>
            <p:spPr bwMode="auto">
              <a:xfrm>
                <a:off x="8734425" y="39925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4" name="Line 201">
                <a:extLst>
                  <a:ext uri="{FF2B5EF4-FFF2-40B4-BE49-F238E27FC236}">
                    <a16:creationId xmlns:a16="http://schemas.microsoft.com/office/drawing/2014/main" id="{914DCD4E-F385-08E3-970C-BB77380217BF}"/>
                  </a:ext>
                </a:extLst>
              </p:cNvPr>
              <p:cNvSpPr>
                <a:spLocks noChangeShapeType="1"/>
              </p:cNvSpPr>
              <p:nvPr/>
            </p:nvSpPr>
            <p:spPr bwMode="auto">
              <a:xfrm>
                <a:off x="8774113" y="39925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5" name="Line 202">
                <a:extLst>
                  <a:ext uri="{FF2B5EF4-FFF2-40B4-BE49-F238E27FC236}">
                    <a16:creationId xmlns:a16="http://schemas.microsoft.com/office/drawing/2014/main" id="{7A0797DD-12B8-78BC-C051-DF0DC8495080}"/>
                  </a:ext>
                </a:extLst>
              </p:cNvPr>
              <p:cNvSpPr>
                <a:spLocks noChangeShapeType="1"/>
              </p:cNvSpPr>
              <p:nvPr/>
            </p:nvSpPr>
            <p:spPr bwMode="auto">
              <a:xfrm>
                <a:off x="8899525" y="39925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6" name="Line 203">
                <a:extLst>
                  <a:ext uri="{FF2B5EF4-FFF2-40B4-BE49-F238E27FC236}">
                    <a16:creationId xmlns:a16="http://schemas.microsoft.com/office/drawing/2014/main" id="{45B169ED-F582-532A-C8C2-1AA27B3EFF12}"/>
                  </a:ext>
                </a:extLst>
              </p:cNvPr>
              <p:cNvSpPr>
                <a:spLocks noChangeShapeType="1"/>
              </p:cNvSpPr>
              <p:nvPr/>
            </p:nvSpPr>
            <p:spPr bwMode="auto">
              <a:xfrm>
                <a:off x="9244013" y="3992563"/>
                <a:ext cx="0" cy="69850"/>
              </a:xfrm>
              <a:prstGeom prst="line">
                <a:avLst/>
              </a:prstGeom>
              <a:noFill/>
              <a:ln w="11113">
                <a:solidFill>
                  <a:srgbClr val="009FB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grpSp>
        <p:sp>
          <p:nvSpPr>
            <p:cNvPr id="10" name="Rectangle 282">
              <a:extLst>
                <a:ext uri="{FF2B5EF4-FFF2-40B4-BE49-F238E27FC236}">
                  <a16:creationId xmlns:a16="http://schemas.microsoft.com/office/drawing/2014/main" id="{215433E6-F246-AEA0-063A-8E2E1EEF96B9}"/>
                </a:ext>
              </a:extLst>
            </p:cNvPr>
            <p:cNvSpPr>
              <a:spLocks noChangeArrowheads="1"/>
            </p:cNvSpPr>
            <p:nvPr/>
          </p:nvSpPr>
          <p:spPr bwMode="auto">
            <a:xfrm>
              <a:off x="935038" y="5487574"/>
              <a:ext cx="6973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9FBA"/>
                  </a:solidFill>
                  <a:effectLst/>
                  <a:uLnTx/>
                  <a:uFillTx/>
                  <a:latin typeface="Arial"/>
                  <a:ea typeface="ＭＳ Ｐゴシック" pitchFamily="34" charset="-128"/>
                  <a:cs typeface="+mn-cs"/>
                </a:rPr>
                <a:t>NIVO+GC</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sp>
          <p:nvSpPr>
            <p:cNvPr id="11" name="Rectangle 283">
              <a:extLst>
                <a:ext uri="{FF2B5EF4-FFF2-40B4-BE49-F238E27FC236}">
                  <a16:creationId xmlns:a16="http://schemas.microsoft.com/office/drawing/2014/main" id="{C845FFDC-816F-FDAD-30C1-E7B292A45E5E}"/>
                </a:ext>
              </a:extLst>
            </p:cNvPr>
            <p:cNvSpPr>
              <a:spLocks noChangeArrowheads="1"/>
            </p:cNvSpPr>
            <p:nvPr/>
          </p:nvSpPr>
          <p:spPr bwMode="auto">
            <a:xfrm>
              <a:off x="938213" y="5749511"/>
              <a:ext cx="2308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595454"/>
                  </a:solidFill>
                  <a:effectLst/>
                  <a:uLnTx/>
                  <a:uFillTx/>
                  <a:latin typeface="Arial"/>
                  <a:ea typeface="ＭＳ Ｐゴシック" pitchFamily="34" charset="-128"/>
                  <a:cs typeface="+mn-cs"/>
                </a:rPr>
                <a:t>GC</a:t>
              </a:r>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3" name="Rectangle 284">
              <a:extLst>
                <a:ext uri="{FF2B5EF4-FFF2-40B4-BE49-F238E27FC236}">
                  <a16:creationId xmlns:a16="http://schemas.microsoft.com/office/drawing/2014/main" id="{3C81A482-91FF-4AA3-6420-68F75232A6A9}"/>
                </a:ext>
              </a:extLst>
            </p:cNvPr>
            <p:cNvSpPr>
              <a:spLocks noChangeArrowheads="1"/>
            </p:cNvSpPr>
            <p:nvPr/>
          </p:nvSpPr>
          <p:spPr bwMode="auto">
            <a:xfrm>
              <a:off x="935038" y="5235665"/>
              <a:ext cx="74379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33F3F"/>
                  </a:solidFill>
                  <a:effectLst/>
                  <a:uLnTx/>
                  <a:uFillTx/>
                  <a:latin typeface="Arial"/>
                  <a:ea typeface="ＭＳ Ｐゴシック" pitchFamily="34" charset="-128"/>
                  <a:cs typeface="+mn-cs"/>
                </a:rPr>
                <a:t>No. at risk</a:t>
              </a:r>
              <a:endParaRPr kumimoji="0" lang="en-US" altLang="en-US" sz="1200" b="0" i="0" u="none" strike="noStrike" kern="1200" cap="none" spc="0" normalizeH="0" baseline="0" noProof="0" dirty="0">
                <a:ln>
                  <a:noFill/>
                </a:ln>
                <a:solidFill>
                  <a:prstClr val="black"/>
                </a:solidFill>
                <a:effectLst/>
                <a:uLnTx/>
                <a:uFillTx/>
                <a:latin typeface="Arial"/>
                <a:ea typeface="ＭＳ Ｐゴシック" pitchFamily="34" charset="-128"/>
                <a:cs typeface="+mn-cs"/>
              </a:endParaRPr>
            </a:p>
          </p:txBody>
        </p:sp>
      </p:grpSp>
      <p:sp>
        <p:nvSpPr>
          <p:cNvPr id="19" name="TextBox 18">
            <a:extLst>
              <a:ext uri="{FF2B5EF4-FFF2-40B4-BE49-F238E27FC236}">
                <a16:creationId xmlns:a16="http://schemas.microsoft.com/office/drawing/2014/main" id="{FDB459B7-685B-7F48-DD3C-0C28E703F209}"/>
              </a:ext>
            </a:extLst>
          </p:cNvPr>
          <p:cNvSpPr txBox="1"/>
          <p:nvPr/>
        </p:nvSpPr>
        <p:spPr>
          <a:xfrm>
            <a:off x="8242911" y="3726232"/>
            <a:ext cx="1459699"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Arial"/>
                <a:ea typeface="ＭＳ Ｐゴシック" pitchFamily="34" charset="-128"/>
                <a:cs typeface="Arial" panose="020B0604020202020204" pitchFamily="34" charset="0"/>
              </a:rPr>
              <a:t>NIVO+GC </a:t>
            </a:r>
          </a:p>
        </p:txBody>
      </p:sp>
      <p:sp>
        <p:nvSpPr>
          <p:cNvPr id="20" name="TextBox 19">
            <a:extLst>
              <a:ext uri="{FF2B5EF4-FFF2-40B4-BE49-F238E27FC236}">
                <a16:creationId xmlns:a16="http://schemas.microsoft.com/office/drawing/2014/main" id="{F5FE4C20-C193-6C70-689B-E54705652B2B}"/>
              </a:ext>
            </a:extLst>
          </p:cNvPr>
          <p:cNvSpPr txBox="1"/>
          <p:nvPr/>
        </p:nvSpPr>
        <p:spPr>
          <a:xfrm>
            <a:off x="8242911" y="4226974"/>
            <a:ext cx="1459699" cy="307777"/>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Arial"/>
                <a:ea typeface="ＭＳ Ｐゴシック" pitchFamily="34" charset="-128"/>
                <a:cs typeface="Arial" panose="020B0604020202020204" pitchFamily="34" charset="0"/>
              </a:rPr>
              <a:t>GC </a:t>
            </a:r>
          </a:p>
        </p:txBody>
      </p:sp>
      <p:sp>
        <p:nvSpPr>
          <p:cNvPr id="227" name="TextBox 226">
            <a:extLst>
              <a:ext uri="{FF2B5EF4-FFF2-40B4-BE49-F238E27FC236}">
                <a16:creationId xmlns:a16="http://schemas.microsoft.com/office/drawing/2014/main" id="{889B45AC-897A-EA46-92D0-E07C812D5B15}"/>
              </a:ext>
            </a:extLst>
          </p:cNvPr>
          <p:cNvSpPr txBox="1"/>
          <p:nvPr>
            <p:custDataLst>
              <p:tags r:id="rId2"/>
            </p:custDataLst>
          </p:nvPr>
        </p:nvSpPr>
        <p:spPr>
          <a:xfrm>
            <a:off x="379950" y="6344047"/>
            <a:ext cx="11335461" cy="295402"/>
          </a:xfrm>
          <a:prstGeom prst="rect">
            <a:avLst/>
          </a:prstGeom>
          <a:noFill/>
        </p:spPr>
        <p:txBody>
          <a:bodyPr vert="horz" wrap="square" lIns="0" tIns="0" rIns="0" bIns="0" rtlCol="0" anchor="b" anchorCtr="0">
            <a:spAutoFit/>
          </a:bodyPr>
          <a:lstStyle/>
          <a:p>
            <a:pPr marL="0" marR="0" lvl="0" indent="0" algn="l" defTabSz="1218956" rtl="0" eaLnBrk="1" fontAlgn="auto" latinLnBrk="0" hangingPunct="1">
              <a:lnSpc>
                <a:spcPct val="90000"/>
              </a:lnSpc>
              <a:spcBef>
                <a:spcPts val="533"/>
              </a:spcBef>
              <a:spcAft>
                <a:spcPts val="0"/>
              </a:spcAft>
              <a:buClrTx/>
              <a:buSzTx/>
              <a:buFontTx/>
              <a:buNone/>
              <a:tabLst/>
              <a:defRPr/>
            </a:pPr>
            <a:r>
              <a:rPr kumimoji="0" lang="en-US" sz="2133" b="0" i="0" u="none" strike="noStrike" kern="1200" cap="none" spc="0" normalizeH="0" baseline="30000" noProof="0" dirty="0">
                <a:ln>
                  <a:noFill/>
                </a:ln>
                <a:solidFill>
                  <a:srgbClr val="433F3F"/>
                </a:solidFill>
                <a:effectLst/>
                <a:uLnTx/>
                <a:uFillTx/>
                <a:latin typeface="Trebuchet MS" panose="020B0603020202020204" pitchFamily="34" charset="0"/>
                <a:ea typeface="ＭＳ Ｐゴシック" pitchFamily="34" charset="-128"/>
                <a:cs typeface="Arial" panose="020B0604020202020204" pitchFamily="34" charset="0"/>
              </a:rPr>
              <a:t>Adapted from M van der Heijden; ESMO LBA7 2023</a:t>
            </a:r>
            <a:endParaRPr kumimoji="0" lang="en-US" sz="2133"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Arial" panose="020B0604020202020204" pitchFamily="34" charset="0"/>
            </a:endParaRPr>
          </a:p>
        </p:txBody>
      </p:sp>
    </p:spTree>
    <p:custDataLst>
      <p:tags r:id="rId1"/>
    </p:custDataLst>
    <p:extLst>
      <p:ext uri="{BB962C8B-B14F-4D97-AF65-F5344CB8AC3E}">
        <p14:creationId xmlns:p14="http://schemas.microsoft.com/office/powerpoint/2010/main" val="1287921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747" y="133561"/>
            <a:ext cx="10196285" cy="597956"/>
          </a:xfrm>
        </p:spPr>
        <p:txBody>
          <a:bodyPr/>
          <a:lstStyle/>
          <a:p>
            <a:r>
              <a:rPr lang="en-US" dirty="0" err="1">
                <a:solidFill>
                  <a:srgbClr val="433F3F"/>
                </a:solidFill>
              </a:rPr>
              <a:t>CheckMate</a:t>
            </a:r>
            <a:r>
              <a:rPr lang="en-US" dirty="0">
                <a:solidFill>
                  <a:srgbClr val="433F3F"/>
                </a:solidFill>
              </a:rPr>
              <a:t> 901: Objective response outcomes</a:t>
            </a:r>
            <a:endParaRPr lang="en-US" baseline="30000" dirty="0">
              <a:solidFill>
                <a:srgbClr val="433F3F"/>
              </a:solidFill>
            </a:endParaRPr>
          </a:p>
        </p:txBody>
      </p:sp>
      <p:sp>
        <p:nvSpPr>
          <p:cNvPr id="47" name="TextBox 46">
            <a:extLst>
              <a:ext uri="{FF2B5EF4-FFF2-40B4-BE49-F238E27FC236}">
                <a16:creationId xmlns:a16="http://schemas.microsoft.com/office/drawing/2014/main" id="{58672E8B-CF8D-D276-C86A-3C3808F08F24}"/>
              </a:ext>
            </a:extLst>
          </p:cNvPr>
          <p:cNvSpPr txBox="1"/>
          <p:nvPr/>
        </p:nvSpPr>
        <p:spPr>
          <a:xfrm>
            <a:off x="6273179" y="938980"/>
            <a:ext cx="5687997" cy="338554"/>
          </a:xfrm>
          <a:prstGeom prst="rect">
            <a:avLst/>
          </a:prstGeom>
          <a:noFill/>
        </p:spPr>
        <p:txBody>
          <a:bodyPr wrap="square"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433F3F"/>
                </a:solidFill>
                <a:effectLst/>
                <a:uLnTx/>
                <a:uFillTx/>
                <a:latin typeface="Trebuchet MS" panose="020B0603020202020204"/>
                <a:ea typeface="ＭＳ Ｐゴシック" pitchFamily="34" charset="-128"/>
                <a:cs typeface="+mn-cs"/>
              </a:rPr>
              <a:t>Time to and duration of responses</a:t>
            </a:r>
            <a:endParaRPr kumimoji="0" lang="en-US" sz="1600" b="1" i="0" u="none" strike="noStrike" kern="1200" cap="none" spc="0" normalizeH="0" baseline="30000" noProof="0" dirty="0">
              <a:ln>
                <a:noFill/>
              </a:ln>
              <a:solidFill>
                <a:srgbClr val="433F3F"/>
              </a:solidFill>
              <a:effectLst/>
              <a:uLnTx/>
              <a:uFillTx/>
              <a:latin typeface="Trebuchet MS" panose="020B0603020202020204"/>
              <a:ea typeface="ＭＳ Ｐゴシック" pitchFamily="34" charset="-128"/>
              <a:cs typeface="+mn-cs"/>
            </a:endParaRPr>
          </a:p>
        </p:txBody>
      </p:sp>
      <p:graphicFrame>
        <p:nvGraphicFramePr>
          <p:cNvPr id="3" name="Chart 2">
            <a:extLst>
              <a:ext uri="{FF2B5EF4-FFF2-40B4-BE49-F238E27FC236}">
                <a16:creationId xmlns:a16="http://schemas.microsoft.com/office/drawing/2014/main" id="{ACC77475-2EA4-DC7D-2A60-FF18BE1AA5FE}"/>
              </a:ext>
            </a:extLst>
          </p:cNvPr>
          <p:cNvGraphicFramePr/>
          <p:nvPr/>
        </p:nvGraphicFramePr>
        <p:xfrm>
          <a:off x="470068" y="1410411"/>
          <a:ext cx="5215117" cy="3205491"/>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E5E09B8C-7ACF-7B5D-8776-176F116F69D5}"/>
              </a:ext>
            </a:extLst>
          </p:cNvPr>
          <p:cNvSpPr txBox="1"/>
          <p:nvPr/>
        </p:nvSpPr>
        <p:spPr>
          <a:xfrm>
            <a:off x="1733506" y="5356533"/>
            <a:ext cx="1034257" cy="584775"/>
          </a:xfrm>
          <a:prstGeom prst="rect">
            <a:avLst/>
          </a:prstGeom>
          <a:noFill/>
        </p:spPr>
        <p:txBody>
          <a:bodyPr wrap="none"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srgbClr val="009FBA"/>
                </a:solidFill>
                <a:effectLst/>
                <a:uLnTx/>
                <a:uFillTx/>
                <a:latin typeface="Trebuchet MS" panose="020B0603020202020204"/>
                <a:ea typeface="ＭＳ Ｐゴシック" pitchFamily="34" charset="-128"/>
                <a:cs typeface="+mn-cs"/>
              </a:rPr>
              <a:t>NIVO+GC</a:t>
            </a:r>
          </a:p>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a:ln>
                  <a:noFill/>
                </a:ln>
                <a:solidFill>
                  <a:srgbClr val="009FBA"/>
                </a:solidFill>
                <a:effectLst/>
                <a:uLnTx/>
                <a:uFillTx/>
                <a:latin typeface="Trebuchet MS" panose="020B0603020202020204"/>
                <a:ea typeface="ＭＳ Ｐゴシック" pitchFamily="34" charset="-128"/>
                <a:cs typeface="+mn-cs"/>
              </a:rPr>
              <a:t>(N = 304)</a:t>
            </a:r>
            <a:endParaRPr kumimoji="0" lang="en-US" sz="1600" b="0" i="0" u="none" strike="noStrike" kern="1200" cap="none" spc="0" normalizeH="0" baseline="30000" noProof="0">
              <a:ln>
                <a:noFill/>
              </a:ln>
              <a:solidFill>
                <a:srgbClr val="009FBA"/>
              </a:solidFill>
              <a:effectLst/>
              <a:uLnTx/>
              <a:uFillTx/>
              <a:latin typeface="Trebuchet MS" panose="020B0603020202020204"/>
              <a:ea typeface="ＭＳ Ｐゴシック" pitchFamily="34" charset="-128"/>
              <a:cs typeface="+mn-cs"/>
            </a:endParaRPr>
          </a:p>
        </p:txBody>
      </p:sp>
      <p:sp>
        <p:nvSpPr>
          <p:cNvPr id="5" name="TextBox 4">
            <a:extLst>
              <a:ext uri="{FF2B5EF4-FFF2-40B4-BE49-F238E27FC236}">
                <a16:creationId xmlns:a16="http://schemas.microsoft.com/office/drawing/2014/main" id="{44BFA040-D37E-4B51-7ABC-04120089333D}"/>
              </a:ext>
            </a:extLst>
          </p:cNvPr>
          <p:cNvSpPr txBox="1"/>
          <p:nvPr/>
        </p:nvSpPr>
        <p:spPr>
          <a:xfrm>
            <a:off x="3917364" y="5356533"/>
            <a:ext cx="1021433" cy="584775"/>
          </a:xfrm>
          <a:prstGeom prst="rect">
            <a:avLst/>
          </a:prstGeom>
          <a:noFill/>
        </p:spPr>
        <p:txBody>
          <a:bodyPr wrap="none"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srgbClr val="595454"/>
                </a:solidFill>
                <a:effectLst/>
                <a:uLnTx/>
                <a:uFillTx/>
                <a:latin typeface="Trebuchet MS" panose="020B0603020202020204"/>
                <a:ea typeface="ＭＳ Ｐゴシック" pitchFamily="34" charset="-128"/>
                <a:cs typeface="+mn-cs"/>
              </a:rPr>
              <a:t>GC</a:t>
            </a:r>
          </a:p>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a:ln>
                  <a:noFill/>
                </a:ln>
                <a:solidFill>
                  <a:srgbClr val="595454"/>
                </a:solidFill>
                <a:effectLst/>
                <a:uLnTx/>
                <a:uFillTx/>
                <a:latin typeface="Trebuchet MS" panose="020B0603020202020204"/>
                <a:ea typeface="ＭＳ Ｐゴシック" pitchFamily="34" charset="-128"/>
                <a:cs typeface="+mn-cs"/>
              </a:rPr>
              <a:t>(N = 304)</a:t>
            </a:r>
            <a:endParaRPr kumimoji="0" lang="en-US" sz="1600" b="0" i="0" u="none" strike="noStrike" kern="1200" cap="none" spc="0" normalizeH="0" baseline="30000" noProof="0">
              <a:ln>
                <a:noFill/>
              </a:ln>
              <a:solidFill>
                <a:srgbClr val="595454"/>
              </a:solidFill>
              <a:effectLst/>
              <a:uLnTx/>
              <a:uFillTx/>
              <a:latin typeface="Trebuchet MS" panose="020B0603020202020204"/>
              <a:ea typeface="ＭＳ Ｐゴシック" pitchFamily="34" charset="-128"/>
              <a:cs typeface="+mn-cs"/>
            </a:endParaRPr>
          </a:p>
        </p:txBody>
      </p:sp>
      <p:sp>
        <p:nvSpPr>
          <p:cNvPr id="11" name="TextBox 10">
            <a:extLst>
              <a:ext uri="{FF2B5EF4-FFF2-40B4-BE49-F238E27FC236}">
                <a16:creationId xmlns:a16="http://schemas.microsoft.com/office/drawing/2014/main" id="{341F6C5D-586E-6EC7-562A-A6F5FAE9A4E3}"/>
              </a:ext>
            </a:extLst>
          </p:cNvPr>
          <p:cNvSpPr txBox="1"/>
          <p:nvPr/>
        </p:nvSpPr>
        <p:spPr>
          <a:xfrm rot="16200000">
            <a:off x="-867134" y="2721728"/>
            <a:ext cx="2708300" cy="276999"/>
          </a:xfrm>
          <a:prstGeom prst="rect">
            <a:avLst/>
          </a:prstGeom>
          <a:noFill/>
        </p:spPr>
        <p:txBody>
          <a:bodyPr wrap="square"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a:ln>
                  <a:noFill/>
                </a:ln>
                <a:solidFill>
                  <a:srgbClr val="433F3F"/>
                </a:solidFill>
                <a:effectLst/>
                <a:uLnTx/>
                <a:uFillTx/>
                <a:latin typeface="Trebuchet MS" panose="020B0603020202020204"/>
                <a:ea typeface="ＭＳ Ｐゴシック" pitchFamily="34" charset="-128"/>
                <a:cs typeface="+mn-cs"/>
              </a:rPr>
              <a:t>Patients (%)</a:t>
            </a:r>
            <a:endParaRPr kumimoji="0" lang="en-US" sz="1200" b="1" i="0" u="none" strike="noStrike" kern="1200" cap="none" spc="0" normalizeH="0" baseline="0" noProof="0">
              <a:ln>
                <a:noFill/>
              </a:ln>
              <a:solidFill>
                <a:srgbClr val="433F3F"/>
              </a:solidFill>
              <a:effectLst/>
              <a:uLnTx/>
              <a:uFillTx/>
              <a:latin typeface="Trebuchet MS" panose="020B0603020202020204"/>
              <a:ea typeface="ＭＳ Ｐゴシック" pitchFamily="34" charset="-128"/>
              <a:cs typeface="+mn-cs"/>
            </a:endParaRPr>
          </a:p>
        </p:txBody>
      </p:sp>
      <p:sp>
        <p:nvSpPr>
          <p:cNvPr id="12" name="TextBox 11">
            <a:extLst>
              <a:ext uri="{FF2B5EF4-FFF2-40B4-BE49-F238E27FC236}">
                <a16:creationId xmlns:a16="http://schemas.microsoft.com/office/drawing/2014/main" id="{15A91F4F-7507-114A-2CA3-3833C10E090D}"/>
              </a:ext>
            </a:extLst>
          </p:cNvPr>
          <p:cNvSpPr txBox="1"/>
          <p:nvPr/>
        </p:nvSpPr>
        <p:spPr>
          <a:xfrm>
            <a:off x="1681301" y="1457814"/>
            <a:ext cx="1152939" cy="553998"/>
          </a:xfrm>
          <a:prstGeom prst="rect">
            <a:avLst/>
          </a:prstGeom>
          <a:noFill/>
        </p:spPr>
        <p:txBody>
          <a:bodyPr wrap="square" lIns="0" rIns="0"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srgbClr val="433F3F"/>
                </a:solidFill>
                <a:effectLst/>
                <a:uLnTx/>
                <a:uFillTx/>
                <a:latin typeface="Trebuchet MS" panose="020B0603020202020204"/>
                <a:ea typeface="ＭＳ Ｐゴシック" pitchFamily="34" charset="-128"/>
                <a:cs typeface="+mn-cs"/>
              </a:rPr>
              <a:t>57.6% </a:t>
            </a:r>
            <a:br>
              <a:rPr kumimoji="0" lang="en-IE" sz="1200" b="1" i="0" u="none" strike="noStrike" kern="1200" cap="none" spc="0" normalizeH="0" baseline="0" noProof="0">
                <a:ln>
                  <a:noFill/>
                </a:ln>
                <a:solidFill>
                  <a:srgbClr val="433F3F"/>
                </a:solidFill>
                <a:effectLst/>
                <a:uLnTx/>
                <a:uFillTx/>
                <a:latin typeface="Trebuchet MS" panose="020B0603020202020204"/>
                <a:ea typeface="ＭＳ Ｐゴシック" pitchFamily="34" charset="-128"/>
                <a:cs typeface="+mn-cs"/>
              </a:rPr>
            </a:br>
            <a:r>
              <a:rPr kumimoji="0" lang="en-IE" sz="1400" b="0" i="0" u="none" strike="noStrike" kern="1200" cap="none" spc="0" normalizeH="0" baseline="0" noProof="0">
                <a:ln>
                  <a:noFill/>
                </a:ln>
                <a:solidFill>
                  <a:srgbClr val="FFFFFF">
                    <a:lumMod val="65000"/>
                  </a:srgbClr>
                </a:solidFill>
                <a:effectLst/>
                <a:uLnTx/>
                <a:uFillTx/>
                <a:latin typeface="Trebuchet MS" panose="020B0603020202020204"/>
                <a:ea typeface="ＭＳ Ｐゴシック" pitchFamily="34" charset="-128"/>
                <a:cs typeface="+mn-cs"/>
              </a:rPr>
              <a:t>(51.8-63.2)</a:t>
            </a:r>
            <a:endParaRPr kumimoji="0" lang="en-US" sz="1200" b="0" i="0" u="none" strike="noStrike" kern="1200" cap="none" spc="0" normalizeH="0" baseline="0" noProof="0">
              <a:ln>
                <a:noFill/>
              </a:ln>
              <a:solidFill>
                <a:srgbClr val="FFFFFF">
                  <a:lumMod val="65000"/>
                </a:srgbClr>
              </a:solidFill>
              <a:effectLst/>
              <a:uLnTx/>
              <a:uFillTx/>
              <a:latin typeface="Trebuchet MS" panose="020B0603020202020204"/>
              <a:ea typeface="ＭＳ Ｐゴシック" pitchFamily="34" charset="-128"/>
              <a:cs typeface="+mn-cs"/>
            </a:endParaRPr>
          </a:p>
        </p:txBody>
      </p:sp>
      <p:sp>
        <p:nvSpPr>
          <p:cNvPr id="13" name="TextBox 12">
            <a:extLst>
              <a:ext uri="{FF2B5EF4-FFF2-40B4-BE49-F238E27FC236}">
                <a16:creationId xmlns:a16="http://schemas.microsoft.com/office/drawing/2014/main" id="{7F8569B6-93DF-4996-F365-3A487819C738}"/>
              </a:ext>
            </a:extLst>
          </p:cNvPr>
          <p:cNvSpPr txBox="1"/>
          <p:nvPr/>
        </p:nvSpPr>
        <p:spPr>
          <a:xfrm>
            <a:off x="3880087" y="2013342"/>
            <a:ext cx="1081127" cy="553998"/>
          </a:xfrm>
          <a:prstGeom prst="rect">
            <a:avLst/>
          </a:prstGeom>
          <a:noFill/>
        </p:spPr>
        <p:txBody>
          <a:bodyPr wrap="square" lIns="0" rIns="0"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srgbClr val="433F3F"/>
                </a:solidFill>
                <a:effectLst/>
                <a:uLnTx/>
                <a:uFillTx/>
                <a:latin typeface="Trebuchet MS" panose="020B0603020202020204"/>
                <a:ea typeface="ＭＳ Ｐゴシック" pitchFamily="34" charset="-128"/>
                <a:cs typeface="+mn-cs"/>
              </a:rPr>
              <a:t>43.1% </a:t>
            </a:r>
            <a:br>
              <a:rPr kumimoji="0" lang="en-IE" sz="1200" b="1" i="0" u="none" strike="noStrike" kern="1200" cap="none" spc="0" normalizeH="0" baseline="0" noProof="0">
                <a:ln>
                  <a:noFill/>
                </a:ln>
                <a:solidFill>
                  <a:srgbClr val="433F3F"/>
                </a:solidFill>
                <a:effectLst/>
                <a:uLnTx/>
                <a:uFillTx/>
                <a:latin typeface="Trebuchet MS" panose="020B0603020202020204"/>
                <a:ea typeface="ＭＳ Ｐゴシック" pitchFamily="34" charset="-128"/>
                <a:cs typeface="+mn-cs"/>
              </a:rPr>
            </a:br>
            <a:r>
              <a:rPr kumimoji="0" lang="en-IE" sz="1400" b="0" i="0" u="none" strike="noStrike" kern="1200" cap="none" spc="0" normalizeH="0" baseline="0" noProof="0">
                <a:ln>
                  <a:noFill/>
                </a:ln>
                <a:solidFill>
                  <a:srgbClr val="FFFFFF">
                    <a:lumMod val="65000"/>
                  </a:srgbClr>
                </a:solidFill>
                <a:effectLst/>
                <a:uLnTx/>
                <a:uFillTx/>
                <a:latin typeface="Trebuchet MS" panose="020B0603020202020204"/>
                <a:ea typeface="ＭＳ Ｐゴシック" pitchFamily="34" charset="-128"/>
                <a:cs typeface="+mn-cs"/>
              </a:rPr>
              <a:t>(37.5-48.9)</a:t>
            </a:r>
            <a:endParaRPr kumimoji="0" lang="en-US" sz="1200" b="0" i="0" u="none" strike="noStrike" kern="1200" cap="none" spc="0" normalizeH="0" baseline="0" noProof="0">
              <a:ln>
                <a:noFill/>
              </a:ln>
              <a:solidFill>
                <a:srgbClr val="FFFFFF">
                  <a:lumMod val="65000"/>
                </a:srgbClr>
              </a:solidFill>
              <a:effectLst/>
              <a:uLnTx/>
              <a:uFillTx/>
              <a:latin typeface="Trebuchet MS" panose="020B0603020202020204"/>
              <a:ea typeface="ＭＳ Ｐゴシック" pitchFamily="34" charset="-128"/>
              <a:cs typeface="+mn-cs"/>
            </a:endParaRPr>
          </a:p>
        </p:txBody>
      </p:sp>
      <p:graphicFrame>
        <p:nvGraphicFramePr>
          <p:cNvPr id="14" name="Table 6">
            <a:extLst>
              <a:ext uri="{FF2B5EF4-FFF2-40B4-BE49-F238E27FC236}">
                <a16:creationId xmlns:a16="http://schemas.microsoft.com/office/drawing/2014/main" id="{829D24AF-6A72-58ED-4793-6F0A7495C9BC}"/>
              </a:ext>
            </a:extLst>
          </p:cNvPr>
          <p:cNvGraphicFramePr>
            <a:graphicFrameLocks noGrp="1"/>
          </p:cNvGraphicFramePr>
          <p:nvPr/>
        </p:nvGraphicFramePr>
        <p:xfrm>
          <a:off x="505717" y="4285016"/>
          <a:ext cx="4644000" cy="1112520"/>
        </p:xfrm>
        <a:graphic>
          <a:graphicData uri="http://schemas.openxmlformats.org/drawingml/2006/table">
            <a:tbl>
              <a:tblPr firstRow="1" bandRow="1">
                <a:tableStyleId>{5C22544A-7EE6-4342-B048-85BDC9FD1C3A}</a:tableStyleId>
              </a:tblPr>
              <a:tblGrid>
                <a:gridCol w="612000">
                  <a:extLst>
                    <a:ext uri="{9D8B030D-6E8A-4147-A177-3AD203B41FA5}">
                      <a16:colId xmlns:a16="http://schemas.microsoft.com/office/drawing/2014/main" val="3249029564"/>
                    </a:ext>
                  </a:extLst>
                </a:gridCol>
                <a:gridCol w="2268000">
                  <a:extLst>
                    <a:ext uri="{9D8B030D-6E8A-4147-A177-3AD203B41FA5}">
                      <a16:colId xmlns:a16="http://schemas.microsoft.com/office/drawing/2014/main" val="1733278838"/>
                    </a:ext>
                  </a:extLst>
                </a:gridCol>
                <a:gridCol w="324000">
                  <a:extLst>
                    <a:ext uri="{9D8B030D-6E8A-4147-A177-3AD203B41FA5}">
                      <a16:colId xmlns:a16="http://schemas.microsoft.com/office/drawing/2014/main" val="3443930873"/>
                    </a:ext>
                  </a:extLst>
                </a:gridCol>
                <a:gridCol w="1440000">
                  <a:extLst>
                    <a:ext uri="{9D8B030D-6E8A-4147-A177-3AD203B41FA5}">
                      <a16:colId xmlns:a16="http://schemas.microsoft.com/office/drawing/2014/main" val="3829978685"/>
                    </a:ext>
                  </a:extLst>
                </a:gridCol>
              </a:tblGrid>
              <a:tr h="370840">
                <a:tc>
                  <a:txBody>
                    <a:bodyPr/>
                    <a:lstStyle/>
                    <a:p>
                      <a:r>
                        <a:rPr lang="en-IE" sz="1300" b="1">
                          <a:solidFill>
                            <a:schemeClr val="tx1"/>
                          </a:solidFill>
                        </a:rPr>
                        <a:t>SD</a:t>
                      </a:r>
                      <a:endParaRPr lang="en-US" sz="1300"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1300" b="0">
                          <a:solidFill>
                            <a:schemeClr val="tx1"/>
                          </a:solidFill>
                        </a:rPr>
                        <a:t>25.3%</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sz="1300" b="0">
                          <a:solidFill>
                            <a:schemeClr val="tx1"/>
                          </a:solidFill>
                        </a:rPr>
                        <a:t>28.3%</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25450"/>
                  </a:ext>
                </a:extLst>
              </a:tr>
              <a:tr h="370840">
                <a:tc>
                  <a:txBody>
                    <a:bodyPr/>
                    <a:lstStyle/>
                    <a:p>
                      <a:r>
                        <a:rPr lang="en-IE" sz="1300" b="1">
                          <a:solidFill>
                            <a:schemeClr val="tx1"/>
                          </a:solidFill>
                        </a:rPr>
                        <a:t>PD</a:t>
                      </a:r>
                      <a:endParaRPr lang="en-US" sz="1300" b="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1300" b="0">
                          <a:solidFill>
                            <a:schemeClr val="tx1"/>
                          </a:solidFill>
                        </a:rPr>
                        <a:t>9.5%</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sz="1300" b="0">
                          <a:solidFill>
                            <a:schemeClr val="tx1"/>
                          </a:solidFill>
                        </a:rPr>
                        <a:t>12.8%</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7608823"/>
                  </a:ext>
                </a:extLst>
              </a:tr>
              <a:tr h="370840">
                <a:tc>
                  <a:txBody>
                    <a:bodyPr/>
                    <a:lstStyle/>
                    <a:p>
                      <a:r>
                        <a:rPr lang="en-IE" sz="1300" b="1" err="1">
                          <a:solidFill>
                            <a:schemeClr val="tx1"/>
                          </a:solidFill>
                        </a:rPr>
                        <a:t>UE</a:t>
                      </a:r>
                      <a:r>
                        <a:rPr lang="en-IE" sz="1300" b="1" baseline="30000" err="1">
                          <a:solidFill>
                            <a:schemeClr val="tx1"/>
                          </a:solidFill>
                        </a:rPr>
                        <a:t>b</a:t>
                      </a:r>
                      <a:endParaRPr lang="en-US" sz="1300" b="1" baseline="300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1300" b="0">
                          <a:solidFill>
                            <a:schemeClr val="tx1"/>
                          </a:solidFill>
                        </a:rPr>
                        <a:t>7.6%</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sz="1300" b="0">
                          <a:solidFill>
                            <a:schemeClr val="tx1"/>
                          </a:solidFill>
                        </a:rPr>
                        <a:t>15.8%</a:t>
                      </a:r>
                      <a:endParaRPr lang="en-US" sz="1300" b="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6359736"/>
                  </a:ext>
                </a:extLst>
              </a:tr>
            </a:tbl>
          </a:graphicData>
        </a:graphic>
      </p:graphicFrame>
      <p:cxnSp>
        <p:nvCxnSpPr>
          <p:cNvPr id="15" name="Straight Connector 14">
            <a:extLst>
              <a:ext uri="{FF2B5EF4-FFF2-40B4-BE49-F238E27FC236}">
                <a16:creationId xmlns:a16="http://schemas.microsoft.com/office/drawing/2014/main" id="{170C206E-E983-58F9-A647-27F1224155BF}"/>
              </a:ext>
            </a:extLst>
          </p:cNvPr>
          <p:cNvCxnSpPr/>
          <p:nvPr/>
        </p:nvCxnSpPr>
        <p:spPr>
          <a:xfrm>
            <a:off x="1072747" y="5387224"/>
            <a:ext cx="44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B204F47-20C9-632F-16E1-2FB05EB5E037}"/>
              </a:ext>
            </a:extLst>
          </p:cNvPr>
          <p:cNvSpPr/>
          <p:nvPr/>
        </p:nvSpPr>
        <p:spPr>
          <a:xfrm>
            <a:off x="5377500" y="1668974"/>
            <a:ext cx="156648" cy="155015"/>
          </a:xfrm>
          <a:prstGeom prst="rect">
            <a:avLst/>
          </a:prstGeom>
          <a:solidFill>
            <a:srgbClr val="009FB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8" name="Rectangle 27">
            <a:extLst>
              <a:ext uri="{FF2B5EF4-FFF2-40B4-BE49-F238E27FC236}">
                <a16:creationId xmlns:a16="http://schemas.microsoft.com/office/drawing/2014/main" id="{23728669-EE71-2ABA-20E6-D229EA55F6F3}"/>
              </a:ext>
            </a:extLst>
          </p:cNvPr>
          <p:cNvSpPr/>
          <p:nvPr/>
        </p:nvSpPr>
        <p:spPr>
          <a:xfrm>
            <a:off x="5378640" y="1444074"/>
            <a:ext cx="155509" cy="155015"/>
          </a:xfrm>
          <a:prstGeom prst="rect">
            <a:avLst/>
          </a:prstGeom>
          <a:solidFill>
            <a:srgbClr val="009FB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9" name="Rectangle 28">
            <a:extLst>
              <a:ext uri="{FF2B5EF4-FFF2-40B4-BE49-F238E27FC236}">
                <a16:creationId xmlns:a16="http://schemas.microsoft.com/office/drawing/2014/main" id="{7167A36B-1C46-D32A-A265-12D885FE618E}"/>
              </a:ext>
            </a:extLst>
          </p:cNvPr>
          <p:cNvSpPr/>
          <p:nvPr/>
        </p:nvSpPr>
        <p:spPr>
          <a:xfrm>
            <a:off x="5615935" y="1668973"/>
            <a:ext cx="155509" cy="155016"/>
          </a:xfrm>
          <a:prstGeom prst="rect">
            <a:avLst/>
          </a:prstGeom>
          <a:solidFill>
            <a:srgbClr val="59545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31" name="Rectangle 30">
            <a:extLst>
              <a:ext uri="{FF2B5EF4-FFF2-40B4-BE49-F238E27FC236}">
                <a16:creationId xmlns:a16="http://schemas.microsoft.com/office/drawing/2014/main" id="{5158E8C5-7766-7F7C-2667-B444AF50CDBE}"/>
              </a:ext>
            </a:extLst>
          </p:cNvPr>
          <p:cNvSpPr/>
          <p:nvPr/>
        </p:nvSpPr>
        <p:spPr>
          <a:xfrm>
            <a:off x="5615934" y="1444074"/>
            <a:ext cx="155511" cy="155015"/>
          </a:xfrm>
          <a:prstGeom prst="rect">
            <a:avLst/>
          </a:prstGeom>
          <a:solidFill>
            <a:srgbClr val="5954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34" name="TextBox 33">
            <a:extLst>
              <a:ext uri="{FF2B5EF4-FFF2-40B4-BE49-F238E27FC236}">
                <a16:creationId xmlns:a16="http://schemas.microsoft.com/office/drawing/2014/main" id="{8C0285B8-AF87-F29A-E929-0ADDFD5B5402}"/>
              </a:ext>
            </a:extLst>
          </p:cNvPr>
          <p:cNvSpPr txBox="1"/>
          <p:nvPr/>
        </p:nvSpPr>
        <p:spPr>
          <a:xfrm>
            <a:off x="4967611" y="1352854"/>
            <a:ext cx="404278" cy="307777"/>
          </a:xfrm>
          <a:prstGeom prst="rect">
            <a:avLst/>
          </a:prstGeom>
          <a:noFill/>
        </p:spPr>
        <p:txBody>
          <a:bodyPr wrap="none" rtlCol="0">
            <a:spAutoFit/>
          </a:bodyPr>
          <a:lstStyle/>
          <a:p>
            <a:pPr marL="0" marR="0" lvl="0" indent="0" algn="l" defTabSz="121895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33F3F"/>
                </a:solidFill>
                <a:effectLst/>
                <a:uLnTx/>
                <a:uFillTx/>
                <a:latin typeface="Trebuchet MS" panose="020B0603020202020204"/>
                <a:ea typeface="ＭＳ Ｐゴシック" pitchFamily="34" charset="-128"/>
                <a:cs typeface="+mn-cs"/>
              </a:rPr>
              <a:t>CR</a:t>
            </a:r>
          </a:p>
        </p:txBody>
      </p:sp>
      <p:sp>
        <p:nvSpPr>
          <p:cNvPr id="36" name="TextBox 35">
            <a:extLst>
              <a:ext uri="{FF2B5EF4-FFF2-40B4-BE49-F238E27FC236}">
                <a16:creationId xmlns:a16="http://schemas.microsoft.com/office/drawing/2014/main" id="{7A06BC05-CF47-66AB-68D2-CB32EB856C50}"/>
              </a:ext>
            </a:extLst>
          </p:cNvPr>
          <p:cNvSpPr txBox="1"/>
          <p:nvPr/>
        </p:nvSpPr>
        <p:spPr>
          <a:xfrm>
            <a:off x="4975741" y="1599808"/>
            <a:ext cx="399468" cy="307777"/>
          </a:xfrm>
          <a:prstGeom prst="rect">
            <a:avLst/>
          </a:prstGeom>
          <a:noFill/>
        </p:spPr>
        <p:txBody>
          <a:bodyPr wrap="none" rtlCol="0">
            <a:spAutoFit/>
          </a:bodyPr>
          <a:lstStyle/>
          <a:p>
            <a:pPr marL="0" marR="0" lvl="0" indent="0" algn="l" defTabSz="121895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33F3F"/>
                </a:solidFill>
                <a:effectLst/>
                <a:uLnTx/>
                <a:uFillTx/>
                <a:latin typeface="Trebuchet MS" panose="020B0603020202020204"/>
                <a:ea typeface="ＭＳ Ｐゴシック" pitchFamily="34" charset="-128"/>
                <a:cs typeface="+mn-cs"/>
              </a:rPr>
              <a:t>PR</a:t>
            </a:r>
          </a:p>
        </p:txBody>
      </p:sp>
      <p:sp>
        <p:nvSpPr>
          <p:cNvPr id="16" name="TextBox 15">
            <a:extLst>
              <a:ext uri="{FF2B5EF4-FFF2-40B4-BE49-F238E27FC236}">
                <a16:creationId xmlns:a16="http://schemas.microsoft.com/office/drawing/2014/main" id="{94518B01-B8D6-0753-FF2E-3E1903FE41E6}"/>
              </a:ext>
            </a:extLst>
          </p:cNvPr>
          <p:cNvSpPr txBox="1"/>
          <p:nvPr/>
        </p:nvSpPr>
        <p:spPr>
          <a:xfrm>
            <a:off x="379950" y="938980"/>
            <a:ext cx="5701807" cy="338554"/>
          </a:xfrm>
          <a:prstGeom prst="rect">
            <a:avLst/>
          </a:prstGeom>
          <a:noFill/>
        </p:spPr>
        <p:txBody>
          <a:bodyPr wrap="square"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433F3F"/>
                </a:solidFill>
                <a:effectLst/>
                <a:uLnTx/>
                <a:uFillTx/>
                <a:latin typeface="Trebuchet MS" panose="020B0603020202020204"/>
                <a:ea typeface="ＭＳ Ｐゴシック" pitchFamily="34" charset="-128"/>
                <a:cs typeface="+mn-cs"/>
              </a:rPr>
              <a:t>ORR (95% CI) and BOR per </a:t>
            </a:r>
            <a:r>
              <a:rPr kumimoji="0" lang="en-IE" sz="1600" b="1" i="0" u="none" strike="noStrike" kern="1200" cap="none" spc="0" normalizeH="0" baseline="0" noProof="0" dirty="0" err="1">
                <a:ln>
                  <a:noFill/>
                </a:ln>
                <a:solidFill>
                  <a:srgbClr val="433F3F"/>
                </a:solidFill>
                <a:effectLst/>
                <a:uLnTx/>
                <a:uFillTx/>
                <a:latin typeface="Trebuchet MS" panose="020B0603020202020204"/>
                <a:ea typeface="ＭＳ Ｐゴシック" pitchFamily="34" charset="-128"/>
                <a:cs typeface="+mn-cs"/>
              </a:rPr>
              <a:t>BICR</a:t>
            </a:r>
            <a:r>
              <a:rPr kumimoji="0" lang="en-IE" sz="1600" b="1" i="0" u="none" strike="noStrike" kern="1200" cap="none" spc="0" normalizeH="0" baseline="30000" noProof="0" dirty="0" err="1">
                <a:ln>
                  <a:noFill/>
                </a:ln>
                <a:solidFill>
                  <a:srgbClr val="433F3F"/>
                </a:solidFill>
                <a:effectLst/>
                <a:uLnTx/>
                <a:uFillTx/>
                <a:latin typeface="Trebuchet MS" panose="020B0603020202020204"/>
                <a:ea typeface="ＭＳ Ｐゴシック" pitchFamily="34" charset="-128"/>
                <a:cs typeface="+mn-cs"/>
              </a:rPr>
              <a:t>a</a:t>
            </a:r>
            <a:endParaRPr kumimoji="0" lang="en-US" sz="1600" b="1" i="0" u="none" strike="noStrike" kern="1200" cap="none" spc="0" normalizeH="0" baseline="30000" noProof="0" dirty="0">
              <a:ln>
                <a:noFill/>
              </a:ln>
              <a:solidFill>
                <a:srgbClr val="433F3F"/>
              </a:solidFill>
              <a:effectLst/>
              <a:uLnTx/>
              <a:uFillTx/>
              <a:latin typeface="Trebuchet MS" panose="020B0603020202020204"/>
              <a:ea typeface="ＭＳ Ｐゴシック" pitchFamily="34" charset="-128"/>
              <a:cs typeface="+mn-cs"/>
            </a:endParaRPr>
          </a:p>
        </p:txBody>
      </p:sp>
      <p:cxnSp>
        <p:nvCxnSpPr>
          <p:cNvPr id="17" name="Straight Connector 16">
            <a:extLst>
              <a:ext uri="{FF2B5EF4-FFF2-40B4-BE49-F238E27FC236}">
                <a16:creationId xmlns:a16="http://schemas.microsoft.com/office/drawing/2014/main" id="{139B5542-3348-447D-2AB2-5338B3BB5F2C}"/>
              </a:ext>
            </a:extLst>
          </p:cNvPr>
          <p:cNvCxnSpPr>
            <a:cxnSpLocks/>
          </p:cNvCxnSpPr>
          <p:nvPr/>
        </p:nvCxnSpPr>
        <p:spPr>
          <a:xfrm>
            <a:off x="6096000" y="1026069"/>
            <a:ext cx="0" cy="48871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61FC6B96-5C1E-FD13-8A32-38033509F54F}"/>
              </a:ext>
            </a:extLst>
          </p:cNvPr>
          <p:cNvGraphicFramePr>
            <a:graphicFrameLocks noGrp="1"/>
          </p:cNvGraphicFramePr>
          <p:nvPr/>
        </p:nvGraphicFramePr>
        <p:xfrm>
          <a:off x="6273179" y="3059512"/>
          <a:ext cx="5688000" cy="1321176"/>
        </p:xfrm>
        <a:graphic>
          <a:graphicData uri="http://schemas.openxmlformats.org/drawingml/2006/table">
            <a:tbl>
              <a:tblPr firstRow="1">
                <a:tableStyleId>{B301B821-A1FF-4177-AEE7-76D212191A09}</a:tableStyleId>
              </a:tblPr>
              <a:tblGrid>
                <a:gridCol w="2808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tblGrid>
              <a:tr h="45717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fontAlgn="auto">
                        <a:lnSpc>
                          <a:spcPct val="90000"/>
                        </a:lnSpc>
                        <a:spcBef>
                          <a:spcPts val="0"/>
                        </a:spcBef>
                        <a:spcAft>
                          <a:spcPts val="200"/>
                        </a:spcAft>
                      </a:pPr>
                      <a:r>
                        <a:rPr lang="en-IE" sz="1300" b="1" noProof="0" dirty="0">
                          <a:solidFill>
                            <a:schemeClr val="bg1"/>
                          </a:solidFill>
                          <a:latin typeface="+mn-lt"/>
                          <a:ea typeface="MS Mincho"/>
                          <a:cs typeface="Times New Roman"/>
                        </a:rPr>
                        <a:t>Complete </a:t>
                      </a:r>
                      <a:r>
                        <a:rPr lang="en-IE" sz="1300" b="1" noProof="0" dirty="0" err="1">
                          <a:solidFill>
                            <a:schemeClr val="bg1"/>
                          </a:solidFill>
                          <a:latin typeface="+mn-lt"/>
                          <a:ea typeface="MS Mincho"/>
                          <a:cs typeface="Times New Roman"/>
                        </a:rPr>
                        <a:t>response</a:t>
                      </a:r>
                      <a:r>
                        <a:rPr lang="en-IE" sz="1300" b="1" baseline="30000" noProof="0" dirty="0" err="1">
                          <a:solidFill>
                            <a:schemeClr val="bg1"/>
                          </a:solidFill>
                          <a:latin typeface="+mn-lt"/>
                          <a:ea typeface="MS Mincho"/>
                          <a:cs typeface="Times New Roman"/>
                        </a:rPr>
                        <a:t>d</a:t>
                      </a:r>
                      <a:endParaRPr lang="en-US" sz="1300" b="1" baseline="30000" noProof="0" dirty="0">
                        <a:solidFill>
                          <a:schemeClr val="bg1"/>
                        </a:solidFill>
                        <a:latin typeface="+mn-lt"/>
                        <a:ea typeface="MS Mincho"/>
                        <a:cs typeface="Times New Roman"/>
                      </a:endParaRPr>
                    </a:p>
                  </a:txBody>
                  <a:tcPr marL="121888" marR="121888" marT="45708" marB="45708"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lnSpc>
                          <a:spcPct val="90000"/>
                        </a:lnSpc>
                        <a:spcBef>
                          <a:spcPts val="0"/>
                        </a:spcBef>
                        <a:spcAft>
                          <a:spcPts val="200"/>
                        </a:spcAft>
                        <a:tabLst/>
                      </a:pPr>
                      <a:r>
                        <a:rPr lang="en-US" sz="1300" b="1" noProof="0" dirty="0">
                          <a:solidFill>
                            <a:schemeClr val="bg1"/>
                          </a:solidFill>
                          <a:latin typeface="+mn-lt"/>
                        </a:rPr>
                        <a:t>NIVO</a:t>
                      </a:r>
                      <a:r>
                        <a:rPr lang="en-US" sz="1300" b="1" baseline="0" noProof="0" dirty="0">
                          <a:solidFill>
                            <a:schemeClr val="bg1"/>
                          </a:solidFill>
                          <a:latin typeface="+mn-lt"/>
                        </a:rPr>
                        <a:t>+GC</a:t>
                      </a:r>
                      <a:br>
                        <a:rPr lang="en-US" sz="1300" b="1" noProof="0" dirty="0">
                          <a:solidFill>
                            <a:schemeClr val="bg1"/>
                          </a:solidFill>
                          <a:latin typeface="+mn-lt"/>
                        </a:rPr>
                      </a:br>
                      <a:r>
                        <a:rPr lang="en-US" sz="1300" b="1" noProof="0" dirty="0">
                          <a:solidFill>
                            <a:schemeClr val="bg1"/>
                          </a:solidFill>
                          <a:latin typeface="+mn-lt"/>
                        </a:rPr>
                        <a:t>(n = 66)</a:t>
                      </a:r>
                      <a:endParaRPr lang="en-US" sz="1300" b="1" noProof="0" dirty="0">
                        <a:solidFill>
                          <a:schemeClr val="bg1"/>
                        </a:solidFill>
                        <a:latin typeface="+mn-lt"/>
                        <a:ea typeface="MS Mincho"/>
                        <a:cs typeface="ArialMT"/>
                      </a:endParaRPr>
                    </a:p>
                  </a:txBody>
                  <a:tcPr marL="121888" marR="121888" marT="45708" marB="457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lnSpc>
                          <a:spcPct val="90000"/>
                        </a:lnSpc>
                        <a:spcBef>
                          <a:spcPts val="0"/>
                        </a:spcBef>
                        <a:spcAft>
                          <a:spcPts val="200"/>
                        </a:spcAft>
                        <a:tabLst/>
                      </a:pPr>
                      <a:r>
                        <a:rPr lang="en-US" sz="1300" b="1" noProof="0" dirty="0">
                          <a:solidFill>
                            <a:schemeClr val="bg1"/>
                          </a:solidFill>
                          <a:latin typeface="+mn-lt"/>
                        </a:rPr>
                        <a:t>GC</a:t>
                      </a:r>
                      <a:br>
                        <a:rPr lang="en-US" sz="1300" b="1" noProof="0" dirty="0">
                          <a:solidFill>
                            <a:schemeClr val="bg1"/>
                          </a:solidFill>
                          <a:latin typeface="+mn-lt"/>
                        </a:rPr>
                      </a:br>
                      <a:r>
                        <a:rPr lang="en-US" sz="1300" b="1" noProof="0" dirty="0">
                          <a:solidFill>
                            <a:schemeClr val="bg1"/>
                          </a:solidFill>
                          <a:latin typeface="+mn-lt"/>
                        </a:rPr>
                        <a:t>(n = 36)</a:t>
                      </a:r>
                      <a:endParaRPr lang="en-US" sz="1300" b="1" noProof="0" dirty="0">
                        <a:solidFill>
                          <a:schemeClr val="bg1"/>
                        </a:solidFill>
                        <a:latin typeface="+mn-lt"/>
                        <a:ea typeface="MS Mincho"/>
                        <a:cs typeface="ArialMT"/>
                      </a:endParaRPr>
                    </a:p>
                  </a:txBody>
                  <a:tcPr marL="121888" marR="121888" marT="45708" marB="4570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5454"/>
                    </a:solidFill>
                  </a:tcPr>
                </a:tc>
                <a:extLst>
                  <a:ext uri="{0D108BD9-81ED-4DB2-BD59-A6C34878D82A}">
                    <a16:rowId xmlns:a16="http://schemas.microsoft.com/office/drawing/2014/main" val="1071525075"/>
                  </a:ext>
                </a:extLst>
              </a:tr>
              <a:tr h="432000">
                <a:tc>
                  <a:txBody>
                    <a:bodyPr/>
                    <a:lstStyle/>
                    <a:p>
                      <a:pPr marL="0" marR="0">
                        <a:lnSpc>
                          <a:spcPct val="115000"/>
                        </a:lnSpc>
                        <a:spcBef>
                          <a:spcPts val="0"/>
                        </a:spcBef>
                        <a:spcAft>
                          <a:spcPts val="0"/>
                        </a:spcAft>
                      </a:pPr>
                      <a:r>
                        <a:rPr lang="en-US" sz="1300" b="1" dirty="0">
                          <a:solidFill>
                            <a:srgbClr val="595454"/>
                          </a:solidFill>
                          <a:effectLst/>
                          <a:latin typeface="+mn-lt"/>
                          <a:ea typeface="Calibri" panose="020F0502020204030204" pitchFamily="34" charset="0"/>
                          <a:cs typeface="Times New Roman" panose="02020603050405020304" pitchFamily="18" charset="0"/>
                        </a:rPr>
                        <a:t>Median TTCR (Q1-Q3), months</a:t>
                      </a:r>
                      <a:endParaRPr lang="en-US" sz="1300" b="1" baseline="30000" dirty="0">
                        <a:solidFill>
                          <a:srgbClr val="595454"/>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IE" sz="1300" b="0" noProof="0" dirty="0">
                          <a:solidFill>
                            <a:schemeClr val="tx1"/>
                          </a:solidFill>
                          <a:effectLst/>
                          <a:latin typeface="+mn-lt"/>
                          <a:ea typeface="Times New Roman"/>
                          <a:cs typeface="Palatino Linotype"/>
                        </a:rPr>
                        <a:t>2.1 (1.9-2.2)</a:t>
                      </a:r>
                      <a:endParaRPr lang="en-US" sz="1300" b="0" noProof="0" dirty="0">
                        <a:solidFill>
                          <a:schemeClr val="tx1"/>
                        </a:solidFill>
                        <a:effectLst/>
                        <a:latin typeface="+mn-lt"/>
                        <a:ea typeface="Times New Roman"/>
                        <a:cs typeface="Palatino Linotype"/>
                      </a:endParaRP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IE" sz="1300" b="0" noProof="0">
                          <a:solidFill>
                            <a:schemeClr val="tx1"/>
                          </a:solidFill>
                          <a:effectLst/>
                          <a:latin typeface="+mn-lt"/>
                          <a:ea typeface="Times New Roman"/>
                          <a:cs typeface="Palatino Linotype"/>
                        </a:rPr>
                        <a:t>2.1 (1.9-2.2)</a:t>
                      </a:r>
                      <a:endParaRPr lang="en-US" sz="1300" b="0" noProof="0">
                        <a:solidFill>
                          <a:schemeClr val="tx1"/>
                        </a:solidFill>
                        <a:effectLst/>
                        <a:latin typeface="+mn-lt"/>
                        <a:ea typeface="Times New Roman"/>
                        <a:cs typeface="Palatino Linotype"/>
                      </a:endParaRP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484297"/>
                  </a:ext>
                </a:extLst>
              </a:tr>
              <a:tr h="432000">
                <a:tc>
                  <a:txBody>
                    <a:bodyPr/>
                    <a:lstStyle/>
                    <a:p>
                      <a:pPr marL="0" marR="0">
                        <a:lnSpc>
                          <a:spcPct val="115000"/>
                        </a:lnSpc>
                        <a:spcBef>
                          <a:spcPts val="0"/>
                        </a:spcBef>
                        <a:spcAft>
                          <a:spcPts val="0"/>
                        </a:spcAft>
                      </a:pPr>
                      <a:r>
                        <a:rPr lang="en-US" sz="1300" b="1" dirty="0">
                          <a:solidFill>
                            <a:schemeClr val="tx1"/>
                          </a:solidFill>
                          <a:effectLst/>
                          <a:latin typeface="+mn-lt"/>
                          <a:ea typeface="Calibri" panose="020F0502020204030204" pitchFamily="34" charset="0"/>
                          <a:cs typeface="Times New Roman" panose="02020603050405020304" pitchFamily="18" charset="0"/>
                        </a:rPr>
                        <a:t>Median </a:t>
                      </a:r>
                      <a:r>
                        <a:rPr lang="en-US" sz="1300" b="1" dirty="0" err="1">
                          <a:solidFill>
                            <a:schemeClr val="tx1"/>
                          </a:solidFill>
                          <a:effectLst/>
                          <a:latin typeface="+mn-lt"/>
                          <a:ea typeface="Calibri" panose="020F0502020204030204" pitchFamily="34" charset="0"/>
                          <a:cs typeface="Times New Roman" panose="02020603050405020304" pitchFamily="18" charset="0"/>
                        </a:rPr>
                        <a:t>DoCR</a:t>
                      </a:r>
                      <a:r>
                        <a:rPr lang="en-US" sz="1300" b="1" dirty="0">
                          <a:solidFill>
                            <a:schemeClr val="tx1"/>
                          </a:solidFill>
                          <a:effectLst/>
                          <a:latin typeface="+mn-lt"/>
                          <a:ea typeface="Calibri" panose="020F0502020204030204" pitchFamily="34" charset="0"/>
                          <a:cs typeface="Times New Roman" panose="02020603050405020304" pitchFamily="18" charset="0"/>
                        </a:rPr>
                        <a:t> (95% CI), months</a:t>
                      </a:r>
                      <a:endParaRPr lang="en-US" sz="1300" b="1" baseline="300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IE" sz="1300" b="0" noProof="0" dirty="0">
                          <a:solidFill>
                            <a:schemeClr val="tx1"/>
                          </a:solidFill>
                          <a:effectLst/>
                          <a:latin typeface="+mn-lt"/>
                          <a:ea typeface="Times New Roman"/>
                          <a:cs typeface="Palatino Linotype"/>
                        </a:rPr>
                        <a:t>37.1 (18.1-NE)</a:t>
                      </a:r>
                      <a:endParaRPr lang="en-US" sz="1300" b="0" noProof="0" dirty="0">
                        <a:solidFill>
                          <a:schemeClr val="tx1"/>
                        </a:solidFill>
                        <a:effectLst/>
                        <a:latin typeface="+mn-lt"/>
                        <a:ea typeface="Times New Roman"/>
                        <a:cs typeface="Palatino Linotype"/>
                      </a:endParaRP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algn="ctr">
                        <a:spcBef>
                          <a:spcPts val="0"/>
                        </a:spcBef>
                        <a:spcAft>
                          <a:spcPts val="0"/>
                        </a:spcAft>
                      </a:pPr>
                      <a:r>
                        <a:rPr lang="en-IE" sz="1300" b="0" noProof="0" dirty="0">
                          <a:solidFill>
                            <a:schemeClr val="tx1"/>
                          </a:solidFill>
                          <a:effectLst/>
                          <a:latin typeface="+mn-lt"/>
                          <a:ea typeface="Times New Roman"/>
                          <a:cs typeface="Palatino Linotype"/>
                        </a:rPr>
                        <a:t>13.2 (7.3-18.4)</a:t>
                      </a:r>
                      <a:endParaRPr lang="en-US" sz="1300" b="0" noProof="0" dirty="0">
                        <a:solidFill>
                          <a:schemeClr val="tx1"/>
                        </a:solidFill>
                        <a:effectLst/>
                        <a:latin typeface="+mn-lt"/>
                        <a:ea typeface="Times New Roman"/>
                        <a:cs typeface="Palatino Linotype"/>
                      </a:endParaRP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extLst>
                  <a:ext uri="{0D108BD9-81ED-4DB2-BD59-A6C34878D82A}">
                    <a16:rowId xmlns:a16="http://schemas.microsoft.com/office/drawing/2014/main" val="1556849621"/>
                  </a:ext>
                </a:extLst>
              </a:tr>
            </a:tbl>
          </a:graphicData>
        </a:graphic>
      </p:graphicFrame>
      <p:graphicFrame>
        <p:nvGraphicFramePr>
          <p:cNvPr id="46" name="Table 45">
            <a:extLst>
              <a:ext uri="{FF2B5EF4-FFF2-40B4-BE49-F238E27FC236}">
                <a16:creationId xmlns:a16="http://schemas.microsoft.com/office/drawing/2014/main" id="{F7B755F5-C861-966B-C81A-E09B91BE679E}"/>
              </a:ext>
            </a:extLst>
          </p:cNvPr>
          <p:cNvGraphicFramePr>
            <a:graphicFrameLocks noGrp="1"/>
          </p:cNvGraphicFramePr>
          <p:nvPr/>
        </p:nvGraphicFramePr>
        <p:xfrm>
          <a:off x="6273179" y="1444073"/>
          <a:ext cx="5688000" cy="1321176"/>
        </p:xfrm>
        <a:graphic>
          <a:graphicData uri="http://schemas.openxmlformats.org/drawingml/2006/table">
            <a:tbl>
              <a:tblPr firstRow="1">
                <a:tableStyleId>{B301B821-A1FF-4177-AEE7-76D212191A09}</a:tableStyleId>
              </a:tblPr>
              <a:tblGrid>
                <a:gridCol w="2808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tblGrid>
              <a:tr h="45717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fontAlgn="auto">
                        <a:lnSpc>
                          <a:spcPct val="90000"/>
                        </a:lnSpc>
                        <a:spcBef>
                          <a:spcPts val="0"/>
                        </a:spcBef>
                        <a:spcAft>
                          <a:spcPts val="200"/>
                        </a:spcAft>
                      </a:pPr>
                      <a:r>
                        <a:rPr lang="en-IE" sz="1300" b="1" noProof="0" dirty="0">
                          <a:solidFill>
                            <a:schemeClr val="bg1"/>
                          </a:solidFill>
                          <a:latin typeface="+mn-lt"/>
                          <a:ea typeface="MS Mincho"/>
                          <a:cs typeface="Times New Roman"/>
                        </a:rPr>
                        <a:t>Any objective </a:t>
                      </a:r>
                      <a:r>
                        <a:rPr lang="en-IE" sz="1300" b="1" noProof="0" dirty="0" err="1">
                          <a:solidFill>
                            <a:schemeClr val="bg1"/>
                          </a:solidFill>
                          <a:latin typeface="+mn-lt"/>
                          <a:ea typeface="MS Mincho"/>
                          <a:cs typeface="Times New Roman"/>
                        </a:rPr>
                        <a:t>response</a:t>
                      </a:r>
                      <a:r>
                        <a:rPr lang="en-IE" sz="1300" b="1" baseline="30000" noProof="0" dirty="0" err="1">
                          <a:solidFill>
                            <a:schemeClr val="bg1"/>
                          </a:solidFill>
                          <a:latin typeface="+mn-lt"/>
                          <a:ea typeface="MS Mincho"/>
                          <a:cs typeface="Times New Roman"/>
                        </a:rPr>
                        <a:t>c</a:t>
                      </a:r>
                      <a:endParaRPr lang="en-US" sz="1300" b="1" baseline="30000" noProof="0" dirty="0">
                        <a:solidFill>
                          <a:schemeClr val="bg1"/>
                        </a:solidFill>
                        <a:latin typeface="+mn-lt"/>
                        <a:ea typeface="MS Mincho"/>
                        <a:cs typeface="Times New Roman"/>
                      </a:endParaRPr>
                    </a:p>
                  </a:txBody>
                  <a:tcPr marL="121888" marR="121888" marT="45708" marB="45708"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lnSpc>
                          <a:spcPct val="90000"/>
                        </a:lnSpc>
                        <a:spcBef>
                          <a:spcPts val="0"/>
                        </a:spcBef>
                        <a:spcAft>
                          <a:spcPts val="200"/>
                        </a:spcAft>
                        <a:tabLst/>
                      </a:pPr>
                      <a:r>
                        <a:rPr lang="en-US" sz="1300" b="1" noProof="0" dirty="0">
                          <a:solidFill>
                            <a:schemeClr val="bg1"/>
                          </a:solidFill>
                          <a:latin typeface="+mn-lt"/>
                        </a:rPr>
                        <a:t>NIVO</a:t>
                      </a:r>
                      <a:r>
                        <a:rPr lang="en-US" sz="1300" b="1" baseline="0" noProof="0" dirty="0">
                          <a:solidFill>
                            <a:schemeClr val="bg1"/>
                          </a:solidFill>
                          <a:latin typeface="+mn-lt"/>
                        </a:rPr>
                        <a:t>+GC</a:t>
                      </a:r>
                      <a:br>
                        <a:rPr lang="en-US" sz="1300" b="1" noProof="0" dirty="0">
                          <a:solidFill>
                            <a:schemeClr val="bg1"/>
                          </a:solidFill>
                          <a:latin typeface="+mn-lt"/>
                        </a:rPr>
                      </a:br>
                      <a:r>
                        <a:rPr lang="en-US" sz="1300" b="1" noProof="0" dirty="0">
                          <a:solidFill>
                            <a:schemeClr val="bg1"/>
                          </a:solidFill>
                          <a:latin typeface="+mn-lt"/>
                        </a:rPr>
                        <a:t>(n = 175)</a:t>
                      </a:r>
                      <a:endParaRPr lang="en-US" sz="1300" b="1" noProof="0" dirty="0">
                        <a:solidFill>
                          <a:schemeClr val="bg1"/>
                        </a:solidFill>
                        <a:latin typeface="+mn-lt"/>
                        <a:ea typeface="MS Mincho"/>
                        <a:cs typeface="ArialMT"/>
                      </a:endParaRPr>
                    </a:p>
                  </a:txBody>
                  <a:tcPr marL="121888" marR="121888" marT="45708" marB="457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lnSpc>
                          <a:spcPct val="90000"/>
                        </a:lnSpc>
                        <a:spcBef>
                          <a:spcPts val="0"/>
                        </a:spcBef>
                        <a:spcAft>
                          <a:spcPts val="200"/>
                        </a:spcAft>
                        <a:tabLst/>
                      </a:pPr>
                      <a:r>
                        <a:rPr lang="en-US" sz="1300" b="1" noProof="0" dirty="0">
                          <a:solidFill>
                            <a:schemeClr val="bg1"/>
                          </a:solidFill>
                          <a:latin typeface="+mn-lt"/>
                        </a:rPr>
                        <a:t>GC</a:t>
                      </a:r>
                      <a:br>
                        <a:rPr lang="en-US" sz="1300" b="1" noProof="0" dirty="0">
                          <a:solidFill>
                            <a:schemeClr val="bg1"/>
                          </a:solidFill>
                          <a:latin typeface="+mn-lt"/>
                        </a:rPr>
                      </a:br>
                      <a:r>
                        <a:rPr lang="en-US" sz="1300" b="1" noProof="0" dirty="0">
                          <a:solidFill>
                            <a:schemeClr val="bg1"/>
                          </a:solidFill>
                          <a:latin typeface="+mn-lt"/>
                        </a:rPr>
                        <a:t>(n = 131)</a:t>
                      </a:r>
                      <a:endParaRPr lang="en-US" sz="1300" b="1" noProof="0" dirty="0">
                        <a:solidFill>
                          <a:schemeClr val="bg1"/>
                        </a:solidFill>
                        <a:latin typeface="+mn-lt"/>
                        <a:ea typeface="MS Mincho"/>
                        <a:cs typeface="ArialMT"/>
                      </a:endParaRPr>
                    </a:p>
                  </a:txBody>
                  <a:tcPr marL="121888" marR="121888" marT="45708" marB="4570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95454"/>
                    </a:solidFill>
                  </a:tcPr>
                </a:tc>
                <a:extLst>
                  <a:ext uri="{0D108BD9-81ED-4DB2-BD59-A6C34878D82A}">
                    <a16:rowId xmlns:a16="http://schemas.microsoft.com/office/drawing/2014/main" val="3273892639"/>
                  </a:ext>
                </a:extLst>
              </a:tr>
              <a:tr h="432000">
                <a:tc>
                  <a:txBody>
                    <a:bodyPr/>
                    <a:lstStyle/>
                    <a:p>
                      <a:pPr marL="0" marR="0">
                        <a:lnSpc>
                          <a:spcPct val="115000"/>
                        </a:lnSpc>
                        <a:spcBef>
                          <a:spcPts val="0"/>
                        </a:spcBef>
                        <a:spcAft>
                          <a:spcPts val="0"/>
                        </a:spcAft>
                      </a:pPr>
                      <a:r>
                        <a:rPr lang="en-US" sz="1300" b="1" dirty="0">
                          <a:solidFill>
                            <a:srgbClr val="595454"/>
                          </a:solidFill>
                          <a:effectLst/>
                          <a:latin typeface="+mn-lt"/>
                          <a:ea typeface="Calibri" panose="020F0502020204030204" pitchFamily="34" charset="0"/>
                          <a:cs typeface="Times New Roman" panose="02020603050405020304" pitchFamily="18" charset="0"/>
                        </a:rPr>
                        <a:t>Median TTR (Q1-Q3), months</a:t>
                      </a:r>
                      <a:endParaRPr lang="en-US" sz="1300" b="1" baseline="30000" dirty="0">
                        <a:solidFill>
                          <a:srgbClr val="595454"/>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300" dirty="0">
                          <a:solidFill>
                            <a:schemeClr val="tx1"/>
                          </a:solidFill>
                          <a:effectLst/>
                          <a:latin typeface="+mn-lt"/>
                          <a:ea typeface="Calibri" panose="020F0502020204030204" pitchFamily="34" charset="0"/>
                          <a:cs typeface="Arial" panose="020B0604020202020204" pitchFamily="34" charset="0"/>
                        </a:rPr>
                        <a:t>2.1 (2.0–2.3)</a:t>
                      </a:r>
                    </a:p>
                  </a:txBody>
                  <a:tcPr marL="9525" marR="9525" marT="46991" marB="46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1300">
                          <a:solidFill>
                            <a:schemeClr val="tx1"/>
                          </a:solidFill>
                          <a:effectLst/>
                          <a:latin typeface="+mn-lt"/>
                          <a:ea typeface="Calibri" panose="020F0502020204030204" pitchFamily="34" charset="0"/>
                          <a:cs typeface="Arial" panose="020B0604020202020204" pitchFamily="34" charset="0"/>
                        </a:rPr>
                        <a:t>2.1 (2.0–2.2)</a:t>
                      </a:r>
                    </a:p>
                  </a:txBody>
                  <a:tcPr marL="9525" marR="9525" marT="46991" marB="469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390430"/>
                  </a:ext>
                </a:extLst>
              </a:tr>
              <a:tr h="432000">
                <a:tc>
                  <a:txBody>
                    <a:bodyPr/>
                    <a:lstStyle/>
                    <a:p>
                      <a:pPr marL="0" marR="0">
                        <a:lnSpc>
                          <a:spcPct val="115000"/>
                        </a:lnSpc>
                        <a:spcBef>
                          <a:spcPts val="0"/>
                        </a:spcBef>
                        <a:spcAft>
                          <a:spcPts val="0"/>
                        </a:spcAft>
                      </a:pPr>
                      <a:r>
                        <a:rPr lang="en-US" sz="1300" b="1" dirty="0">
                          <a:solidFill>
                            <a:schemeClr val="tx1"/>
                          </a:solidFill>
                          <a:effectLst/>
                          <a:latin typeface="+mn-lt"/>
                          <a:ea typeface="Calibri" panose="020F0502020204030204" pitchFamily="34" charset="0"/>
                          <a:cs typeface="Times New Roman" panose="02020603050405020304" pitchFamily="18" charset="0"/>
                        </a:rPr>
                        <a:t>Median </a:t>
                      </a:r>
                      <a:r>
                        <a:rPr lang="en-US" sz="1300" b="1" dirty="0" err="1">
                          <a:solidFill>
                            <a:schemeClr val="tx1"/>
                          </a:solidFill>
                          <a:effectLst/>
                          <a:latin typeface="+mn-lt"/>
                          <a:ea typeface="Calibri" panose="020F0502020204030204" pitchFamily="34" charset="0"/>
                          <a:cs typeface="Times New Roman" panose="02020603050405020304" pitchFamily="18" charset="0"/>
                        </a:rPr>
                        <a:t>DoR</a:t>
                      </a:r>
                      <a:r>
                        <a:rPr lang="en-US" sz="1300" b="1" dirty="0">
                          <a:solidFill>
                            <a:schemeClr val="tx1"/>
                          </a:solidFill>
                          <a:effectLst/>
                          <a:latin typeface="+mn-lt"/>
                          <a:ea typeface="Calibri" panose="020F0502020204030204" pitchFamily="34" charset="0"/>
                          <a:cs typeface="Times New Roman" panose="02020603050405020304" pitchFamily="18" charset="0"/>
                        </a:rPr>
                        <a:t> (95% CI), months</a:t>
                      </a:r>
                      <a:endParaRPr lang="en-US" sz="1300" b="1" baseline="30000" dirty="0">
                        <a:solidFill>
                          <a:schemeClr val="tx1"/>
                        </a:solidFill>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noProof="0" dirty="0">
                          <a:solidFill>
                            <a:schemeClr val="tx1"/>
                          </a:solidFill>
                          <a:effectLst/>
                          <a:latin typeface="+mn-lt"/>
                          <a:ea typeface="Times New Roman"/>
                          <a:cs typeface="Palatino Linotype"/>
                        </a:rPr>
                        <a:t>9.5 (7.6–15.1)</a:t>
                      </a: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300" b="0" noProof="0" dirty="0">
                          <a:solidFill>
                            <a:schemeClr val="tx1"/>
                          </a:solidFill>
                          <a:effectLst/>
                          <a:latin typeface="+mn-lt"/>
                          <a:ea typeface="Times New Roman"/>
                          <a:cs typeface="Palatino Linotype"/>
                        </a:rPr>
                        <a:t>7.3 (5.7–8.9)</a:t>
                      </a:r>
                    </a:p>
                  </a:txBody>
                  <a:tcPr marL="91416" marR="91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456866"/>
                  </a:ext>
                </a:extLst>
              </a:tr>
            </a:tbl>
          </a:graphicData>
        </a:graphic>
      </p:graphicFrame>
      <p:sp>
        <p:nvSpPr>
          <p:cNvPr id="7" name="TextBox 6">
            <a:extLst>
              <a:ext uri="{FF2B5EF4-FFF2-40B4-BE49-F238E27FC236}">
                <a16:creationId xmlns:a16="http://schemas.microsoft.com/office/drawing/2014/main" id="{D6B72FE9-39B3-1CE1-5F2D-4F54B0895494}"/>
              </a:ext>
            </a:extLst>
          </p:cNvPr>
          <p:cNvSpPr txBox="1"/>
          <p:nvPr/>
        </p:nvSpPr>
        <p:spPr>
          <a:xfrm>
            <a:off x="1664637" y="3373610"/>
            <a:ext cx="1152939" cy="307777"/>
          </a:xfrm>
          <a:prstGeom prst="rect">
            <a:avLst/>
          </a:prstGeom>
          <a:noFill/>
        </p:spPr>
        <p:txBody>
          <a:bodyPr wrap="square" lIns="0" rIns="0"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prstClr val="black"/>
                </a:solidFill>
                <a:effectLst/>
                <a:uLnTx/>
                <a:uFillTx/>
                <a:latin typeface="Trebuchet MS" panose="020B0603020202020204"/>
                <a:ea typeface="ＭＳ Ｐゴシック" pitchFamily="34" charset="-128"/>
                <a:cs typeface="+mn-cs"/>
              </a:rPr>
              <a:t>35.9% </a:t>
            </a:r>
            <a:endParaRPr kumimoji="0" lang="en-US" sz="1100" b="0" i="0" u="none" strike="noStrike" kern="1200" cap="none" spc="0" normalizeH="0" baseline="0" noProof="0" dirty="0">
              <a:ln>
                <a:noFill/>
              </a:ln>
              <a:solidFill>
                <a:prstClr val="white">
                  <a:lumMod val="65000"/>
                </a:prstClr>
              </a:solidFill>
              <a:effectLst/>
              <a:uLnTx/>
              <a:uFillTx/>
              <a:latin typeface="Trebuchet MS" panose="020B0603020202020204"/>
              <a:ea typeface="ＭＳ Ｐゴシック" pitchFamily="34" charset="-128"/>
              <a:cs typeface="+mn-cs"/>
            </a:endParaRPr>
          </a:p>
        </p:txBody>
      </p:sp>
      <p:sp>
        <p:nvSpPr>
          <p:cNvPr id="9" name="TextBox 8">
            <a:extLst>
              <a:ext uri="{FF2B5EF4-FFF2-40B4-BE49-F238E27FC236}">
                <a16:creationId xmlns:a16="http://schemas.microsoft.com/office/drawing/2014/main" id="{A10C9FBB-7157-079C-9491-E0729B69271F}"/>
              </a:ext>
            </a:extLst>
          </p:cNvPr>
          <p:cNvSpPr txBox="1"/>
          <p:nvPr/>
        </p:nvSpPr>
        <p:spPr>
          <a:xfrm>
            <a:off x="3847171" y="3455273"/>
            <a:ext cx="1152939" cy="307777"/>
          </a:xfrm>
          <a:prstGeom prst="rect">
            <a:avLst/>
          </a:prstGeom>
          <a:noFill/>
        </p:spPr>
        <p:txBody>
          <a:bodyPr wrap="square" lIns="0" rIns="0"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prstClr val="black"/>
                </a:solidFill>
                <a:effectLst/>
                <a:uLnTx/>
                <a:uFillTx/>
                <a:latin typeface="Trebuchet MS" panose="020B0603020202020204"/>
                <a:ea typeface="ＭＳ Ｐゴシック" pitchFamily="34" charset="-128"/>
                <a:cs typeface="+mn-cs"/>
              </a:rPr>
              <a:t>31.3% </a:t>
            </a:r>
            <a:endParaRPr kumimoji="0" lang="en-US" sz="1100" b="0" i="0" u="none" strike="noStrike" kern="1200" cap="none" spc="0" normalizeH="0" baseline="0" noProof="0" dirty="0">
              <a:ln>
                <a:noFill/>
              </a:ln>
              <a:solidFill>
                <a:prstClr val="white">
                  <a:lumMod val="65000"/>
                </a:prstClr>
              </a:solidFill>
              <a:effectLst/>
              <a:uLnTx/>
              <a:uFillTx/>
              <a:latin typeface="Trebuchet MS" panose="020B0603020202020204"/>
              <a:ea typeface="ＭＳ Ｐゴシック" pitchFamily="34" charset="-128"/>
              <a:cs typeface="+mn-cs"/>
            </a:endParaRPr>
          </a:p>
        </p:txBody>
      </p:sp>
      <p:sp>
        <p:nvSpPr>
          <p:cNvPr id="10" name="TextBox 9">
            <a:extLst>
              <a:ext uri="{FF2B5EF4-FFF2-40B4-BE49-F238E27FC236}">
                <a16:creationId xmlns:a16="http://schemas.microsoft.com/office/drawing/2014/main" id="{7AF54058-8E1C-08E2-B15C-7120B51F8923}"/>
              </a:ext>
            </a:extLst>
          </p:cNvPr>
          <p:cNvSpPr txBox="1"/>
          <p:nvPr/>
        </p:nvSpPr>
        <p:spPr>
          <a:xfrm>
            <a:off x="1671361" y="2260414"/>
            <a:ext cx="1152939" cy="307777"/>
          </a:xfrm>
          <a:prstGeom prst="rect">
            <a:avLst/>
          </a:prstGeom>
          <a:noFill/>
        </p:spPr>
        <p:txBody>
          <a:bodyPr wrap="square" lIns="0" rIns="0"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dirty="0">
                <a:ln>
                  <a:noFill/>
                </a:ln>
                <a:solidFill>
                  <a:prstClr val="white"/>
                </a:solidFill>
                <a:effectLst/>
                <a:uLnTx/>
                <a:uFillTx/>
                <a:latin typeface="Trebuchet MS" panose="020B0603020202020204"/>
                <a:ea typeface="ＭＳ Ｐゴシック" pitchFamily="34" charset="-128"/>
                <a:cs typeface="+mn-cs"/>
              </a:rPr>
              <a:t>21.7% </a:t>
            </a:r>
            <a:endParaRPr kumimoji="0" lang="en-US" sz="1100" b="1" i="0" u="none" strike="noStrike" kern="1200" cap="none" spc="0" normalizeH="0" baseline="0" noProof="0" dirty="0">
              <a:ln>
                <a:noFill/>
              </a:ln>
              <a:solidFill>
                <a:prstClr val="white"/>
              </a:solidFill>
              <a:effectLst/>
              <a:uLnTx/>
              <a:uFillTx/>
              <a:latin typeface="Trebuchet MS" panose="020B0603020202020204"/>
              <a:ea typeface="ＭＳ Ｐゴシック" pitchFamily="34" charset="-128"/>
              <a:cs typeface="+mn-cs"/>
            </a:endParaRPr>
          </a:p>
        </p:txBody>
      </p:sp>
      <p:sp>
        <p:nvSpPr>
          <p:cNvPr id="18" name="TextBox 17">
            <a:extLst>
              <a:ext uri="{FF2B5EF4-FFF2-40B4-BE49-F238E27FC236}">
                <a16:creationId xmlns:a16="http://schemas.microsoft.com/office/drawing/2014/main" id="{F6C2AD4A-27D8-237C-C74F-2AC4A6A28FC0}"/>
              </a:ext>
            </a:extLst>
          </p:cNvPr>
          <p:cNvSpPr txBox="1"/>
          <p:nvPr/>
        </p:nvSpPr>
        <p:spPr>
          <a:xfrm>
            <a:off x="3853705" y="2626698"/>
            <a:ext cx="1152939" cy="307777"/>
          </a:xfrm>
          <a:prstGeom prst="rect">
            <a:avLst/>
          </a:prstGeom>
          <a:noFill/>
        </p:spPr>
        <p:txBody>
          <a:bodyPr wrap="square" lIns="0" rIns="0"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dirty="0">
                <a:ln>
                  <a:noFill/>
                </a:ln>
                <a:solidFill>
                  <a:prstClr val="white"/>
                </a:solidFill>
                <a:effectLst/>
                <a:uLnTx/>
                <a:uFillTx/>
                <a:latin typeface="Trebuchet MS" panose="020B0603020202020204"/>
                <a:ea typeface="ＭＳ Ｐゴシック" pitchFamily="34" charset="-128"/>
                <a:cs typeface="+mn-cs"/>
              </a:rPr>
              <a:t>11.8% </a:t>
            </a:r>
            <a:endParaRPr kumimoji="0" lang="en-US" sz="1100" b="1" i="0" u="none" strike="noStrike" kern="1200" cap="none" spc="0" normalizeH="0" baseline="0" noProof="0" dirty="0">
              <a:ln>
                <a:noFill/>
              </a:ln>
              <a:solidFill>
                <a:prstClr val="white"/>
              </a:solidFill>
              <a:effectLst/>
              <a:uLnTx/>
              <a:uFillTx/>
              <a:latin typeface="Trebuchet MS" panose="020B0603020202020204"/>
              <a:ea typeface="ＭＳ Ｐゴシック" pitchFamily="34" charset="-128"/>
              <a:cs typeface="+mn-cs"/>
            </a:endParaRPr>
          </a:p>
        </p:txBody>
      </p:sp>
      <p:sp>
        <p:nvSpPr>
          <p:cNvPr id="30" name="TextBox 29">
            <a:extLst>
              <a:ext uri="{FF2B5EF4-FFF2-40B4-BE49-F238E27FC236}">
                <a16:creationId xmlns:a16="http://schemas.microsoft.com/office/drawing/2014/main" id="{565E95EB-CF42-CC4A-9E1A-2C3814604B53}"/>
              </a:ext>
            </a:extLst>
          </p:cNvPr>
          <p:cNvSpPr txBox="1"/>
          <p:nvPr>
            <p:custDataLst>
              <p:tags r:id="rId2"/>
            </p:custDataLst>
          </p:nvPr>
        </p:nvSpPr>
        <p:spPr>
          <a:xfrm>
            <a:off x="379950" y="6344047"/>
            <a:ext cx="11335461" cy="295402"/>
          </a:xfrm>
          <a:prstGeom prst="rect">
            <a:avLst/>
          </a:prstGeom>
          <a:noFill/>
        </p:spPr>
        <p:txBody>
          <a:bodyPr vert="horz" wrap="square" lIns="0" tIns="0" rIns="0" bIns="0" rtlCol="0" anchor="b" anchorCtr="0">
            <a:spAutoFit/>
          </a:bodyPr>
          <a:lstStyle/>
          <a:p>
            <a:pPr marL="0" marR="0" lvl="0" indent="0" algn="l" defTabSz="1218956" rtl="0" eaLnBrk="1" fontAlgn="auto" latinLnBrk="0" hangingPunct="1">
              <a:lnSpc>
                <a:spcPct val="90000"/>
              </a:lnSpc>
              <a:spcBef>
                <a:spcPts val="533"/>
              </a:spcBef>
              <a:spcAft>
                <a:spcPts val="0"/>
              </a:spcAft>
              <a:buClrTx/>
              <a:buSzTx/>
              <a:buFontTx/>
              <a:buNone/>
              <a:tabLst/>
              <a:defRPr/>
            </a:pPr>
            <a:r>
              <a:rPr kumimoji="0" lang="en-US" sz="2133" b="0" i="0" u="none" strike="noStrike" kern="1200" cap="none" spc="0" normalizeH="0" baseline="30000" noProof="0" dirty="0">
                <a:ln>
                  <a:noFill/>
                </a:ln>
                <a:solidFill>
                  <a:srgbClr val="433F3F"/>
                </a:solidFill>
                <a:effectLst/>
                <a:uLnTx/>
                <a:uFillTx/>
                <a:latin typeface="Trebuchet MS" panose="020B0603020202020204" pitchFamily="34" charset="0"/>
                <a:ea typeface="ＭＳ Ｐゴシック" pitchFamily="34" charset="-128"/>
                <a:cs typeface="Arial" panose="020B0604020202020204" pitchFamily="34" charset="0"/>
              </a:rPr>
              <a:t>Adapted from M van der Heijden; ESMO LBA 2023</a:t>
            </a:r>
            <a:endParaRPr kumimoji="0" lang="en-US" sz="2133"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Arial" panose="020B0604020202020204" pitchFamily="34" charset="0"/>
            </a:endParaRPr>
          </a:p>
        </p:txBody>
      </p:sp>
      <p:sp>
        <p:nvSpPr>
          <p:cNvPr id="8" name="TextBox 7">
            <a:extLst>
              <a:ext uri="{FF2B5EF4-FFF2-40B4-BE49-F238E27FC236}">
                <a16:creationId xmlns:a16="http://schemas.microsoft.com/office/drawing/2014/main" id="{DBD64F6C-9C84-F82F-D08A-E996A4F61D5C}"/>
              </a:ext>
            </a:extLst>
          </p:cNvPr>
          <p:cNvSpPr txBox="1"/>
          <p:nvPr/>
        </p:nvSpPr>
        <p:spPr>
          <a:xfrm>
            <a:off x="6596743" y="5246915"/>
            <a:ext cx="5089539" cy="646331"/>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itchFamily="34" charset="0"/>
                <a:ea typeface="ＭＳ Ｐゴシック" pitchFamily="34" charset="-128"/>
                <a:cs typeface="+mn-cs"/>
              </a:rPr>
              <a:t>Nivolumab associated with higher ORR, CR rate, and longer DOR</a:t>
            </a:r>
          </a:p>
        </p:txBody>
      </p:sp>
    </p:spTree>
    <p:custDataLst>
      <p:tags r:id="rId1"/>
    </p:custDataLst>
    <p:extLst>
      <p:ext uri="{BB962C8B-B14F-4D97-AF65-F5344CB8AC3E}">
        <p14:creationId xmlns:p14="http://schemas.microsoft.com/office/powerpoint/2010/main" val="3654550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143382"/>
            <a:ext cx="10196285" cy="604855"/>
          </a:xfrm>
        </p:spPr>
        <p:txBody>
          <a:bodyPr/>
          <a:lstStyle/>
          <a:p>
            <a:r>
              <a:rPr lang="en-US" sz="2667" dirty="0" err="1">
                <a:solidFill>
                  <a:srgbClr val="433F3F"/>
                </a:solidFill>
              </a:rPr>
              <a:t>CheckMate</a:t>
            </a:r>
            <a:r>
              <a:rPr lang="en-US" sz="2667" dirty="0">
                <a:solidFill>
                  <a:srgbClr val="433F3F"/>
                </a:solidFill>
              </a:rPr>
              <a:t> 901: Treatment-related AEs in all treated patients</a:t>
            </a:r>
            <a:endParaRPr lang="en-US" sz="2667" baseline="30000" dirty="0">
              <a:solidFill>
                <a:srgbClr val="433F3F"/>
              </a:solidFill>
            </a:endParaRPr>
          </a:p>
        </p:txBody>
      </p:sp>
      <p:graphicFrame>
        <p:nvGraphicFramePr>
          <p:cNvPr id="63" name="Table 62">
            <a:extLst>
              <a:ext uri="{FF2B5EF4-FFF2-40B4-BE49-F238E27FC236}">
                <a16:creationId xmlns:a16="http://schemas.microsoft.com/office/drawing/2014/main" id="{98F15DD7-4839-9D57-4B05-825F1A9264AE}"/>
              </a:ext>
            </a:extLst>
          </p:cNvPr>
          <p:cNvGraphicFramePr>
            <a:graphicFrameLocks noGrp="1"/>
          </p:cNvGraphicFramePr>
          <p:nvPr/>
        </p:nvGraphicFramePr>
        <p:xfrm>
          <a:off x="379951" y="1164880"/>
          <a:ext cx="10870931" cy="830115"/>
        </p:xfrm>
        <a:graphic>
          <a:graphicData uri="http://schemas.openxmlformats.org/drawingml/2006/table">
            <a:tbl>
              <a:tblPr firstRow="1"/>
              <a:tblGrid>
                <a:gridCol w="2216791">
                  <a:extLst>
                    <a:ext uri="{9D8B030D-6E8A-4147-A177-3AD203B41FA5}">
                      <a16:colId xmlns:a16="http://schemas.microsoft.com/office/drawing/2014/main" val="1616685917"/>
                    </a:ext>
                  </a:extLst>
                </a:gridCol>
                <a:gridCol w="1848389">
                  <a:extLst>
                    <a:ext uri="{9D8B030D-6E8A-4147-A177-3AD203B41FA5}">
                      <a16:colId xmlns:a16="http://schemas.microsoft.com/office/drawing/2014/main" val="437363178"/>
                    </a:ext>
                  </a:extLst>
                </a:gridCol>
                <a:gridCol w="2471063">
                  <a:extLst>
                    <a:ext uri="{9D8B030D-6E8A-4147-A177-3AD203B41FA5}">
                      <a16:colId xmlns:a16="http://schemas.microsoft.com/office/drawing/2014/main" val="3449030458"/>
                    </a:ext>
                  </a:extLst>
                </a:gridCol>
                <a:gridCol w="2066417">
                  <a:extLst>
                    <a:ext uri="{9D8B030D-6E8A-4147-A177-3AD203B41FA5}">
                      <a16:colId xmlns:a16="http://schemas.microsoft.com/office/drawing/2014/main" val="3705274166"/>
                    </a:ext>
                  </a:extLst>
                </a:gridCol>
                <a:gridCol w="2268271">
                  <a:extLst>
                    <a:ext uri="{9D8B030D-6E8A-4147-A177-3AD203B41FA5}">
                      <a16:colId xmlns:a16="http://schemas.microsoft.com/office/drawing/2014/main" val="3173052289"/>
                    </a:ext>
                  </a:extLst>
                </a:gridCol>
              </a:tblGrid>
              <a:tr h="288000">
                <a:tc>
                  <a:txBody>
                    <a:bodyPr/>
                    <a:lstStyle>
                      <a:lvl1pPr marL="0" algn="l" defTabSz="1218895" rtl="0" eaLnBrk="1" latinLnBrk="0" hangingPunct="1">
                        <a:defRPr sz="2399" b="1" kern="1200">
                          <a:solidFill>
                            <a:schemeClr val="lt1"/>
                          </a:solidFill>
                          <a:latin typeface="Trebuchet MS" panose="020B0603020202020204"/>
                        </a:defRPr>
                      </a:lvl1pPr>
                      <a:lvl2pPr marL="609448" algn="l" defTabSz="1218895" rtl="0" eaLnBrk="1" latinLnBrk="0" hangingPunct="1">
                        <a:defRPr sz="2399" b="1" kern="1200">
                          <a:solidFill>
                            <a:schemeClr val="lt1"/>
                          </a:solidFill>
                          <a:latin typeface="Trebuchet MS" panose="020B0603020202020204"/>
                        </a:defRPr>
                      </a:lvl2pPr>
                      <a:lvl3pPr marL="1218895" algn="l" defTabSz="1218895" rtl="0" eaLnBrk="1" latinLnBrk="0" hangingPunct="1">
                        <a:defRPr sz="2399" b="1" kern="1200">
                          <a:solidFill>
                            <a:schemeClr val="lt1"/>
                          </a:solidFill>
                          <a:latin typeface="Trebuchet MS" panose="020B0603020202020204"/>
                        </a:defRPr>
                      </a:lvl3pPr>
                      <a:lvl4pPr marL="1828343" algn="l" defTabSz="1218895" rtl="0" eaLnBrk="1" latinLnBrk="0" hangingPunct="1">
                        <a:defRPr sz="2399" b="1" kern="1200">
                          <a:solidFill>
                            <a:schemeClr val="lt1"/>
                          </a:solidFill>
                          <a:latin typeface="Trebuchet MS" panose="020B0603020202020204"/>
                        </a:defRPr>
                      </a:lvl4pPr>
                      <a:lvl5pPr marL="2437790" algn="l" defTabSz="1218895" rtl="0" eaLnBrk="1" latinLnBrk="0" hangingPunct="1">
                        <a:defRPr sz="2399" b="1" kern="1200">
                          <a:solidFill>
                            <a:schemeClr val="lt1"/>
                          </a:solidFill>
                          <a:latin typeface="Trebuchet MS" panose="020B0603020202020204"/>
                        </a:defRPr>
                      </a:lvl5pPr>
                      <a:lvl6pPr marL="3047238" algn="l" defTabSz="1218895" rtl="0" eaLnBrk="1" latinLnBrk="0" hangingPunct="1">
                        <a:defRPr sz="2399" b="1" kern="1200">
                          <a:solidFill>
                            <a:schemeClr val="lt1"/>
                          </a:solidFill>
                          <a:latin typeface="Trebuchet MS" panose="020B0603020202020204"/>
                        </a:defRPr>
                      </a:lvl6pPr>
                      <a:lvl7pPr marL="3656686" algn="l" defTabSz="1218895" rtl="0" eaLnBrk="1" latinLnBrk="0" hangingPunct="1">
                        <a:defRPr sz="2399" b="1" kern="1200">
                          <a:solidFill>
                            <a:schemeClr val="lt1"/>
                          </a:solidFill>
                          <a:latin typeface="Trebuchet MS" panose="020B0603020202020204"/>
                        </a:defRPr>
                      </a:lvl7pPr>
                      <a:lvl8pPr marL="4266133" algn="l" defTabSz="1218895" rtl="0" eaLnBrk="1" latinLnBrk="0" hangingPunct="1">
                        <a:defRPr sz="2399" b="1" kern="1200">
                          <a:solidFill>
                            <a:schemeClr val="lt1"/>
                          </a:solidFill>
                          <a:latin typeface="Trebuchet MS" panose="020B0603020202020204"/>
                        </a:defRPr>
                      </a:lvl8pPr>
                      <a:lvl9pPr marL="4875581" algn="l" defTabSz="1218895" rtl="0" eaLnBrk="1" latinLnBrk="0" hangingPunct="1">
                        <a:defRPr sz="2399" b="1" kern="1200">
                          <a:solidFill>
                            <a:schemeClr val="lt1"/>
                          </a:solidFill>
                          <a:latin typeface="Trebuchet MS" panose="020B0603020202020204"/>
                        </a:defRPr>
                      </a:lvl9pPr>
                    </a:lstStyle>
                    <a:p>
                      <a:pPr marL="58738" indent="0"/>
                      <a:r>
                        <a:rPr lang="en-US" sz="1200" dirty="0">
                          <a:latin typeface="+mn-lt"/>
                        </a:rPr>
                        <a:t>Treatment-related AE, %</a:t>
                      </a:r>
                      <a:r>
                        <a:rPr lang="en-US" sz="1200" baseline="30000" dirty="0">
                          <a:latin typeface="+mn-lt"/>
                        </a:rPr>
                        <a:t>a</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a:txBody>
                    <a:bodyPr/>
                    <a:lstStyle>
                      <a:lvl1pPr marL="0" algn="l" defTabSz="1218895" rtl="0" eaLnBrk="1" latinLnBrk="0" hangingPunct="1">
                        <a:defRPr sz="2399" b="1" kern="1200">
                          <a:solidFill>
                            <a:schemeClr val="lt1"/>
                          </a:solidFill>
                          <a:latin typeface="Trebuchet MS" panose="020B0603020202020204"/>
                        </a:defRPr>
                      </a:lvl1pPr>
                      <a:lvl2pPr marL="609448" algn="l" defTabSz="1218895" rtl="0" eaLnBrk="1" latinLnBrk="0" hangingPunct="1">
                        <a:defRPr sz="2399" b="1" kern="1200">
                          <a:solidFill>
                            <a:schemeClr val="lt1"/>
                          </a:solidFill>
                          <a:latin typeface="Trebuchet MS" panose="020B0603020202020204"/>
                        </a:defRPr>
                      </a:lvl2pPr>
                      <a:lvl3pPr marL="1218895" algn="l" defTabSz="1218895" rtl="0" eaLnBrk="1" latinLnBrk="0" hangingPunct="1">
                        <a:defRPr sz="2399" b="1" kern="1200">
                          <a:solidFill>
                            <a:schemeClr val="lt1"/>
                          </a:solidFill>
                          <a:latin typeface="Trebuchet MS" panose="020B0603020202020204"/>
                        </a:defRPr>
                      </a:lvl3pPr>
                      <a:lvl4pPr marL="1828343" algn="l" defTabSz="1218895" rtl="0" eaLnBrk="1" latinLnBrk="0" hangingPunct="1">
                        <a:defRPr sz="2399" b="1" kern="1200">
                          <a:solidFill>
                            <a:schemeClr val="lt1"/>
                          </a:solidFill>
                          <a:latin typeface="Trebuchet MS" panose="020B0603020202020204"/>
                        </a:defRPr>
                      </a:lvl4pPr>
                      <a:lvl5pPr marL="2437790" algn="l" defTabSz="1218895" rtl="0" eaLnBrk="1" latinLnBrk="0" hangingPunct="1">
                        <a:defRPr sz="2399" b="1" kern="1200">
                          <a:solidFill>
                            <a:schemeClr val="lt1"/>
                          </a:solidFill>
                          <a:latin typeface="Trebuchet MS" panose="020B0603020202020204"/>
                        </a:defRPr>
                      </a:lvl5pPr>
                      <a:lvl6pPr marL="3047238" algn="l" defTabSz="1218895" rtl="0" eaLnBrk="1" latinLnBrk="0" hangingPunct="1">
                        <a:defRPr sz="2399" b="1" kern="1200">
                          <a:solidFill>
                            <a:schemeClr val="lt1"/>
                          </a:solidFill>
                          <a:latin typeface="Trebuchet MS" panose="020B0603020202020204"/>
                        </a:defRPr>
                      </a:lvl6pPr>
                      <a:lvl7pPr marL="3656686" algn="l" defTabSz="1218895" rtl="0" eaLnBrk="1" latinLnBrk="0" hangingPunct="1">
                        <a:defRPr sz="2399" b="1" kern="1200">
                          <a:solidFill>
                            <a:schemeClr val="lt1"/>
                          </a:solidFill>
                          <a:latin typeface="Trebuchet MS" panose="020B0603020202020204"/>
                        </a:defRPr>
                      </a:lvl7pPr>
                      <a:lvl8pPr marL="4266133" algn="l" defTabSz="1218895" rtl="0" eaLnBrk="1" latinLnBrk="0" hangingPunct="1">
                        <a:defRPr sz="2399" b="1" kern="1200">
                          <a:solidFill>
                            <a:schemeClr val="lt1"/>
                          </a:solidFill>
                          <a:latin typeface="Trebuchet MS" panose="020B0603020202020204"/>
                        </a:defRPr>
                      </a:lvl8pPr>
                      <a:lvl9pPr marL="4875581" algn="l" defTabSz="1218895" rtl="0" eaLnBrk="1" latinLnBrk="0" hangingPunct="1">
                        <a:defRPr sz="2399" b="1" kern="1200">
                          <a:solidFill>
                            <a:schemeClr val="lt1"/>
                          </a:solidFill>
                          <a:latin typeface="Trebuchet MS" panose="020B0603020202020204"/>
                        </a:defRPr>
                      </a:lvl9pPr>
                    </a:lstStyle>
                    <a:p>
                      <a:pPr marL="0" marR="0" algn="ctr">
                        <a:lnSpc>
                          <a:spcPct val="115000"/>
                        </a:lnSpc>
                        <a:spcBef>
                          <a:spcPts val="0"/>
                        </a:spcBef>
                        <a:spcAft>
                          <a:spcPts val="0"/>
                        </a:spcAft>
                      </a:pPr>
                      <a:r>
                        <a:rPr lang="en-US" sz="1200">
                          <a:solidFill>
                            <a:schemeClr val="bg1"/>
                          </a:solidFill>
                          <a:effectLst/>
                          <a:latin typeface="+mn-lt"/>
                          <a:ea typeface="Calibri" panose="020F0502020204030204" pitchFamily="34" charset="0"/>
                          <a:cs typeface="Times New Roman" panose="02020603050405020304" pitchFamily="18" charset="0"/>
                        </a:rPr>
                        <a:t>Any grade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009FBA"/>
                    </a:solidFill>
                  </a:tcPr>
                </a:tc>
                <a:tc>
                  <a:txBody>
                    <a:bodyPr/>
                    <a:lstStyle>
                      <a:lvl1pPr marL="0" algn="l" defTabSz="1218895" rtl="0" eaLnBrk="1" latinLnBrk="0" hangingPunct="1">
                        <a:defRPr sz="2399" b="1" kern="1200">
                          <a:solidFill>
                            <a:schemeClr val="lt1"/>
                          </a:solidFill>
                          <a:latin typeface="Trebuchet MS" panose="020B0603020202020204"/>
                        </a:defRPr>
                      </a:lvl1pPr>
                      <a:lvl2pPr marL="609448" algn="l" defTabSz="1218895" rtl="0" eaLnBrk="1" latinLnBrk="0" hangingPunct="1">
                        <a:defRPr sz="2399" b="1" kern="1200">
                          <a:solidFill>
                            <a:schemeClr val="lt1"/>
                          </a:solidFill>
                          <a:latin typeface="Trebuchet MS" panose="020B0603020202020204"/>
                        </a:defRPr>
                      </a:lvl2pPr>
                      <a:lvl3pPr marL="1218895" algn="l" defTabSz="1218895" rtl="0" eaLnBrk="1" latinLnBrk="0" hangingPunct="1">
                        <a:defRPr sz="2399" b="1" kern="1200">
                          <a:solidFill>
                            <a:schemeClr val="lt1"/>
                          </a:solidFill>
                          <a:latin typeface="Trebuchet MS" panose="020B0603020202020204"/>
                        </a:defRPr>
                      </a:lvl3pPr>
                      <a:lvl4pPr marL="1828343" algn="l" defTabSz="1218895" rtl="0" eaLnBrk="1" latinLnBrk="0" hangingPunct="1">
                        <a:defRPr sz="2399" b="1" kern="1200">
                          <a:solidFill>
                            <a:schemeClr val="lt1"/>
                          </a:solidFill>
                          <a:latin typeface="Trebuchet MS" panose="020B0603020202020204"/>
                        </a:defRPr>
                      </a:lvl4pPr>
                      <a:lvl5pPr marL="2437790" algn="l" defTabSz="1218895" rtl="0" eaLnBrk="1" latinLnBrk="0" hangingPunct="1">
                        <a:defRPr sz="2399" b="1" kern="1200">
                          <a:solidFill>
                            <a:schemeClr val="lt1"/>
                          </a:solidFill>
                          <a:latin typeface="Trebuchet MS" panose="020B0603020202020204"/>
                        </a:defRPr>
                      </a:lvl5pPr>
                      <a:lvl6pPr marL="3047238" algn="l" defTabSz="1218895" rtl="0" eaLnBrk="1" latinLnBrk="0" hangingPunct="1">
                        <a:defRPr sz="2399" b="1" kern="1200">
                          <a:solidFill>
                            <a:schemeClr val="lt1"/>
                          </a:solidFill>
                          <a:latin typeface="Trebuchet MS" panose="020B0603020202020204"/>
                        </a:defRPr>
                      </a:lvl6pPr>
                      <a:lvl7pPr marL="3656686" algn="l" defTabSz="1218895" rtl="0" eaLnBrk="1" latinLnBrk="0" hangingPunct="1">
                        <a:defRPr sz="2399" b="1" kern="1200">
                          <a:solidFill>
                            <a:schemeClr val="lt1"/>
                          </a:solidFill>
                          <a:latin typeface="Trebuchet MS" panose="020B0603020202020204"/>
                        </a:defRPr>
                      </a:lvl7pPr>
                      <a:lvl8pPr marL="4266133" algn="l" defTabSz="1218895" rtl="0" eaLnBrk="1" latinLnBrk="0" hangingPunct="1">
                        <a:defRPr sz="2399" b="1" kern="1200">
                          <a:solidFill>
                            <a:schemeClr val="lt1"/>
                          </a:solidFill>
                          <a:latin typeface="Trebuchet MS" panose="020B0603020202020204"/>
                        </a:defRPr>
                      </a:lvl8pPr>
                      <a:lvl9pPr marL="4875581" algn="l" defTabSz="1218895" rtl="0" eaLnBrk="1" latinLnBrk="0" hangingPunct="1">
                        <a:defRPr sz="2399" b="1" kern="1200">
                          <a:solidFill>
                            <a:schemeClr val="lt1"/>
                          </a:solidFill>
                          <a:latin typeface="Trebuchet MS" panose="020B0603020202020204"/>
                        </a:defRPr>
                      </a:lvl9pPr>
                    </a:lstStyle>
                    <a:p>
                      <a:pPr marL="0" marR="0" algn="ctr">
                        <a:lnSpc>
                          <a:spcPct val="115000"/>
                        </a:lnSpc>
                        <a:spcBef>
                          <a:spcPts val="0"/>
                        </a:spcBef>
                        <a:spcAft>
                          <a:spcPts val="0"/>
                        </a:spcAft>
                      </a:pPr>
                      <a:r>
                        <a:rPr lang="en-US" sz="1200" dirty="0">
                          <a:solidFill>
                            <a:schemeClr val="bg1"/>
                          </a:solidFill>
                          <a:effectLst/>
                          <a:latin typeface="+mn-lt"/>
                          <a:ea typeface="Calibri" panose="020F0502020204030204" pitchFamily="34" charset="0"/>
                          <a:cs typeface="Times New Roman" panose="02020603050405020304" pitchFamily="18" charset="0"/>
                        </a:rPr>
                        <a:t>Grade ≥ 3</a:t>
                      </a:r>
                      <a:r>
                        <a:rPr lang="en-US" sz="1200" baseline="30000" dirty="0">
                          <a:solidFill>
                            <a:schemeClr val="bg1"/>
                          </a:solidFill>
                          <a:effectLst/>
                          <a:latin typeface="+mn-lt"/>
                          <a:ea typeface="Calibri" panose="020F0502020204030204" pitchFamily="34" charset="0"/>
                          <a:cs typeface="Times New Roman" panose="02020603050405020304" pitchFamily="18" charset="0"/>
                        </a:rPr>
                        <a:t>b</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009FBA"/>
                    </a:solidFill>
                  </a:tcPr>
                </a:tc>
                <a:tc>
                  <a:txBody>
                    <a:bodyPr/>
                    <a:lstStyle>
                      <a:lvl1pPr marL="0" algn="l" defTabSz="1218895" rtl="0" eaLnBrk="1" latinLnBrk="0" hangingPunct="1">
                        <a:defRPr sz="2399" b="1" kern="1200">
                          <a:solidFill>
                            <a:schemeClr val="lt1"/>
                          </a:solidFill>
                          <a:latin typeface="Trebuchet MS" panose="020B0603020202020204"/>
                        </a:defRPr>
                      </a:lvl1pPr>
                      <a:lvl2pPr marL="609448" algn="l" defTabSz="1218895" rtl="0" eaLnBrk="1" latinLnBrk="0" hangingPunct="1">
                        <a:defRPr sz="2399" b="1" kern="1200">
                          <a:solidFill>
                            <a:schemeClr val="lt1"/>
                          </a:solidFill>
                          <a:latin typeface="Trebuchet MS" panose="020B0603020202020204"/>
                        </a:defRPr>
                      </a:lvl2pPr>
                      <a:lvl3pPr marL="1218895" algn="l" defTabSz="1218895" rtl="0" eaLnBrk="1" latinLnBrk="0" hangingPunct="1">
                        <a:defRPr sz="2399" b="1" kern="1200">
                          <a:solidFill>
                            <a:schemeClr val="lt1"/>
                          </a:solidFill>
                          <a:latin typeface="Trebuchet MS" panose="020B0603020202020204"/>
                        </a:defRPr>
                      </a:lvl3pPr>
                      <a:lvl4pPr marL="1828343" algn="l" defTabSz="1218895" rtl="0" eaLnBrk="1" latinLnBrk="0" hangingPunct="1">
                        <a:defRPr sz="2399" b="1" kern="1200">
                          <a:solidFill>
                            <a:schemeClr val="lt1"/>
                          </a:solidFill>
                          <a:latin typeface="Trebuchet MS" panose="020B0603020202020204"/>
                        </a:defRPr>
                      </a:lvl4pPr>
                      <a:lvl5pPr marL="2437790" algn="l" defTabSz="1218895" rtl="0" eaLnBrk="1" latinLnBrk="0" hangingPunct="1">
                        <a:defRPr sz="2399" b="1" kern="1200">
                          <a:solidFill>
                            <a:schemeClr val="lt1"/>
                          </a:solidFill>
                          <a:latin typeface="Trebuchet MS" panose="020B0603020202020204"/>
                        </a:defRPr>
                      </a:lvl5pPr>
                      <a:lvl6pPr marL="3047238" algn="l" defTabSz="1218895" rtl="0" eaLnBrk="1" latinLnBrk="0" hangingPunct="1">
                        <a:defRPr sz="2399" b="1" kern="1200">
                          <a:solidFill>
                            <a:schemeClr val="lt1"/>
                          </a:solidFill>
                          <a:latin typeface="Trebuchet MS" panose="020B0603020202020204"/>
                        </a:defRPr>
                      </a:lvl6pPr>
                      <a:lvl7pPr marL="3656686" algn="l" defTabSz="1218895" rtl="0" eaLnBrk="1" latinLnBrk="0" hangingPunct="1">
                        <a:defRPr sz="2399" b="1" kern="1200">
                          <a:solidFill>
                            <a:schemeClr val="lt1"/>
                          </a:solidFill>
                          <a:latin typeface="Trebuchet MS" panose="020B0603020202020204"/>
                        </a:defRPr>
                      </a:lvl7pPr>
                      <a:lvl8pPr marL="4266133" algn="l" defTabSz="1218895" rtl="0" eaLnBrk="1" latinLnBrk="0" hangingPunct="1">
                        <a:defRPr sz="2399" b="1" kern="1200">
                          <a:solidFill>
                            <a:schemeClr val="lt1"/>
                          </a:solidFill>
                          <a:latin typeface="Trebuchet MS" panose="020B0603020202020204"/>
                        </a:defRPr>
                      </a:lvl8pPr>
                      <a:lvl9pPr marL="4875581" algn="l" defTabSz="1218895" rtl="0" eaLnBrk="1" latinLnBrk="0" hangingPunct="1">
                        <a:defRPr sz="2399" b="1" kern="1200">
                          <a:solidFill>
                            <a:schemeClr val="lt1"/>
                          </a:solidFill>
                          <a:latin typeface="Trebuchet MS" panose="020B0603020202020204"/>
                        </a:defRPr>
                      </a:lvl9pPr>
                    </a:lstStyle>
                    <a:p>
                      <a:pPr marL="0" marR="0" algn="ctr">
                        <a:lnSpc>
                          <a:spcPct val="115000"/>
                        </a:lnSpc>
                        <a:spcBef>
                          <a:spcPts val="0"/>
                        </a:spcBef>
                        <a:spcAft>
                          <a:spcPts val="0"/>
                        </a:spcAft>
                      </a:pPr>
                      <a:r>
                        <a:rPr lang="en-US" sz="1200">
                          <a:solidFill>
                            <a:schemeClr val="bg1"/>
                          </a:solidFill>
                          <a:effectLst/>
                          <a:latin typeface="+mn-lt"/>
                          <a:ea typeface="Calibri" panose="020F0502020204030204" pitchFamily="34" charset="0"/>
                          <a:cs typeface="Times New Roman" panose="02020603050405020304" pitchFamily="18" charset="0"/>
                        </a:rPr>
                        <a:t>Any grade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a:txBody>
                    <a:bodyPr/>
                    <a:lstStyle>
                      <a:lvl1pPr marL="0" algn="l" defTabSz="1218895" rtl="0" eaLnBrk="1" latinLnBrk="0" hangingPunct="1">
                        <a:defRPr sz="2399" b="1" kern="1200">
                          <a:solidFill>
                            <a:schemeClr val="lt1"/>
                          </a:solidFill>
                          <a:latin typeface="Trebuchet MS" panose="020B0603020202020204"/>
                        </a:defRPr>
                      </a:lvl1pPr>
                      <a:lvl2pPr marL="609448" algn="l" defTabSz="1218895" rtl="0" eaLnBrk="1" latinLnBrk="0" hangingPunct="1">
                        <a:defRPr sz="2399" b="1" kern="1200">
                          <a:solidFill>
                            <a:schemeClr val="lt1"/>
                          </a:solidFill>
                          <a:latin typeface="Trebuchet MS" panose="020B0603020202020204"/>
                        </a:defRPr>
                      </a:lvl2pPr>
                      <a:lvl3pPr marL="1218895" algn="l" defTabSz="1218895" rtl="0" eaLnBrk="1" latinLnBrk="0" hangingPunct="1">
                        <a:defRPr sz="2399" b="1" kern="1200">
                          <a:solidFill>
                            <a:schemeClr val="lt1"/>
                          </a:solidFill>
                          <a:latin typeface="Trebuchet MS" panose="020B0603020202020204"/>
                        </a:defRPr>
                      </a:lvl3pPr>
                      <a:lvl4pPr marL="1828343" algn="l" defTabSz="1218895" rtl="0" eaLnBrk="1" latinLnBrk="0" hangingPunct="1">
                        <a:defRPr sz="2399" b="1" kern="1200">
                          <a:solidFill>
                            <a:schemeClr val="lt1"/>
                          </a:solidFill>
                          <a:latin typeface="Trebuchet MS" panose="020B0603020202020204"/>
                        </a:defRPr>
                      </a:lvl4pPr>
                      <a:lvl5pPr marL="2437790" algn="l" defTabSz="1218895" rtl="0" eaLnBrk="1" latinLnBrk="0" hangingPunct="1">
                        <a:defRPr sz="2399" b="1" kern="1200">
                          <a:solidFill>
                            <a:schemeClr val="lt1"/>
                          </a:solidFill>
                          <a:latin typeface="Trebuchet MS" panose="020B0603020202020204"/>
                        </a:defRPr>
                      </a:lvl5pPr>
                      <a:lvl6pPr marL="3047238" algn="l" defTabSz="1218895" rtl="0" eaLnBrk="1" latinLnBrk="0" hangingPunct="1">
                        <a:defRPr sz="2399" b="1" kern="1200">
                          <a:solidFill>
                            <a:schemeClr val="lt1"/>
                          </a:solidFill>
                          <a:latin typeface="Trebuchet MS" panose="020B0603020202020204"/>
                        </a:defRPr>
                      </a:lvl6pPr>
                      <a:lvl7pPr marL="3656686" algn="l" defTabSz="1218895" rtl="0" eaLnBrk="1" latinLnBrk="0" hangingPunct="1">
                        <a:defRPr sz="2399" b="1" kern="1200">
                          <a:solidFill>
                            <a:schemeClr val="lt1"/>
                          </a:solidFill>
                          <a:latin typeface="Trebuchet MS" panose="020B0603020202020204"/>
                        </a:defRPr>
                      </a:lvl7pPr>
                      <a:lvl8pPr marL="4266133" algn="l" defTabSz="1218895" rtl="0" eaLnBrk="1" latinLnBrk="0" hangingPunct="1">
                        <a:defRPr sz="2399" b="1" kern="1200">
                          <a:solidFill>
                            <a:schemeClr val="lt1"/>
                          </a:solidFill>
                          <a:latin typeface="Trebuchet MS" panose="020B0603020202020204"/>
                        </a:defRPr>
                      </a:lvl8pPr>
                      <a:lvl9pPr marL="4875581" algn="l" defTabSz="1218895" rtl="0" eaLnBrk="1" latinLnBrk="0" hangingPunct="1">
                        <a:defRPr sz="2399" b="1" kern="1200">
                          <a:solidFill>
                            <a:schemeClr val="lt1"/>
                          </a:solidFill>
                          <a:latin typeface="Trebuchet MS" panose="020B0603020202020204"/>
                        </a:defRPr>
                      </a:lvl9pPr>
                    </a:lstStyle>
                    <a:p>
                      <a:pPr marL="0" marR="0" algn="ctr">
                        <a:lnSpc>
                          <a:spcPct val="115000"/>
                        </a:lnSpc>
                        <a:spcBef>
                          <a:spcPts val="0"/>
                        </a:spcBef>
                        <a:spcAft>
                          <a:spcPts val="0"/>
                        </a:spcAft>
                      </a:pPr>
                      <a:r>
                        <a:rPr lang="en-US" sz="1200" dirty="0">
                          <a:solidFill>
                            <a:schemeClr val="bg1"/>
                          </a:solidFill>
                          <a:effectLst/>
                          <a:latin typeface="+mn-lt"/>
                          <a:ea typeface="Calibri" panose="020F0502020204030204" pitchFamily="34" charset="0"/>
                          <a:cs typeface="Times New Roman" panose="02020603050405020304" pitchFamily="18" charset="0"/>
                        </a:rPr>
                        <a:t>Grade ≥ 3</a:t>
                      </a:r>
                      <a:r>
                        <a:rPr lang="en-US" sz="1200" baseline="30000" dirty="0">
                          <a:solidFill>
                            <a:schemeClr val="bg1"/>
                          </a:solidFill>
                          <a:effectLst/>
                          <a:latin typeface="+mn-lt"/>
                          <a:ea typeface="Calibri" panose="020F0502020204030204" pitchFamily="34" charset="0"/>
                          <a:cs typeface="Times New Roman" panose="02020603050405020304" pitchFamily="18" charset="0"/>
                        </a:rPr>
                        <a:t>b</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595454"/>
                    </a:solidFill>
                  </a:tcPr>
                </a:tc>
                <a:extLst>
                  <a:ext uri="{0D108BD9-81ED-4DB2-BD59-A6C34878D82A}">
                    <a16:rowId xmlns:a16="http://schemas.microsoft.com/office/drawing/2014/main" val="1106106017"/>
                  </a:ext>
                </a:extLst>
              </a:tr>
              <a:tr h="252000">
                <a:tc>
                  <a:txBody>
                    <a:bodyPr/>
                    <a:lstStyle>
                      <a:lvl1pPr marL="0" algn="l" defTabSz="1218895" rtl="0" eaLnBrk="1" latinLnBrk="0" hangingPunct="1">
                        <a:defRPr sz="2399" kern="1200">
                          <a:solidFill>
                            <a:schemeClr val="dk1"/>
                          </a:solidFill>
                          <a:latin typeface="Trebuchet MS" panose="020B0603020202020204"/>
                        </a:defRPr>
                      </a:lvl1pPr>
                      <a:lvl2pPr marL="609448" algn="l" defTabSz="1218895" rtl="0" eaLnBrk="1" latinLnBrk="0" hangingPunct="1">
                        <a:defRPr sz="2399" kern="1200">
                          <a:solidFill>
                            <a:schemeClr val="dk1"/>
                          </a:solidFill>
                          <a:latin typeface="Trebuchet MS" panose="020B0603020202020204"/>
                        </a:defRPr>
                      </a:lvl2pPr>
                      <a:lvl3pPr marL="1218895" algn="l" defTabSz="1218895" rtl="0" eaLnBrk="1" latinLnBrk="0" hangingPunct="1">
                        <a:defRPr sz="2399" kern="1200">
                          <a:solidFill>
                            <a:schemeClr val="dk1"/>
                          </a:solidFill>
                          <a:latin typeface="Trebuchet MS" panose="020B0603020202020204"/>
                        </a:defRPr>
                      </a:lvl3pPr>
                      <a:lvl4pPr marL="1828343" algn="l" defTabSz="1218895" rtl="0" eaLnBrk="1" latinLnBrk="0" hangingPunct="1">
                        <a:defRPr sz="2399" kern="1200">
                          <a:solidFill>
                            <a:schemeClr val="dk1"/>
                          </a:solidFill>
                          <a:latin typeface="Trebuchet MS" panose="020B0603020202020204"/>
                        </a:defRPr>
                      </a:lvl4pPr>
                      <a:lvl5pPr marL="2437790" algn="l" defTabSz="1218895" rtl="0" eaLnBrk="1" latinLnBrk="0" hangingPunct="1">
                        <a:defRPr sz="2399" kern="1200">
                          <a:solidFill>
                            <a:schemeClr val="dk1"/>
                          </a:solidFill>
                          <a:latin typeface="Trebuchet MS" panose="020B0603020202020204"/>
                        </a:defRPr>
                      </a:lvl5pPr>
                      <a:lvl6pPr marL="3047238" algn="l" defTabSz="1218895" rtl="0" eaLnBrk="1" latinLnBrk="0" hangingPunct="1">
                        <a:defRPr sz="2399" kern="1200">
                          <a:solidFill>
                            <a:schemeClr val="dk1"/>
                          </a:solidFill>
                          <a:latin typeface="Trebuchet MS" panose="020B0603020202020204"/>
                        </a:defRPr>
                      </a:lvl6pPr>
                      <a:lvl7pPr marL="3656686" algn="l" defTabSz="1218895" rtl="0" eaLnBrk="1" latinLnBrk="0" hangingPunct="1">
                        <a:defRPr sz="2399" kern="1200">
                          <a:solidFill>
                            <a:schemeClr val="dk1"/>
                          </a:solidFill>
                          <a:latin typeface="Trebuchet MS" panose="020B0603020202020204"/>
                        </a:defRPr>
                      </a:lvl7pPr>
                      <a:lvl8pPr marL="4266133" algn="l" defTabSz="1218895" rtl="0" eaLnBrk="1" latinLnBrk="0" hangingPunct="1">
                        <a:defRPr sz="2399" kern="1200">
                          <a:solidFill>
                            <a:schemeClr val="dk1"/>
                          </a:solidFill>
                          <a:latin typeface="Trebuchet MS" panose="020B0603020202020204"/>
                        </a:defRPr>
                      </a:lvl8pPr>
                      <a:lvl9pPr marL="4875581" algn="l" defTabSz="1218895" rtl="0" eaLnBrk="1" latinLnBrk="0" hangingPunct="1">
                        <a:defRPr sz="2399" kern="1200">
                          <a:solidFill>
                            <a:schemeClr val="dk1"/>
                          </a:solidFill>
                          <a:latin typeface="Trebuchet MS" panose="020B0603020202020204"/>
                        </a:defRPr>
                      </a:lvl9pPr>
                    </a:lstStyle>
                    <a:p>
                      <a:pPr marL="58738" marR="0" lvl="0" indent="0" algn="l" defTabSz="914400" rtl="0" eaLnBrk="1" fontAlgn="auto" latinLnBrk="0" hangingPunct="1">
                        <a:lnSpc>
                          <a:spcPct val="90000"/>
                        </a:lnSpc>
                        <a:spcBef>
                          <a:spcPts val="0"/>
                        </a:spcBef>
                        <a:spcAft>
                          <a:spcPts val="200"/>
                        </a:spcAft>
                        <a:buClrTx/>
                        <a:buSzTx/>
                        <a:buFontTx/>
                        <a:buNone/>
                        <a:tabLst/>
                        <a:defRPr/>
                      </a:pPr>
                      <a:r>
                        <a:rPr lang="en-GB" sz="1200" b="1" dirty="0">
                          <a:solidFill>
                            <a:srgbClr val="433F3F"/>
                          </a:solidFill>
                          <a:latin typeface="+mn-lt"/>
                          <a:ea typeface="MS Mincho"/>
                          <a:cs typeface="ArialMT"/>
                        </a:rPr>
                        <a:t>Any</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8895" rtl="0" eaLnBrk="1" latinLnBrk="0" hangingPunct="1">
                        <a:defRPr sz="2399" kern="1200">
                          <a:solidFill>
                            <a:schemeClr val="dk1"/>
                          </a:solidFill>
                          <a:latin typeface="Trebuchet MS" panose="020B0603020202020204"/>
                        </a:defRPr>
                      </a:lvl1pPr>
                      <a:lvl2pPr marL="609448" algn="l" defTabSz="1218895" rtl="0" eaLnBrk="1" latinLnBrk="0" hangingPunct="1">
                        <a:defRPr sz="2399" kern="1200">
                          <a:solidFill>
                            <a:schemeClr val="dk1"/>
                          </a:solidFill>
                          <a:latin typeface="Trebuchet MS" panose="020B0603020202020204"/>
                        </a:defRPr>
                      </a:lvl2pPr>
                      <a:lvl3pPr marL="1218895" algn="l" defTabSz="1218895" rtl="0" eaLnBrk="1" latinLnBrk="0" hangingPunct="1">
                        <a:defRPr sz="2399" kern="1200">
                          <a:solidFill>
                            <a:schemeClr val="dk1"/>
                          </a:solidFill>
                          <a:latin typeface="Trebuchet MS" panose="020B0603020202020204"/>
                        </a:defRPr>
                      </a:lvl3pPr>
                      <a:lvl4pPr marL="1828343" algn="l" defTabSz="1218895" rtl="0" eaLnBrk="1" latinLnBrk="0" hangingPunct="1">
                        <a:defRPr sz="2399" kern="1200">
                          <a:solidFill>
                            <a:schemeClr val="dk1"/>
                          </a:solidFill>
                          <a:latin typeface="Trebuchet MS" panose="020B0603020202020204"/>
                        </a:defRPr>
                      </a:lvl4pPr>
                      <a:lvl5pPr marL="2437790" algn="l" defTabSz="1218895" rtl="0" eaLnBrk="1" latinLnBrk="0" hangingPunct="1">
                        <a:defRPr sz="2399" kern="1200">
                          <a:solidFill>
                            <a:schemeClr val="dk1"/>
                          </a:solidFill>
                          <a:latin typeface="Trebuchet MS" panose="020B0603020202020204"/>
                        </a:defRPr>
                      </a:lvl5pPr>
                      <a:lvl6pPr marL="3047238" algn="l" defTabSz="1218895" rtl="0" eaLnBrk="1" latinLnBrk="0" hangingPunct="1">
                        <a:defRPr sz="2399" kern="1200">
                          <a:solidFill>
                            <a:schemeClr val="dk1"/>
                          </a:solidFill>
                          <a:latin typeface="Trebuchet MS" panose="020B0603020202020204"/>
                        </a:defRPr>
                      </a:lvl6pPr>
                      <a:lvl7pPr marL="3656686" algn="l" defTabSz="1218895" rtl="0" eaLnBrk="1" latinLnBrk="0" hangingPunct="1">
                        <a:defRPr sz="2399" kern="1200">
                          <a:solidFill>
                            <a:schemeClr val="dk1"/>
                          </a:solidFill>
                          <a:latin typeface="Trebuchet MS" panose="020B0603020202020204"/>
                        </a:defRPr>
                      </a:lvl7pPr>
                      <a:lvl8pPr marL="4266133" algn="l" defTabSz="1218895" rtl="0" eaLnBrk="1" latinLnBrk="0" hangingPunct="1">
                        <a:defRPr sz="2399" kern="1200">
                          <a:solidFill>
                            <a:schemeClr val="dk1"/>
                          </a:solidFill>
                          <a:latin typeface="Trebuchet MS" panose="020B0603020202020204"/>
                        </a:defRPr>
                      </a:lvl8pPr>
                      <a:lvl9pPr marL="4875581" algn="l" defTabSz="1218895" rtl="0" eaLnBrk="1" latinLnBrk="0" hangingPunct="1">
                        <a:defRPr sz="2399" kern="1200">
                          <a:solidFill>
                            <a:schemeClr val="dk1"/>
                          </a:solidFill>
                          <a:latin typeface="Trebuchet MS" panose="020B0603020202020204"/>
                        </a:defRPr>
                      </a:lvl9pPr>
                    </a:lstStyle>
                    <a:p>
                      <a:pPr marL="0" marR="0" algn="ctr">
                        <a:spcBef>
                          <a:spcPts val="0"/>
                        </a:spcBef>
                        <a:spcAft>
                          <a:spcPts val="0"/>
                        </a:spcAft>
                      </a:pPr>
                      <a:r>
                        <a:rPr lang="en-US" sz="1200" b="1" dirty="0">
                          <a:solidFill>
                            <a:srgbClr val="433F3F"/>
                          </a:solidFill>
                          <a:effectLst/>
                          <a:latin typeface="+mn-lt"/>
                          <a:ea typeface="Times New Roman"/>
                          <a:cs typeface="Palatino Linotype"/>
                        </a:rPr>
                        <a:t> 97</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8895" rtl="0" eaLnBrk="1" latinLnBrk="0" hangingPunct="1">
                        <a:defRPr sz="2399" kern="1200">
                          <a:solidFill>
                            <a:schemeClr val="dk1"/>
                          </a:solidFill>
                          <a:latin typeface="Trebuchet MS" panose="020B0603020202020204"/>
                        </a:defRPr>
                      </a:lvl1pPr>
                      <a:lvl2pPr marL="609448" algn="l" defTabSz="1218895" rtl="0" eaLnBrk="1" latinLnBrk="0" hangingPunct="1">
                        <a:defRPr sz="2399" kern="1200">
                          <a:solidFill>
                            <a:schemeClr val="dk1"/>
                          </a:solidFill>
                          <a:latin typeface="Trebuchet MS" panose="020B0603020202020204"/>
                        </a:defRPr>
                      </a:lvl2pPr>
                      <a:lvl3pPr marL="1218895" algn="l" defTabSz="1218895" rtl="0" eaLnBrk="1" latinLnBrk="0" hangingPunct="1">
                        <a:defRPr sz="2399" kern="1200">
                          <a:solidFill>
                            <a:schemeClr val="dk1"/>
                          </a:solidFill>
                          <a:latin typeface="Trebuchet MS" panose="020B0603020202020204"/>
                        </a:defRPr>
                      </a:lvl3pPr>
                      <a:lvl4pPr marL="1828343" algn="l" defTabSz="1218895" rtl="0" eaLnBrk="1" latinLnBrk="0" hangingPunct="1">
                        <a:defRPr sz="2399" kern="1200">
                          <a:solidFill>
                            <a:schemeClr val="dk1"/>
                          </a:solidFill>
                          <a:latin typeface="Trebuchet MS" panose="020B0603020202020204"/>
                        </a:defRPr>
                      </a:lvl4pPr>
                      <a:lvl5pPr marL="2437790" algn="l" defTabSz="1218895" rtl="0" eaLnBrk="1" latinLnBrk="0" hangingPunct="1">
                        <a:defRPr sz="2399" kern="1200">
                          <a:solidFill>
                            <a:schemeClr val="dk1"/>
                          </a:solidFill>
                          <a:latin typeface="Trebuchet MS" panose="020B0603020202020204"/>
                        </a:defRPr>
                      </a:lvl5pPr>
                      <a:lvl6pPr marL="3047238" algn="l" defTabSz="1218895" rtl="0" eaLnBrk="1" latinLnBrk="0" hangingPunct="1">
                        <a:defRPr sz="2399" kern="1200">
                          <a:solidFill>
                            <a:schemeClr val="dk1"/>
                          </a:solidFill>
                          <a:latin typeface="Trebuchet MS" panose="020B0603020202020204"/>
                        </a:defRPr>
                      </a:lvl6pPr>
                      <a:lvl7pPr marL="3656686" algn="l" defTabSz="1218895" rtl="0" eaLnBrk="1" latinLnBrk="0" hangingPunct="1">
                        <a:defRPr sz="2399" kern="1200">
                          <a:solidFill>
                            <a:schemeClr val="dk1"/>
                          </a:solidFill>
                          <a:latin typeface="Trebuchet MS" panose="020B0603020202020204"/>
                        </a:defRPr>
                      </a:lvl7pPr>
                      <a:lvl8pPr marL="4266133" algn="l" defTabSz="1218895" rtl="0" eaLnBrk="1" latinLnBrk="0" hangingPunct="1">
                        <a:defRPr sz="2399" kern="1200">
                          <a:solidFill>
                            <a:schemeClr val="dk1"/>
                          </a:solidFill>
                          <a:latin typeface="Trebuchet MS" panose="020B0603020202020204"/>
                        </a:defRPr>
                      </a:lvl8pPr>
                      <a:lvl9pPr marL="4875581" algn="l" defTabSz="1218895" rtl="0" eaLnBrk="1" latinLnBrk="0" hangingPunct="1">
                        <a:defRPr sz="2399" kern="1200">
                          <a:solidFill>
                            <a:schemeClr val="dk1"/>
                          </a:solidFill>
                          <a:latin typeface="Trebuchet MS" panose="020B0603020202020204"/>
                        </a:defRPr>
                      </a:lvl9pPr>
                    </a:lstStyle>
                    <a:p>
                      <a:pPr marL="0" marR="0" algn="ctr">
                        <a:spcBef>
                          <a:spcPts val="0"/>
                        </a:spcBef>
                        <a:spcAft>
                          <a:spcPts val="0"/>
                        </a:spcAft>
                      </a:pPr>
                      <a:r>
                        <a:rPr lang="en-US" sz="1200" b="1" dirty="0">
                          <a:solidFill>
                            <a:srgbClr val="433F3F"/>
                          </a:solidFill>
                          <a:effectLst/>
                          <a:latin typeface="+mn-lt"/>
                          <a:ea typeface="Times New Roman"/>
                          <a:cs typeface="Palatino Linotype"/>
                        </a:rPr>
                        <a:t>62</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8895" rtl="0" eaLnBrk="1" latinLnBrk="0" hangingPunct="1">
                        <a:defRPr sz="2399" kern="1200">
                          <a:solidFill>
                            <a:schemeClr val="dk1"/>
                          </a:solidFill>
                          <a:latin typeface="Trebuchet MS" panose="020B0603020202020204"/>
                        </a:defRPr>
                      </a:lvl1pPr>
                      <a:lvl2pPr marL="609448" algn="l" defTabSz="1218895" rtl="0" eaLnBrk="1" latinLnBrk="0" hangingPunct="1">
                        <a:defRPr sz="2399" kern="1200">
                          <a:solidFill>
                            <a:schemeClr val="dk1"/>
                          </a:solidFill>
                          <a:latin typeface="Trebuchet MS" panose="020B0603020202020204"/>
                        </a:defRPr>
                      </a:lvl2pPr>
                      <a:lvl3pPr marL="1218895" algn="l" defTabSz="1218895" rtl="0" eaLnBrk="1" latinLnBrk="0" hangingPunct="1">
                        <a:defRPr sz="2399" kern="1200">
                          <a:solidFill>
                            <a:schemeClr val="dk1"/>
                          </a:solidFill>
                          <a:latin typeface="Trebuchet MS" panose="020B0603020202020204"/>
                        </a:defRPr>
                      </a:lvl3pPr>
                      <a:lvl4pPr marL="1828343" algn="l" defTabSz="1218895" rtl="0" eaLnBrk="1" latinLnBrk="0" hangingPunct="1">
                        <a:defRPr sz="2399" kern="1200">
                          <a:solidFill>
                            <a:schemeClr val="dk1"/>
                          </a:solidFill>
                          <a:latin typeface="Trebuchet MS" panose="020B0603020202020204"/>
                        </a:defRPr>
                      </a:lvl4pPr>
                      <a:lvl5pPr marL="2437790" algn="l" defTabSz="1218895" rtl="0" eaLnBrk="1" latinLnBrk="0" hangingPunct="1">
                        <a:defRPr sz="2399" kern="1200">
                          <a:solidFill>
                            <a:schemeClr val="dk1"/>
                          </a:solidFill>
                          <a:latin typeface="Trebuchet MS" panose="020B0603020202020204"/>
                        </a:defRPr>
                      </a:lvl5pPr>
                      <a:lvl6pPr marL="3047238" algn="l" defTabSz="1218895" rtl="0" eaLnBrk="1" latinLnBrk="0" hangingPunct="1">
                        <a:defRPr sz="2399" kern="1200">
                          <a:solidFill>
                            <a:schemeClr val="dk1"/>
                          </a:solidFill>
                          <a:latin typeface="Trebuchet MS" panose="020B0603020202020204"/>
                        </a:defRPr>
                      </a:lvl6pPr>
                      <a:lvl7pPr marL="3656686" algn="l" defTabSz="1218895" rtl="0" eaLnBrk="1" latinLnBrk="0" hangingPunct="1">
                        <a:defRPr sz="2399" kern="1200">
                          <a:solidFill>
                            <a:schemeClr val="dk1"/>
                          </a:solidFill>
                          <a:latin typeface="Trebuchet MS" panose="020B0603020202020204"/>
                        </a:defRPr>
                      </a:lvl7pPr>
                      <a:lvl8pPr marL="4266133" algn="l" defTabSz="1218895" rtl="0" eaLnBrk="1" latinLnBrk="0" hangingPunct="1">
                        <a:defRPr sz="2399" kern="1200">
                          <a:solidFill>
                            <a:schemeClr val="dk1"/>
                          </a:solidFill>
                          <a:latin typeface="Trebuchet MS" panose="020B0603020202020204"/>
                        </a:defRPr>
                      </a:lvl8pPr>
                      <a:lvl9pPr marL="4875581" algn="l" defTabSz="1218895" rtl="0" eaLnBrk="1" latinLnBrk="0" hangingPunct="1">
                        <a:defRPr sz="2399" kern="1200">
                          <a:solidFill>
                            <a:schemeClr val="dk1"/>
                          </a:solidFill>
                          <a:latin typeface="Trebuchet MS" panose="020B0603020202020204"/>
                        </a:defRPr>
                      </a:lvl9pPr>
                    </a:lstStyle>
                    <a:p>
                      <a:pPr marL="0" marR="0" algn="ctr">
                        <a:spcBef>
                          <a:spcPts val="0"/>
                        </a:spcBef>
                        <a:spcAft>
                          <a:spcPts val="0"/>
                        </a:spcAft>
                      </a:pPr>
                      <a:r>
                        <a:rPr lang="en-US" sz="1200" b="1" dirty="0">
                          <a:solidFill>
                            <a:srgbClr val="433F3F"/>
                          </a:solidFill>
                          <a:effectLst/>
                          <a:latin typeface="+mn-lt"/>
                          <a:ea typeface="Times New Roman"/>
                          <a:cs typeface="Palatino Linotype"/>
                        </a:rPr>
                        <a:t> 93</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8895" rtl="0" eaLnBrk="1" latinLnBrk="0" hangingPunct="1">
                        <a:defRPr sz="2399" kern="1200">
                          <a:solidFill>
                            <a:schemeClr val="dk1"/>
                          </a:solidFill>
                          <a:latin typeface="Trebuchet MS" panose="020B0603020202020204"/>
                        </a:defRPr>
                      </a:lvl1pPr>
                      <a:lvl2pPr marL="609448" algn="l" defTabSz="1218895" rtl="0" eaLnBrk="1" latinLnBrk="0" hangingPunct="1">
                        <a:defRPr sz="2399" kern="1200">
                          <a:solidFill>
                            <a:schemeClr val="dk1"/>
                          </a:solidFill>
                          <a:latin typeface="Trebuchet MS" panose="020B0603020202020204"/>
                        </a:defRPr>
                      </a:lvl2pPr>
                      <a:lvl3pPr marL="1218895" algn="l" defTabSz="1218895" rtl="0" eaLnBrk="1" latinLnBrk="0" hangingPunct="1">
                        <a:defRPr sz="2399" kern="1200">
                          <a:solidFill>
                            <a:schemeClr val="dk1"/>
                          </a:solidFill>
                          <a:latin typeface="Trebuchet MS" panose="020B0603020202020204"/>
                        </a:defRPr>
                      </a:lvl3pPr>
                      <a:lvl4pPr marL="1828343" algn="l" defTabSz="1218895" rtl="0" eaLnBrk="1" latinLnBrk="0" hangingPunct="1">
                        <a:defRPr sz="2399" kern="1200">
                          <a:solidFill>
                            <a:schemeClr val="dk1"/>
                          </a:solidFill>
                          <a:latin typeface="Trebuchet MS" panose="020B0603020202020204"/>
                        </a:defRPr>
                      </a:lvl4pPr>
                      <a:lvl5pPr marL="2437790" algn="l" defTabSz="1218895" rtl="0" eaLnBrk="1" latinLnBrk="0" hangingPunct="1">
                        <a:defRPr sz="2399" kern="1200">
                          <a:solidFill>
                            <a:schemeClr val="dk1"/>
                          </a:solidFill>
                          <a:latin typeface="Trebuchet MS" panose="020B0603020202020204"/>
                        </a:defRPr>
                      </a:lvl5pPr>
                      <a:lvl6pPr marL="3047238" algn="l" defTabSz="1218895" rtl="0" eaLnBrk="1" latinLnBrk="0" hangingPunct="1">
                        <a:defRPr sz="2399" kern="1200">
                          <a:solidFill>
                            <a:schemeClr val="dk1"/>
                          </a:solidFill>
                          <a:latin typeface="Trebuchet MS" panose="020B0603020202020204"/>
                        </a:defRPr>
                      </a:lvl6pPr>
                      <a:lvl7pPr marL="3656686" algn="l" defTabSz="1218895" rtl="0" eaLnBrk="1" latinLnBrk="0" hangingPunct="1">
                        <a:defRPr sz="2399" kern="1200">
                          <a:solidFill>
                            <a:schemeClr val="dk1"/>
                          </a:solidFill>
                          <a:latin typeface="Trebuchet MS" panose="020B0603020202020204"/>
                        </a:defRPr>
                      </a:lvl7pPr>
                      <a:lvl8pPr marL="4266133" algn="l" defTabSz="1218895" rtl="0" eaLnBrk="1" latinLnBrk="0" hangingPunct="1">
                        <a:defRPr sz="2399" kern="1200">
                          <a:solidFill>
                            <a:schemeClr val="dk1"/>
                          </a:solidFill>
                          <a:latin typeface="Trebuchet MS" panose="020B0603020202020204"/>
                        </a:defRPr>
                      </a:lvl8pPr>
                      <a:lvl9pPr marL="4875581" algn="l" defTabSz="1218895" rtl="0" eaLnBrk="1" latinLnBrk="0" hangingPunct="1">
                        <a:defRPr sz="2399" kern="1200">
                          <a:solidFill>
                            <a:schemeClr val="dk1"/>
                          </a:solidFill>
                          <a:latin typeface="Trebuchet MS" panose="020B0603020202020204"/>
                        </a:defRPr>
                      </a:lvl9pPr>
                    </a:lstStyle>
                    <a:p>
                      <a:pPr marL="0" marR="0" algn="ctr">
                        <a:spcBef>
                          <a:spcPts val="0"/>
                        </a:spcBef>
                        <a:spcAft>
                          <a:spcPts val="0"/>
                        </a:spcAft>
                      </a:pPr>
                      <a:r>
                        <a:rPr lang="en-US" sz="1200" b="1">
                          <a:solidFill>
                            <a:srgbClr val="433F3F"/>
                          </a:solidFill>
                          <a:effectLst/>
                          <a:latin typeface="+mn-lt"/>
                          <a:ea typeface="Times New Roman"/>
                          <a:cs typeface="Palatino Linotype"/>
                        </a:rPr>
                        <a:t>52</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70122124"/>
                  </a:ext>
                </a:extLst>
              </a:tr>
              <a:tr h="290115">
                <a:tc>
                  <a:txBody>
                    <a:bodyPr/>
                    <a:lstStyle/>
                    <a:p>
                      <a:pPr marL="58738" marR="0" lvl="0" indent="0" algn="l" defTabSz="914400" rtl="0" eaLnBrk="1" fontAlgn="auto" latinLnBrk="0" hangingPunct="1">
                        <a:lnSpc>
                          <a:spcPct val="90000"/>
                        </a:lnSpc>
                        <a:spcBef>
                          <a:spcPts val="0"/>
                        </a:spcBef>
                        <a:spcAft>
                          <a:spcPts val="200"/>
                        </a:spcAft>
                        <a:buClrTx/>
                        <a:buSzTx/>
                        <a:buFontTx/>
                        <a:buNone/>
                        <a:tabLst/>
                        <a:defRPr/>
                      </a:pPr>
                      <a:r>
                        <a:rPr lang="en-GB" sz="1200" b="1" dirty="0">
                          <a:solidFill>
                            <a:srgbClr val="433F3F"/>
                          </a:solidFill>
                          <a:latin typeface="+mn-lt"/>
                          <a:ea typeface="MS Mincho"/>
                          <a:cs typeface="ArialMT"/>
                        </a:rPr>
                        <a:t>Leading to discontinuation</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pPr>
                      <a:r>
                        <a:rPr lang="en-IE" sz="1200" b="1" dirty="0">
                          <a:solidFill>
                            <a:srgbClr val="433F3F"/>
                          </a:solidFill>
                          <a:effectLst/>
                          <a:latin typeface="+mn-lt"/>
                          <a:ea typeface="Times New Roman"/>
                          <a:cs typeface="Palatino Linotype"/>
                        </a:rPr>
                        <a:t>21</a:t>
                      </a:r>
                      <a:endParaRPr lang="en-US" sz="1200" b="1" dirty="0">
                        <a:solidFill>
                          <a:srgbClr val="433F3F"/>
                        </a:solidFill>
                        <a:effectLst/>
                        <a:latin typeface="+mn-lt"/>
                        <a:ea typeface="Times New Roman"/>
                        <a:cs typeface="Palatino Linotype"/>
                      </a:endParaRP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pPr>
                      <a:r>
                        <a:rPr lang="en-IE" sz="1200" b="1">
                          <a:solidFill>
                            <a:srgbClr val="433F3F"/>
                          </a:solidFill>
                          <a:effectLst/>
                          <a:latin typeface="+mn-lt"/>
                          <a:ea typeface="Times New Roman"/>
                          <a:cs typeface="Palatino Linotype"/>
                        </a:rPr>
                        <a:t>11</a:t>
                      </a:r>
                      <a:endParaRPr lang="en-US" sz="1200" b="1">
                        <a:solidFill>
                          <a:srgbClr val="433F3F"/>
                        </a:solidFill>
                        <a:effectLst/>
                        <a:latin typeface="+mn-lt"/>
                        <a:ea typeface="Times New Roman"/>
                        <a:cs typeface="Palatino Linotype"/>
                      </a:endParaRP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pPr>
                      <a:r>
                        <a:rPr lang="en-IE" sz="1200" b="1" dirty="0">
                          <a:solidFill>
                            <a:srgbClr val="433F3F"/>
                          </a:solidFill>
                          <a:effectLst/>
                          <a:latin typeface="+mn-lt"/>
                          <a:ea typeface="Times New Roman"/>
                          <a:cs typeface="Palatino Linotype"/>
                        </a:rPr>
                        <a:t>17</a:t>
                      </a:r>
                      <a:endParaRPr lang="en-US" sz="1200" b="1" dirty="0">
                        <a:solidFill>
                          <a:srgbClr val="433F3F"/>
                        </a:solidFill>
                        <a:effectLst/>
                        <a:latin typeface="+mn-lt"/>
                        <a:ea typeface="Times New Roman"/>
                        <a:cs typeface="Palatino Linotype"/>
                      </a:endParaRP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pPr>
                      <a:r>
                        <a:rPr lang="en-IE" sz="1200" b="1" dirty="0">
                          <a:solidFill>
                            <a:srgbClr val="433F3F"/>
                          </a:solidFill>
                          <a:effectLst/>
                          <a:latin typeface="+mn-lt"/>
                          <a:ea typeface="Times New Roman"/>
                          <a:cs typeface="Palatino Linotype"/>
                        </a:rPr>
                        <a:t>8</a:t>
                      </a:r>
                      <a:endParaRPr lang="en-US" sz="1200" b="1" dirty="0">
                        <a:solidFill>
                          <a:srgbClr val="433F3F"/>
                        </a:solidFill>
                        <a:effectLst/>
                        <a:latin typeface="+mn-lt"/>
                        <a:ea typeface="Times New Roman"/>
                        <a:cs typeface="Palatino Linotype"/>
                      </a:endParaRP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43686209"/>
                  </a:ext>
                </a:extLst>
              </a:tr>
            </a:tbl>
          </a:graphicData>
        </a:graphic>
      </p:graphicFrame>
      <p:sp>
        <p:nvSpPr>
          <p:cNvPr id="67" name="TextBox 66">
            <a:extLst>
              <a:ext uri="{FF2B5EF4-FFF2-40B4-BE49-F238E27FC236}">
                <a16:creationId xmlns:a16="http://schemas.microsoft.com/office/drawing/2014/main" id="{3C411B82-2CEA-8A02-0D8E-5EE7F865BCF2}"/>
              </a:ext>
            </a:extLst>
          </p:cNvPr>
          <p:cNvSpPr txBox="1"/>
          <p:nvPr/>
        </p:nvSpPr>
        <p:spPr>
          <a:xfrm>
            <a:off x="2536064" y="841412"/>
            <a:ext cx="4375273" cy="329345"/>
          </a:xfrm>
          <a:prstGeom prst="rect">
            <a:avLst/>
          </a:prstGeom>
          <a:noFill/>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Pct val="100000"/>
              <a:buFontTx/>
              <a:buNone/>
              <a:tabLst/>
              <a:defRPr/>
            </a:pPr>
            <a:r>
              <a:rPr kumimoji="0" lang="en-US" sz="1600" b="1" i="0" u="none" strike="noStrike" kern="0" cap="none" spc="0" normalizeH="0" baseline="0" noProof="0" dirty="0">
                <a:ln>
                  <a:noFill/>
                </a:ln>
                <a:solidFill>
                  <a:srgbClr val="009FBA"/>
                </a:solidFill>
                <a:effectLst/>
                <a:uLnTx/>
                <a:uFillTx/>
                <a:latin typeface="Calibri" pitchFamily="34" charset="0"/>
                <a:ea typeface="ＭＳ Ｐゴシック" pitchFamily="34" charset="-128"/>
                <a:cs typeface="+mn-cs"/>
              </a:rPr>
              <a:t>NIVO+GC (n = 304)</a:t>
            </a:r>
          </a:p>
        </p:txBody>
      </p:sp>
      <p:sp>
        <p:nvSpPr>
          <p:cNvPr id="68" name="TextBox 67">
            <a:extLst>
              <a:ext uri="{FF2B5EF4-FFF2-40B4-BE49-F238E27FC236}">
                <a16:creationId xmlns:a16="http://schemas.microsoft.com/office/drawing/2014/main" id="{3302F655-AF1F-5642-24FF-7D160A99D97C}"/>
              </a:ext>
            </a:extLst>
          </p:cNvPr>
          <p:cNvSpPr txBox="1"/>
          <p:nvPr/>
        </p:nvSpPr>
        <p:spPr>
          <a:xfrm>
            <a:off x="6921763" y="832498"/>
            <a:ext cx="4329119" cy="329345"/>
          </a:xfrm>
          <a:prstGeom prst="rect">
            <a:avLst/>
          </a:prstGeom>
          <a:noFill/>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Pct val="100000"/>
              <a:buFontTx/>
              <a:buNone/>
              <a:tabLst/>
              <a:defRPr/>
            </a:pPr>
            <a:r>
              <a:rPr kumimoji="0" lang="en-US" sz="1600" b="1" i="0" u="none" strike="noStrike" kern="0" cap="none" spc="0" normalizeH="0" baseline="0" noProof="0">
                <a:ln>
                  <a:noFill/>
                </a:ln>
                <a:solidFill>
                  <a:srgbClr val="595454"/>
                </a:solidFill>
                <a:effectLst/>
                <a:uLnTx/>
                <a:uFillTx/>
                <a:latin typeface="Calibri" pitchFamily="34" charset="0"/>
                <a:ea typeface="ＭＳ Ｐゴシック" pitchFamily="34" charset="-128"/>
                <a:cs typeface="+mn-cs"/>
              </a:rPr>
              <a:t>GC (n = 288)</a:t>
            </a:r>
          </a:p>
        </p:txBody>
      </p:sp>
      <p:graphicFrame>
        <p:nvGraphicFramePr>
          <p:cNvPr id="119" name="Chart 118">
            <a:extLst>
              <a:ext uri="{FF2B5EF4-FFF2-40B4-BE49-F238E27FC236}">
                <a16:creationId xmlns:a16="http://schemas.microsoft.com/office/drawing/2014/main" id="{16278D27-B233-6448-C390-A6A197F1877F}"/>
              </a:ext>
            </a:extLst>
          </p:cNvPr>
          <p:cNvGraphicFramePr>
            <a:graphicFrameLocks/>
          </p:cNvGraphicFramePr>
          <p:nvPr/>
        </p:nvGraphicFramePr>
        <p:xfrm>
          <a:off x="2611869" y="1984738"/>
          <a:ext cx="8594995" cy="3933343"/>
        </p:xfrm>
        <a:graphic>
          <a:graphicData uri="http://schemas.openxmlformats.org/drawingml/2006/chart">
            <c:chart xmlns:c="http://schemas.openxmlformats.org/drawingml/2006/chart" xmlns:r="http://schemas.openxmlformats.org/officeDocument/2006/relationships" r:id="rId5"/>
          </a:graphicData>
        </a:graphic>
      </p:graphicFrame>
      <p:cxnSp>
        <p:nvCxnSpPr>
          <p:cNvPr id="120" name="Straight Connector 119">
            <a:extLst>
              <a:ext uri="{FF2B5EF4-FFF2-40B4-BE49-F238E27FC236}">
                <a16:creationId xmlns:a16="http://schemas.microsoft.com/office/drawing/2014/main" id="{355C757A-F107-44A6-DEDE-B692E165BC22}"/>
              </a:ext>
            </a:extLst>
          </p:cNvPr>
          <p:cNvCxnSpPr>
            <a:cxnSpLocks/>
          </p:cNvCxnSpPr>
          <p:nvPr/>
        </p:nvCxnSpPr>
        <p:spPr>
          <a:xfrm>
            <a:off x="6912163" y="2109843"/>
            <a:ext cx="0" cy="3564000"/>
          </a:xfrm>
          <a:prstGeom prst="line">
            <a:avLst/>
          </a:prstGeom>
          <a:noFill/>
          <a:ln w="12700" cap="flat" cmpd="sng" algn="ctr">
            <a:solidFill>
              <a:sysClr val="windowText" lastClr="000000"/>
            </a:solidFill>
            <a:prstDash val="solid"/>
            <a:miter lim="800000"/>
          </a:ln>
          <a:effectLst/>
        </p:spPr>
      </p:cxnSp>
      <p:cxnSp>
        <p:nvCxnSpPr>
          <p:cNvPr id="123" name="Straight Connector 122">
            <a:extLst>
              <a:ext uri="{FF2B5EF4-FFF2-40B4-BE49-F238E27FC236}">
                <a16:creationId xmlns:a16="http://schemas.microsoft.com/office/drawing/2014/main" id="{AF91C2EC-F53D-98AD-BC18-A5A6F6DD16DD}"/>
              </a:ext>
            </a:extLst>
          </p:cNvPr>
          <p:cNvCxnSpPr>
            <a:cxnSpLocks/>
          </p:cNvCxnSpPr>
          <p:nvPr/>
        </p:nvCxnSpPr>
        <p:spPr>
          <a:xfrm>
            <a:off x="2717223" y="5627743"/>
            <a:ext cx="8388000" cy="0"/>
          </a:xfrm>
          <a:prstGeom prst="line">
            <a:avLst/>
          </a:prstGeom>
          <a:noFill/>
          <a:ln w="19050" cap="flat" cmpd="sng" algn="ctr">
            <a:solidFill>
              <a:srgbClr val="433F3F"/>
            </a:solidFill>
            <a:prstDash val="solid"/>
            <a:miter lim="800000"/>
          </a:ln>
          <a:effectLst/>
        </p:spPr>
      </p:cxnSp>
      <p:sp>
        <p:nvSpPr>
          <p:cNvPr id="126" name="Rectangle 125">
            <a:extLst>
              <a:ext uri="{FF2B5EF4-FFF2-40B4-BE49-F238E27FC236}">
                <a16:creationId xmlns:a16="http://schemas.microsoft.com/office/drawing/2014/main" id="{5F37E838-8D96-B5DC-0229-11C0B5D6E926}"/>
              </a:ext>
            </a:extLst>
          </p:cNvPr>
          <p:cNvSpPr/>
          <p:nvPr/>
        </p:nvSpPr>
        <p:spPr>
          <a:xfrm>
            <a:off x="2621375" y="5683820"/>
            <a:ext cx="427843" cy="307777"/>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60</a:t>
            </a:r>
          </a:p>
        </p:txBody>
      </p:sp>
      <p:sp>
        <p:nvSpPr>
          <p:cNvPr id="127" name="Rectangle 126">
            <a:extLst>
              <a:ext uri="{FF2B5EF4-FFF2-40B4-BE49-F238E27FC236}">
                <a16:creationId xmlns:a16="http://schemas.microsoft.com/office/drawing/2014/main" id="{88847DD7-924D-2411-31A7-26329F1AA0F3}"/>
              </a:ext>
            </a:extLst>
          </p:cNvPr>
          <p:cNvSpPr/>
          <p:nvPr/>
        </p:nvSpPr>
        <p:spPr>
          <a:xfrm>
            <a:off x="3979693" y="5683820"/>
            <a:ext cx="427843" cy="307777"/>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40</a:t>
            </a:r>
          </a:p>
        </p:txBody>
      </p:sp>
      <p:sp>
        <p:nvSpPr>
          <p:cNvPr id="128" name="Rectangle 127">
            <a:extLst>
              <a:ext uri="{FF2B5EF4-FFF2-40B4-BE49-F238E27FC236}">
                <a16:creationId xmlns:a16="http://schemas.microsoft.com/office/drawing/2014/main" id="{B4FB748E-414A-1456-1D35-C79099894899}"/>
              </a:ext>
            </a:extLst>
          </p:cNvPr>
          <p:cNvSpPr/>
          <p:nvPr/>
        </p:nvSpPr>
        <p:spPr>
          <a:xfrm>
            <a:off x="5347123" y="5683820"/>
            <a:ext cx="427843" cy="307777"/>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20</a:t>
            </a:r>
          </a:p>
        </p:txBody>
      </p:sp>
      <p:sp>
        <p:nvSpPr>
          <p:cNvPr id="129" name="Rectangle 128">
            <a:extLst>
              <a:ext uri="{FF2B5EF4-FFF2-40B4-BE49-F238E27FC236}">
                <a16:creationId xmlns:a16="http://schemas.microsoft.com/office/drawing/2014/main" id="{0915C02D-E10D-0119-DE2F-C9B9A4B4EDD8}"/>
              </a:ext>
            </a:extLst>
          </p:cNvPr>
          <p:cNvSpPr/>
          <p:nvPr/>
        </p:nvSpPr>
        <p:spPr>
          <a:xfrm>
            <a:off x="6698937" y="5683821"/>
            <a:ext cx="427843" cy="307777"/>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0</a:t>
            </a:r>
          </a:p>
        </p:txBody>
      </p:sp>
      <p:sp>
        <p:nvSpPr>
          <p:cNvPr id="130" name="Rectangle 129">
            <a:extLst>
              <a:ext uri="{FF2B5EF4-FFF2-40B4-BE49-F238E27FC236}">
                <a16:creationId xmlns:a16="http://schemas.microsoft.com/office/drawing/2014/main" id="{09C7F55F-10B9-962C-F422-97AC26D489DA}"/>
              </a:ext>
            </a:extLst>
          </p:cNvPr>
          <p:cNvSpPr/>
          <p:nvPr/>
        </p:nvSpPr>
        <p:spPr>
          <a:xfrm>
            <a:off x="8066176" y="5683820"/>
            <a:ext cx="427843" cy="307777"/>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20</a:t>
            </a:r>
          </a:p>
        </p:txBody>
      </p:sp>
      <p:sp>
        <p:nvSpPr>
          <p:cNvPr id="131" name="Rectangle 130">
            <a:extLst>
              <a:ext uri="{FF2B5EF4-FFF2-40B4-BE49-F238E27FC236}">
                <a16:creationId xmlns:a16="http://schemas.microsoft.com/office/drawing/2014/main" id="{3BBA0302-39E1-CCE4-DC78-FE869E91EEB3}"/>
              </a:ext>
            </a:extLst>
          </p:cNvPr>
          <p:cNvSpPr/>
          <p:nvPr/>
        </p:nvSpPr>
        <p:spPr>
          <a:xfrm>
            <a:off x="10788891" y="5683820"/>
            <a:ext cx="427843" cy="307777"/>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60</a:t>
            </a:r>
          </a:p>
        </p:txBody>
      </p:sp>
      <p:sp>
        <p:nvSpPr>
          <p:cNvPr id="132" name="Rectangle 131">
            <a:extLst>
              <a:ext uri="{FF2B5EF4-FFF2-40B4-BE49-F238E27FC236}">
                <a16:creationId xmlns:a16="http://schemas.microsoft.com/office/drawing/2014/main" id="{AEE3107A-E689-153A-09FE-9D728EEFAC0F}"/>
              </a:ext>
            </a:extLst>
          </p:cNvPr>
          <p:cNvSpPr/>
          <p:nvPr/>
        </p:nvSpPr>
        <p:spPr>
          <a:xfrm>
            <a:off x="9428695" y="5683820"/>
            <a:ext cx="427843" cy="307777"/>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40</a:t>
            </a:r>
          </a:p>
        </p:txBody>
      </p:sp>
      <p:sp>
        <p:nvSpPr>
          <p:cNvPr id="143" name="Rectangle 142">
            <a:extLst>
              <a:ext uri="{FF2B5EF4-FFF2-40B4-BE49-F238E27FC236}">
                <a16:creationId xmlns:a16="http://schemas.microsoft.com/office/drawing/2014/main" id="{5C340BEE-4281-EAE5-9926-A7AD9413CA0F}"/>
              </a:ext>
            </a:extLst>
          </p:cNvPr>
          <p:cNvSpPr/>
          <p:nvPr/>
        </p:nvSpPr>
        <p:spPr>
          <a:xfrm>
            <a:off x="1031048" y="2072819"/>
            <a:ext cx="164664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Anemia</a:t>
            </a:r>
          </a:p>
        </p:txBody>
      </p:sp>
      <p:sp>
        <p:nvSpPr>
          <p:cNvPr id="171" name="Rectangle 170">
            <a:extLst>
              <a:ext uri="{FF2B5EF4-FFF2-40B4-BE49-F238E27FC236}">
                <a16:creationId xmlns:a16="http://schemas.microsoft.com/office/drawing/2014/main" id="{715A809D-B96E-7844-0DD3-323884D44520}"/>
              </a:ext>
            </a:extLst>
          </p:cNvPr>
          <p:cNvSpPr/>
          <p:nvPr/>
        </p:nvSpPr>
        <p:spPr>
          <a:xfrm>
            <a:off x="2429543" y="2098165"/>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57</a:t>
            </a:r>
          </a:p>
        </p:txBody>
      </p:sp>
      <p:cxnSp>
        <p:nvCxnSpPr>
          <p:cNvPr id="201" name="Straight Connector 200">
            <a:extLst>
              <a:ext uri="{FF2B5EF4-FFF2-40B4-BE49-F238E27FC236}">
                <a16:creationId xmlns:a16="http://schemas.microsoft.com/office/drawing/2014/main" id="{3CF55534-7A9C-BC49-4DB1-81EA54117745}"/>
              </a:ext>
            </a:extLst>
          </p:cNvPr>
          <p:cNvCxnSpPr>
            <a:cxnSpLocks/>
          </p:cNvCxnSpPr>
          <p:nvPr/>
        </p:nvCxnSpPr>
        <p:spPr>
          <a:xfrm flipV="1">
            <a:off x="2832827" y="5627743"/>
            <a:ext cx="0" cy="72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EED52EC-859D-638A-A4A5-189B487C7395}"/>
              </a:ext>
            </a:extLst>
          </p:cNvPr>
          <p:cNvCxnSpPr>
            <a:cxnSpLocks/>
          </p:cNvCxnSpPr>
          <p:nvPr/>
        </p:nvCxnSpPr>
        <p:spPr>
          <a:xfrm flipV="1">
            <a:off x="4194903" y="5627743"/>
            <a:ext cx="0" cy="72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DAC5591-5BF7-AA62-437B-80898D873D77}"/>
              </a:ext>
            </a:extLst>
          </p:cNvPr>
          <p:cNvCxnSpPr>
            <a:cxnSpLocks/>
          </p:cNvCxnSpPr>
          <p:nvPr/>
        </p:nvCxnSpPr>
        <p:spPr>
          <a:xfrm flipV="1">
            <a:off x="5559359" y="5627743"/>
            <a:ext cx="0" cy="72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D5CA2C3B-EFD3-7D66-A754-19E97F1E13AA}"/>
              </a:ext>
            </a:extLst>
          </p:cNvPr>
          <p:cNvCxnSpPr>
            <a:cxnSpLocks/>
          </p:cNvCxnSpPr>
          <p:nvPr/>
        </p:nvCxnSpPr>
        <p:spPr>
          <a:xfrm flipV="1">
            <a:off x="6912163" y="5627743"/>
            <a:ext cx="0" cy="72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4432AA4-B63F-CCF0-6254-5DABFCDC37C9}"/>
              </a:ext>
            </a:extLst>
          </p:cNvPr>
          <p:cNvCxnSpPr>
            <a:cxnSpLocks/>
          </p:cNvCxnSpPr>
          <p:nvPr/>
        </p:nvCxnSpPr>
        <p:spPr>
          <a:xfrm flipV="1">
            <a:off x="8278745" y="5627743"/>
            <a:ext cx="0" cy="72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6CF44CAF-4AE0-2484-2B15-510F32F9F05C}"/>
              </a:ext>
            </a:extLst>
          </p:cNvPr>
          <p:cNvCxnSpPr>
            <a:cxnSpLocks/>
          </p:cNvCxnSpPr>
          <p:nvPr/>
        </p:nvCxnSpPr>
        <p:spPr>
          <a:xfrm flipV="1">
            <a:off x="9640823" y="5627743"/>
            <a:ext cx="0" cy="72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24BF086A-26EE-1C28-1714-C7B533DF0E51}"/>
              </a:ext>
            </a:extLst>
          </p:cNvPr>
          <p:cNvCxnSpPr>
            <a:cxnSpLocks/>
          </p:cNvCxnSpPr>
          <p:nvPr/>
        </p:nvCxnSpPr>
        <p:spPr>
          <a:xfrm flipV="1">
            <a:off x="11000515" y="5627743"/>
            <a:ext cx="0" cy="72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sp>
        <p:nvSpPr>
          <p:cNvPr id="208" name="Rectangle 207">
            <a:extLst>
              <a:ext uri="{FF2B5EF4-FFF2-40B4-BE49-F238E27FC236}">
                <a16:creationId xmlns:a16="http://schemas.microsoft.com/office/drawing/2014/main" id="{D11DF80E-9C1F-6F77-8382-BFDA2C007022}"/>
              </a:ext>
            </a:extLst>
          </p:cNvPr>
          <p:cNvSpPr/>
          <p:nvPr/>
        </p:nvSpPr>
        <p:spPr>
          <a:xfrm>
            <a:off x="1031048" y="2266122"/>
            <a:ext cx="164664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Nausea</a:t>
            </a:r>
          </a:p>
        </p:txBody>
      </p:sp>
      <p:sp>
        <p:nvSpPr>
          <p:cNvPr id="209" name="Rectangle 208">
            <a:extLst>
              <a:ext uri="{FF2B5EF4-FFF2-40B4-BE49-F238E27FC236}">
                <a16:creationId xmlns:a16="http://schemas.microsoft.com/office/drawing/2014/main" id="{F9D69D85-C571-E0F4-57B1-1DAF84F1A13C}"/>
              </a:ext>
            </a:extLst>
          </p:cNvPr>
          <p:cNvSpPr/>
          <p:nvPr/>
        </p:nvSpPr>
        <p:spPr>
          <a:xfrm>
            <a:off x="1031048" y="2459425"/>
            <a:ext cx="164664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Neutropenia</a:t>
            </a:r>
          </a:p>
        </p:txBody>
      </p:sp>
      <p:sp>
        <p:nvSpPr>
          <p:cNvPr id="210" name="Rectangle 209">
            <a:extLst>
              <a:ext uri="{FF2B5EF4-FFF2-40B4-BE49-F238E27FC236}">
                <a16:creationId xmlns:a16="http://schemas.microsoft.com/office/drawing/2014/main" id="{CB058780-4700-F25D-134E-E8704E75925B}"/>
              </a:ext>
            </a:extLst>
          </p:cNvPr>
          <p:cNvSpPr/>
          <p:nvPr/>
        </p:nvSpPr>
        <p:spPr>
          <a:xfrm>
            <a:off x="315728" y="2652728"/>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Decreased neutrophil count</a:t>
            </a:r>
          </a:p>
        </p:txBody>
      </p:sp>
      <p:sp>
        <p:nvSpPr>
          <p:cNvPr id="211" name="Rectangle 210">
            <a:extLst>
              <a:ext uri="{FF2B5EF4-FFF2-40B4-BE49-F238E27FC236}">
                <a16:creationId xmlns:a16="http://schemas.microsoft.com/office/drawing/2014/main" id="{7A83FC77-BF09-CC14-ADF5-91D16E243AAB}"/>
              </a:ext>
            </a:extLst>
          </p:cNvPr>
          <p:cNvSpPr/>
          <p:nvPr/>
        </p:nvSpPr>
        <p:spPr>
          <a:xfrm>
            <a:off x="315728" y="2846031"/>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Fatigue</a:t>
            </a:r>
          </a:p>
        </p:txBody>
      </p:sp>
      <p:sp>
        <p:nvSpPr>
          <p:cNvPr id="212" name="Rectangle 211">
            <a:extLst>
              <a:ext uri="{FF2B5EF4-FFF2-40B4-BE49-F238E27FC236}">
                <a16:creationId xmlns:a16="http://schemas.microsoft.com/office/drawing/2014/main" id="{D1B77F10-9514-294E-B92E-2F4EC96E4EF7}"/>
              </a:ext>
            </a:extLst>
          </p:cNvPr>
          <p:cNvSpPr/>
          <p:nvPr/>
        </p:nvSpPr>
        <p:spPr>
          <a:xfrm>
            <a:off x="315728" y="3039334"/>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Decreased appetite</a:t>
            </a:r>
          </a:p>
        </p:txBody>
      </p:sp>
      <p:sp>
        <p:nvSpPr>
          <p:cNvPr id="213" name="Rectangle 212">
            <a:extLst>
              <a:ext uri="{FF2B5EF4-FFF2-40B4-BE49-F238E27FC236}">
                <a16:creationId xmlns:a16="http://schemas.microsoft.com/office/drawing/2014/main" id="{32FD5AC6-EB36-ECEB-B933-66731A0645A7}"/>
              </a:ext>
            </a:extLst>
          </p:cNvPr>
          <p:cNvSpPr/>
          <p:nvPr/>
        </p:nvSpPr>
        <p:spPr>
          <a:xfrm>
            <a:off x="315728" y="3232637"/>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Decreased platelet count</a:t>
            </a:r>
          </a:p>
        </p:txBody>
      </p:sp>
      <p:sp>
        <p:nvSpPr>
          <p:cNvPr id="214" name="Rectangle 213">
            <a:extLst>
              <a:ext uri="{FF2B5EF4-FFF2-40B4-BE49-F238E27FC236}">
                <a16:creationId xmlns:a16="http://schemas.microsoft.com/office/drawing/2014/main" id="{EF7476B5-191A-EE24-7F55-47C26A0B6EFF}"/>
              </a:ext>
            </a:extLst>
          </p:cNvPr>
          <p:cNvSpPr/>
          <p:nvPr/>
        </p:nvSpPr>
        <p:spPr>
          <a:xfrm>
            <a:off x="-207419" y="3425940"/>
            <a:ext cx="2885115"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Decreased white blood cell count</a:t>
            </a:r>
          </a:p>
        </p:txBody>
      </p:sp>
      <p:sp>
        <p:nvSpPr>
          <p:cNvPr id="215" name="Rectangle 214">
            <a:extLst>
              <a:ext uri="{FF2B5EF4-FFF2-40B4-BE49-F238E27FC236}">
                <a16:creationId xmlns:a16="http://schemas.microsoft.com/office/drawing/2014/main" id="{3273DDC1-C01B-A8F9-7394-BA89B402FAFE}"/>
              </a:ext>
            </a:extLst>
          </p:cNvPr>
          <p:cNvSpPr/>
          <p:nvPr/>
        </p:nvSpPr>
        <p:spPr>
          <a:xfrm>
            <a:off x="315728" y="3619243"/>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Vomiting</a:t>
            </a:r>
          </a:p>
        </p:txBody>
      </p:sp>
      <p:sp>
        <p:nvSpPr>
          <p:cNvPr id="216" name="Rectangle 215">
            <a:extLst>
              <a:ext uri="{FF2B5EF4-FFF2-40B4-BE49-F238E27FC236}">
                <a16:creationId xmlns:a16="http://schemas.microsoft.com/office/drawing/2014/main" id="{C0C7D88E-B125-D0AC-5B22-981BEAD5724A}"/>
              </a:ext>
            </a:extLst>
          </p:cNvPr>
          <p:cNvSpPr/>
          <p:nvPr/>
        </p:nvSpPr>
        <p:spPr>
          <a:xfrm>
            <a:off x="315728" y="3812546"/>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Asthenia</a:t>
            </a:r>
          </a:p>
        </p:txBody>
      </p:sp>
      <p:sp>
        <p:nvSpPr>
          <p:cNvPr id="217" name="Rectangle 216">
            <a:extLst>
              <a:ext uri="{FF2B5EF4-FFF2-40B4-BE49-F238E27FC236}">
                <a16:creationId xmlns:a16="http://schemas.microsoft.com/office/drawing/2014/main" id="{4E5E424E-4B54-7D0A-47AA-382CF7BA6140}"/>
              </a:ext>
            </a:extLst>
          </p:cNvPr>
          <p:cNvSpPr/>
          <p:nvPr/>
        </p:nvSpPr>
        <p:spPr>
          <a:xfrm>
            <a:off x="315728" y="4005849"/>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Thrombocytopenia</a:t>
            </a:r>
          </a:p>
        </p:txBody>
      </p:sp>
      <p:sp>
        <p:nvSpPr>
          <p:cNvPr id="218" name="Rectangle 217">
            <a:extLst>
              <a:ext uri="{FF2B5EF4-FFF2-40B4-BE49-F238E27FC236}">
                <a16:creationId xmlns:a16="http://schemas.microsoft.com/office/drawing/2014/main" id="{E3CBE14D-7962-97C4-5A04-D92C0E1197B5}"/>
              </a:ext>
            </a:extLst>
          </p:cNvPr>
          <p:cNvSpPr/>
          <p:nvPr/>
        </p:nvSpPr>
        <p:spPr>
          <a:xfrm>
            <a:off x="315728" y="4199151"/>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Pruritus</a:t>
            </a:r>
          </a:p>
        </p:txBody>
      </p:sp>
      <p:sp>
        <p:nvSpPr>
          <p:cNvPr id="219" name="Rectangle 218">
            <a:extLst>
              <a:ext uri="{FF2B5EF4-FFF2-40B4-BE49-F238E27FC236}">
                <a16:creationId xmlns:a16="http://schemas.microsoft.com/office/drawing/2014/main" id="{A90287EC-8B45-4B4B-1417-C660681F0FD3}"/>
              </a:ext>
            </a:extLst>
          </p:cNvPr>
          <p:cNvSpPr/>
          <p:nvPr/>
        </p:nvSpPr>
        <p:spPr>
          <a:xfrm>
            <a:off x="315728" y="4392455"/>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Constipation</a:t>
            </a:r>
          </a:p>
        </p:txBody>
      </p:sp>
      <p:sp>
        <p:nvSpPr>
          <p:cNvPr id="220" name="Rectangle 219">
            <a:extLst>
              <a:ext uri="{FF2B5EF4-FFF2-40B4-BE49-F238E27FC236}">
                <a16:creationId xmlns:a16="http://schemas.microsoft.com/office/drawing/2014/main" id="{02947386-852F-9601-A0B6-E710D09C3A9C}"/>
              </a:ext>
            </a:extLst>
          </p:cNvPr>
          <p:cNvSpPr/>
          <p:nvPr/>
        </p:nvSpPr>
        <p:spPr>
          <a:xfrm>
            <a:off x="315728" y="4585758"/>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Rash</a:t>
            </a:r>
          </a:p>
        </p:txBody>
      </p:sp>
      <p:sp>
        <p:nvSpPr>
          <p:cNvPr id="221" name="Rectangle 220">
            <a:extLst>
              <a:ext uri="{FF2B5EF4-FFF2-40B4-BE49-F238E27FC236}">
                <a16:creationId xmlns:a16="http://schemas.microsoft.com/office/drawing/2014/main" id="{90C57008-9B5D-B37A-2A71-D5DDD25BA834}"/>
              </a:ext>
            </a:extLst>
          </p:cNvPr>
          <p:cNvSpPr/>
          <p:nvPr/>
        </p:nvSpPr>
        <p:spPr>
          <a:xfrm>
            <a:off x="315728" y="4779061"/>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Diarrhea</a:t>
            </a:r>
          </a:p>
        </p:txBody>
      </p:sp>
      <p:sp>
        <p:nvSpPr>
          <p:cNvPr id="222" name="Rectangle 221">
            <a:extLst>
              <a:ext uri="{FF2B5EF4-FFF2-40B4-BE49-F238E27FC236}">
                <a16:creationId xmlns:a16="http://schemas.microsoft.com/office/drawing/2014/main" id="{0B1AAFD1-5D62-8DBE-0316-AC93E5860146}"/>
              </a:ext>
            </a:extLst>
          </p:cNvPr>
          <p:cNvSpPr/>
          <p:nvPr/>
        </p:nvSpPr>
        <p:spPr>
          <a:xfrm>
            <a:off x="315728" y="4972363"/>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Hypothyroidism</a:t>
            </a:r>
          </a:p>
        </p:txBody>
      </p:sp>
      <p:sp>
        <p:nvSpPr>
          <p:cNvPr id="223" name="Rectangle 222">
            <a:extLst>
              <a:ext uri="{FF2B5EF4-FFF2-40B4-BE49-F238E27FC236}">
                <a16:creationId xmlns:a16="http://schemas.microsoft.com/office/drawing/2014/main" id="{F87AF06F-3FAF-A1B4-F7A0-EEA02826FDB8}"/>
              </a:ext>
            </a:extLst>
          </p:cNvPr>
          <p:cNvSpPr/>
          <p:nvPr/>
        </p:nvSpPr>
        <p:spPr>
          <a:xfrm>
            <a:off x="315728" y="5165668"/>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Increased blood creatinine</a:t>
            </a:r>
          </a:p>
        </p:txBody>
      </p:sp>
      <p:sp>
        <p:nvSpPr>
          <p:cNvPr id="224" name="Rectangle 223">
            <a:extLst>
              <a:ext uri="{FF2B5EF4-FFF2-40B4-BE49-F238E27FC236}">
                <a16:creationId xmlns:a16="http://schemas.microsoft.com/office/drawing/2014/main" id="{C7919181-DEBE-7386-9ED2-C4F7B7FE9CF0}"/>
              </a:ext>
            </a:extLst>
          </p:cNvPr>
          <p:cNvSpPr/>
          <p:nvPr/>
        </p:nvSpPr>
        <p:spPr>
          <a:xfrm>
            <a:off x="315728" y="5358969"/>
            <a:ext cx="2361968" cy="276999"/>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Leukopenia</a:t>
            </a:r>
          </a:p>
        </p:txBody>
      </p:sp>
      <p:sp>
        <p:nvSpPr>
          <p:cNvPr id="225" name="Rectangle 224">
            <a:extLst>
              <a:ext uri="{FF2B5EF4-FFF2-40B4-BE49-F238E27FC236}">
                <a16:creationId xmlns:a16="http://schemas.microsoft.com/office/drawing/2014/main" id="{7FB08819-8C15-7664-EC42-728E0681F9CA}"/>
              </a:ext>
            </a:extLst>
          </p:cNvPr>
          <p:cNvSpPr/>
          <p:nvPr/>
        </p:nvSpPr>
        <p:spPr>
          <a:xfrm>
            <a:off x="10096015" y="2098165"/>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48</a:t>
            </a:r>
          </a:p>
        </p:txBody>
      </p:sp>
      <p:sp>
        <p:nvSpPr>
          <p:cNvPr id="226" name="Rectangle 225">
            <a:extLst>
              <a:ext uri="{FF2B5EF4-FFF2-40B4-BE49-F238E27FC236}">
                <a16:creationId xmlns:a16="http://schemas.microsoft.com/office/drawing/2014/main" id="{1F33A1BF-92BC-0080-7529-5B65A53583FB}"/>
              </a:ext>
            </a:extLst>
          </p:cNvPr>
          <p:cNvSpPr/>
          <p:nvPr/>
        </p:nvSpPr>
        <p:spPr>
          <a:xfrm>
            <a:off x="10415585" y="4266597"/>
            <a:ext cx="274320" cy="222843"/>
          </a:xfrm>
          <a:prstGeom prst="rect">
            <a:avLst/>
          </a:prstGeom>
          <a:solidFill>
            <a:srgbClr val="009FBA">
              <a:alpha val="50000"/>
            </a:srgb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433F3F"/>
              </a:solidFill>
              <a:effectLst/>
              <a:uLnTx/>
              <a:uFillTx/>
              <a:latin typeface="Calibri" panose="020F0502020204030204"/>
              <a:ea typeface="ＭＳ Ｐゴシック" pitchFamily="34" charset="-128"/>
              <a:cs typeface="+mn-cs"/>
            </a:endParaRPr>
          </a:p>
        </p:txBody>
      </p:sp>
      <p:sp>
        <p:nvSpPr>
          <p:cNvPr id="227" name="Rectangle 226">
            <a:extLst>
              <a:ext uri="{FF2B5EF4-FFF2-40B4-BE49-F238E27FC236}">
                <a16:creationId xmlns:a16="http://schemas.microsoft.com/office/drawing/2014/main" id="{EEC349F6-5452-D7F2-43B8-31926CDB7926}"/>
              </a:ext>
            </a:extLst>
          </p:cNvPr>
          <p:cNvSpPr/>
          <p:nvPr/>
        </p:nvSpPr>
        <p:spPr>
          <a:xfrm>
            <a:off x="10415585" y="4503455"/>
            <a:ext cx="274320" cy="222843"/>
          </a:xfrm>
          <a:prstGeom prst="rect">
            <a:avLst/>
          </a:prstGeom>
          <a:solidFill>
            <a:srgbClr val="595454">
              <a:alpha val="50000"/>
            </a:srgb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433F3F"/>
              </a:solidFill>
              <a:effectLst/>
              <a:uLnTx/>
              <a:uFillTx/>
              <a:latin typeface="Calibri" panose="020F0502020204030204"/>
              <a:ea typeface="ＭＳ Ｐゴシック" pitchFamily="34" charset="-128"/>
              <a:cs typeface="+mn-cs"/>
            </a:endParaRPr>
          </a:p>
        </p:txBody>
      </p:sp>
      <p:sp>
        <p:nvSpPr>
          <p:cNvPr id="228" name="TextBox 227">
            <a:extLst>
              <a:ext uri="{FF2B5EF4-FFF2-40B4-BE49-F238E27FC236}">
                <a16:creationId xmlns:a16="http://schemas.microsoft.com/office/drawing/2014/main" id="{3A7A69AA-20DE-771F-9136-31AF7F86BC65}"/>
              </a:ext>
            </a:extLst>
          </p:cNvPr>
          <p:cNvSpPr txBox="1"/>
          <p:nvPr/>
        </p:nvSpPr>
        <p:spPr>
          <a:xfrm>
            <a:off x="10689906" y="4340552"/>
            <a:ext cx="1016625"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Grade 1–2</a:t>
            </a:r>
          </a:p>
        </p:txBody>
      </p:sp>
      <p:sp>
        <p:nvSpPr>
          <p:cNvPr id="230" name="Rectangle 229">
            <a:extLst>
              <a:ext uri="{FF2B5EF4-FFF2-40B4-BE49-F238E27FC236}">
                <a16:creationId xmlns:a16="http://schemas.microsoft.com/office/drawing/2014/main" id="{1C926B04-F564-2521-60FC-47820CD233D8}"/>
              </a:ext>
            </a:extLst>
          </p:cNvPr>
          <p:cNvSpPr/>
          <p:nvPr/>
        </p:nvSpPr>
        <p:spPr>
          <a:xfrm>
            <a:off x="10415585" y="4799732"/>
            <a:ext cx="274320" cy="222843"/>
          </a:xfrm>
          <a:prstGeom prst="rect">
            <a:avLst/>
          </a:prstGeom>
          <a:solidFill>
            <a:srgbClr val="009FBA"/>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433F3F"/>
              </a:solidFill>
              <a:effectLst/>
              <a:uLnTx/>
              <a:uFillTx/>
              <a:latin typeface="Calibri" panose="020F0502020204030204"/>
              <a:ea typeface="ＭＳ Ｐゴシック" pitchFamily="34" charset="-128"/>
              <a:cs typeface="+mn-cs"/>
            </a:endParaRPr>
          </a:p>
        </p:txBody>
      </p:sp>
      <p:sp>
        <p:nvSpPr>
          <p:cNvPr id="231" name="Rectangle 230">
            <a:extLst>
              <a:ext uri="{FF2B5EF4-FFF2-40B4-BE49-F238E27FC236}">
                <a16:creationId xmlns:a16="http://schemas.microsoft.com/office/drawing/2014/main" id="{B7B92BEA-34F9-7EBF-495C-2E3C357C7CD8}"/>
              </a:ext>
            </a:extLst>
          </p:cNvPr>
          <p:cNvSpPr/>
          <p:nvPr/>
        </p:nvSpPr>
        <p:spPr>
          <a:xfrm>
            <a:off x="10415585" y="5044600"/>
            <a:ext cx="274320" cy="222843"/>
          </a:xfrm>
          <a:prstGeom prst="rect">
            <a:avLst/>
          </a:prstGeom>
          <a:solidFill>
            <a:srgbClr val="595454"/>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srgbClr val="595454"/>
              </a:solidFill>
              <a:effectLst/>
              <a:uLnTx/>
              <a:uFillTx/>
              <a:latin typeface="Calibri" panose="020F0502020204030204"/>
              <a:ea typeface="ＭＳ Ｐゴシック" pitchFamily="34" charset="-128"/>
              <a:cs typeface="+mn-cs"/>
            </a:endParaRPr>
          </a:p>
        </p:txBody>
      </p:sp>
      <p:sp>
        <p:nvSpPr>
          <p:cNvPr id="232" name="TextBox 231">
            <a:extLst>
              <a:ext uri="{FF2B5EF4-FFF2-40B4-BE49-F238E27FC236}">
                <a16:creationId xmlns:a16="http://schemas.microsoft.com/office/drawing/2014/main" id="{06ECDA7C-4448-4AC2-C83F-AC9E348A996F}"/>
              </a:ext>
            </a:extLst>
          </p:cNvPr>
          <p:cNvSpPr txBox="1"/>
          <p:nvPr/>
        </p:nvSpPr>
        <p:spPr>
          <a:xfrm>
            <a:off x="10685596" y="4864512"/>
            <a:ext cx="1005403"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Times New Roman" panose="02020603050405020304" pitchFamily="18" charset="0"/>
              </a:rPr>
              <a:t>Grade ≥ 3</a:t>
            </a:r>
          </a:p>
        </p:txBody>
      </p:sp>
      <p:sp>
        <p:nvSpPr>
          <p:cNvPr id="233" name="Rectangle 232">
            <a:extLst>
              <a:ext uri="{FF2B5EF4-FFF2-40B4-BE49-F238E27FC236}">
                <a16:creationId xmlns:a16="http://schemas.microsoft.com/office/drawing/2014/main" id="{F1236EE8-2D57-129F-F520-432F3D852183}"/>
              </a:ext>
            </a:extLst>
          </p:cNvPr>
          <p:cNvSpPr/>
          <p:nvPr/>
        </p:nvSpPr>
        <p:spPr>
          <a:xfrm>
            <a:off x="4823190" y="2098165"/>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22</a:t>
            </a:r>
          </a:p>
        </p:txBody>
      </p:sp>
      <p:sp>
        <p:nvSpPr>
          <p:cNvPr id="234" name="Rectangle 233">
            <a:extLst>
              <a:ext uri="{FF2B5EF4-FFF2-40B4-BE49-F238E27FC236}">
                <a16:creationId xmlns:a16="http://schemas.microsoft.com/office/drawing/2014/main" id="{0D5EAF17-8161-4BDC-010B-BB533E1F9036}"/>
              </a:ext>
            </a:extLst>
          </p:cNvPr>
          <p:cNvSpPr/>
          <p:nvPr/>
        </p:nvSpPr>
        <p:spPr>
          <a:xfrm>
            <a:off x="8052429" y="2098165"/>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18</a:t>
            </a:r>
          </a:p>
        </p:txBody>
      </p:sp>
      <p:sp>
        <p:nvSpPr>
          <p:cNvPr id="235" name="Rectangle 234">
            <a:extLst>
              <a:ext uri="{FF2B5EF4-FFF2-40B4-BE49-F238E27FC236}">
                <a16:creationId xmlns:a16="http://schemas.microsoft.com/office/drawing/2014/main" id="{FCA3DF24-748C-2F5E-EFE2-075E582D6E9C}"/>
              </a:ext>
            </a:extLst>
          </p:cNvPr>
          <p:cNvSpPr/>
          <p:nvPr/>
        </p:nvSpPr>
        <p:spPr>
          <a:xfrm>
            <a:off x="3148001" y="2294110"/>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47</a:t>
            </a:r>
          </a:p>
        </p:txBody>
      </p:sp>
      <p:sp>
        <p:nvSpPr>
          <p:cNvPr id="236" name="Rectangle 235">
            <a:extLst>
              <a:ext uri="{FF2B5EF4-FFF2-40B4-BE49-F238E27FC236}">
                <a16:creationId xmlns:a16="http://schemas.microsoft.com/office/drawing/2014/main" id="{ED7BF24E-1362-4562-2553-63A5CB76B68F}"/>
              </a:ext>
            </a:extLst>
          </p:cNvPr>
          <p:cNvSpPr/>
          <p:nvPr/>
        </p:nvSpPr>
        <p:spPr>
          <a:xfrm>
            <a:off x="6308002" y="2294110"/>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itchFamily="34" charset="0"/>
                <a:ea typeface="ＭＳ Ｐゴシック" pitchFamily="34" charset="-128"/>
                <a:cs typeface="Times New Roman" panose="02020603050405020304" pitchFamily="18" charset="0"/>
              </a:rPr>
              <a:t>&lt; 1</a:t>
            </a:r>
          </a:p>
        </p:txBody>
      </p:sp>
      <p:sp>
        <p:nvSpPr>
          <p:cNvPr id="237" name="Rectangle 236">
            <a:extLst>
              <a:ext uri="{FF2B5EF4-FFF2-40B4-BE49-F238E27FC236}">
                <a16:creationId xmlns:a16="http://schemas.microsoft.com/office/drawing/2014/main" id="{D5DA005A-4E1A-6A3E-37F5-1138F53D208F}"/>
              </a:ext>
            </a:extLst>
          </p:cNvPr>
          <p:cNvSpPr/>
          <p:nvPr/>
        </p:nvSpPr>
        <p:spPr>
          <a:xfrm>
            <a:off x="6921763" y="2294110"/>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a:t>
            </a:r>
          </a:p>
        </p:txBody>
      </p:sp>
      <p:sp>
        <p:nvSpPr>
          <p:cNvPr id="238" name="Rectangle 237">
            <a:extLst>
              <a:ext uri="{FF2B5EF4-FFF2-40B4-BE49-F238E27FC236}">
                <a16:creationId xmlns:a16="http://schemas.microsoft.com/office/drawing/2014/main" id="{3861B2D9-A4E7-9886-BCFB-F784C9AE555E}"/>
              </a:ext>
            </a:extLst>
          </p:cNvPr>
          <p:cNvSpPr/>
          <p:nvPr/>
        </p:nvSpPr>
        <p:spPr>
          <a:xfrm>
            <a:off x="10096015" y="2294110"/>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48</a:t>
            </a:r>
          </a:p>
        </p:txBody>
      </p:sp>
      <p:sp>
        <p:nvSpPr>
          <p:cNvPr id="240" name="Rectangle 239">
            <a:extLst>
              <a:ext uri="{FF2B5EF4-FFF2-40B4-BE49-F238E27FC236}">
                <a16:creationId xmlns:a16="http://schemas.microsoft.com/office/drawing/2014/main" id="{C6C8D30B-28DF-443B-1F14-7F143E7BFB42}"/>
              </a:ext>
            </a:extLst>
          </p:cNvPr>
          <p:cNvSpPr/>
          <p:nvPr/>
        </p:nvSpPr>
        <p:spPr>
          <a:xfrm>
            <a:off x="4258341" y="2490055"/>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31</a:t>
            </a:r>
          </a:p>
        </p:txBody>
      </p:sp>
      <p:sp>
        <p:nvSpPr>
          <p:cNvPr id="241" name="Rectangle 240">
            <a:extLst>
              <a:ext uri="{FF2B5EF4-FFF2-40B4-BE49-F238E27FC236}">
                <a16:creationId xmlns:a16="http://schemas.microsoft.com/office/drawing/2014/main" id="{7216453E-4017-A364-1E05-10723B0581B2}"/>
              </a:ext>
            </a:extLst>
          </p:cNvPr>
          <p:cNvSpPr/>
          <p:nvPr/>
        </p:nvSpPr>
        <p:spPr>
          <a:xfrm>
            <a:off x="5036553" y="2490055"/>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19</a:t>
            </a:r>
          </a:p>
        </p:txBody>
      </p:sp>
      <p:sp>
        <p:nvSpPr>
          <p:cNvPr id="242" name="Rectangle 241">
            <a:extLst>
              <a:ext uri="{FF2B5EF4-FFF2-40B4-BE49-F238E27FC236}">
                <a16:creationId xmlns:a16="http://schemas.microsoft.com/office/drawing/2014/main" id="{B25CF576-5C88-12EB-892A-5E02E1DDC2CF}"/>
              </a:ext>
            </a:extLst>
          </p:cNvPr>
          <p:cNvSpPr/>
          <p:nvPr/>
        </p:nvSpPr>
        <p:spPr>
          <a:xfrm>
            <a:off x="7891315" y="2490055"/>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15</a:t>
            </a:r>
          </a:p>
        </p:txBody>
      </p:sp>
      <p:sp>
        <p:nvSpPr>
          <p:cNvPr id="243" name="Rectangle 242">
            <a:extLst>
              <a:ext uri="{FF2B5EF4-FFF2-40B4-BE49-F238E27FC236}">
                <a16:creationId xmlns:a16="http://schemas.microsoft.com/office/drawing/2014/main" id="{A4F74E73-D1AD-AD19-E1A6-ED827F84EC8C}"/>
              </a:ext>
            </a:extLst>
          </p:cNvPr>
          <p:cNvSpPr/>
          <p:nvPr/>
        </p:nvSpPr>
        <p:spPr>
          <a:xfrm>
            <a:off x="8887519" y="2490055"/>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30</a:t>
            </a:r>
          </a:p>
        </p:txBody>
      </p:sp>
      <p:sp>
        <p:nvSpPr>
          <p:cNvPr id="244" name="Rectangle 243">
            <a:extLst>
              <a:ext uri="{FF2B5EF4-FFF2-40B4-BE49-F238E27FC236}">
                <a16:creationId xmlns:a16="http://schemas.microsoft.com/office/drawing/2014/main" id="{6526C380-8760-93B8-50CA-0F5E86CF0B06}"/>
              </a:ext>
            </a:extLst>
          </p:cNvPr>
          <p:cNvSpPr/>
          <p:nvPr/>
        </p:nvSpPr>
        <p:spPr>
          <a:xfrm>
            <a:off x="4654586" y="267729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25</a:t>
            </a:r>
          </a:p>
        </p:txBody>
      </p:sp>
      <p:sp>
        <p:nvSpPr>
          <p:cNvPr id="245" name="Rectangle 244">
            <a:extLst>
              <a:ext uri="{FF2B5EF4-FFF2-40B4-BE49-F238E27FC236}">
                <a16:creationId xmlns:a16="http://schemas.microsoft.com/office/drawing/2014/main" id="{34506BCE-9C4F-A436-A150-F4454DBDC90E}"/>
              </a:ext>
            </a:extLst>
          </p:cNvPr>
          <p:cNvSpPr/>
          <p:nvPr/>
        </p:nvSpPr>
        <p:spPr>
          <a:xfrm>
            <a:off x="5337001" y="267729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14</a:t>
            </a:r>
          </a:p>
        </p:txBody>
      </p:sp>
      <p:sp>
        <p:nvSpPr>
          <p:cNvPr id="246" name="Rectangle 245">
            <a:extLst>
              <a:ext uri="{FF2B5EF4-FFF2-40B4-BE49-F238E27FC236}">
                <a16:creationId xmlns:a16="http://schemas.microsoft.com/office/drawing/2014/main" id="{4D713D4A-1436-FFF2-CA9D-5444A27F2FCA}"/>
              </a:ext>
            </a:extLst>
          </p:cNvPr>
          <p:cNvSpPr/>
          <p:nvPr/>
        </p:nvSpPr>
        <p:spPr>
          <a:xfrm>
            <a:off x="7608283" y="267729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11</a:t>
            </a:r>
          </a:p>
        </p:txBody>
      </p:sp>
      <p:sp>
        <p:nvSpPr>
          <p:cNvPr id="247" name="Rectangle 246">
            <a:extLst>
              <a:ext uri="{FF2B5EF4-FFF2-40B4-BE49-F238E27FC236}">
                <a16:creationId xmlns:a16="http://schemas.microsoft.com/office/drawing/2014/main" id="{FEAD718F-817D-FA48-90C4-FDBDCA2D3575}"/>
              </a:ext>
            </a:extLst>
          </p:cNvPr>
          <p:cNvSpPr/>
          <p:nvPr/>
        </p:nvSpPr>
        <p:spPr>
          <a:xfrm>
            <a:off x="8267217" y="267729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21</a:t>
            </a:r>
          </a:p>
        </p:txBody>
      </p:sp>
      <p:sp>
        <p:nvSpPr>
          <p:cNvPr id="248" name="Rectangle 247">
            <a:extLst>
              <a:ext uri="{FF2B5EF4-FFF2-40B4-BE49-F238E27FC236}">
                <a16:creationId xmlns:a16="http://schemas.microsoft.com/office/drawing/2014/main" id="{95D40E5B-AF9E-1643-125A-04EA8A4986EA}"/>
              </a:ext>
            </a:extLst>
          </p:cNvPr>
          <p:cNvSpPr/>
          <p:nvPr/>
        </p:nvSpPr>
        <p:spPr>
          <a:xfrm>
            <a:off x="4676355" y="2873237"/>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24</a:t>
            </a:r>
          </a:p>
        </p:txBody>
      </p:sp>
      <p:sp>
        <p:nvSpPr>
          <p:cNvPr id="249" name="Rectangle 248">
            <a:extLst>
              <a:ext uri="{FF2B5EF4-FFF2-40B4-BE49-F238E27FC236}">
                <a16:creationId xmlns:a16="http://schemas.microsoft.com/office/drawing/2014/main" id="{8D240C95-21A0-A02F-8E07-97F7BDBA9D76}"/>
              </a:ext>
            </a:extLst>
          </p:cNvPr>
          <p:cNvSpPr/>
          <p:nvPr/>
        </p:nvSpPr>
        <p:spPr>
          <a:xfrm>
            <a:off x="6177386" y="2873237"/>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2</a:t>
            </a:r>
          </a:p>
        </p:txBody>
      </p:sp>
      <p:sp>
        <p:nvSpPr>
          <p:cNvPr id="250" name="Rectangle 249">
            <a:extLst>
              <a:ext uri="{FF2B5EF4-FFF2-40B4-BE49-F238E27FC236}">
                <a16:creationId xmlns:a16="http://schemas.microsoft.com/office/drawing/2014/main" id="{23750F0E-8A14-054D-8DBF-C5C00562D62D}"/>
              </a:ext>
            </a:extLst>
          </p:cNvPr>
          <p:cNvSpPr/>
          <p:nvPr/>
        </p:nvSpPr>
        <p:spPr>
          <a:xfrm>
            <a:off x="6953685" y="2873237"/>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a:t>
            </a:r>
          </a:p>
        </p:txBody>
      </p:sp>
      <p:sp>
        <p:nvSpPr>
          <p:cNvPr id="251" name="Rectangle 250">
            <a:extLst>
              <a:ext uri="{FF2B5EF4-FFF2-40B4-BE49-F238E27FC236}">
                <a16:creationId xmlns:a16="http://schemas.microsoft.com/office/drawing/2014/main" id="{20A9E68A-E438-3D25-6169-91C18221F05F}"/>
              </a:ext>
            </a:extLst>
          </p:cNvPr>
          <p:cNvSpPr/>
          <p:nvPr/>
        </p:nvSpPr>
        <p:spPr>
          <a:xfrm>
            <a:off x="8491645" y="2873237"/>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24</a:t>
            </a:r>
          </a:p>
        </p:txBody>
      </p:sp>
      <p:sp>
        <p:nvSpPr>
          <p:cNvPr id="252" name="Rectangle 251">
            <a:extLst>
              <a:ext uri="{FF2B5EF4-FFF2-40B4-BE49-F238E27FC236}">
                <a16:creationId xmlns:a16="http://schemas.microsoft.com/office/drawing/2014/main" id="{1DB32660-D931-7F2C-B793-43ABF18E46FD}"/>
              </a:ext>
            </a:extLst>
          </p:cNvPr>
          <p:cNvSpPr/>
          <p:nvPr/>
        </p:nvSpPr>
        <p:spPr>
          <a:xfrm>
            <a:off x="4808979" y="30691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22</a:t>
            </a:r>
          </a:p>
        </p:txBody>
      </p:sp>
      <p:sp>
        <p:nvSpPr>
          <p:cNvPr id="253" name="Rectangle 252">
            <a:extLst>
              <a:ext uri="{FF2B5EF4-FFF2-40B4-BE49-F238E27FC236}">
                <a16:creationId xmlns:a16="http://schemas.microsoft.com/office/drawing/2014/main" id="{24A831D1-9FBD-DA2E-8CAC-FE54D3C81BCE}"/>
              </a:ext>
            </a:extLst>
          </p:cNvPr>
          <p:cNvSpPr/>
          <p:nvPr/>
        </p:nvSpPr>
        <p:spPr>
          <a:xfrm>
            <a:off x="7910166" y="30691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16</a:t>
            </a:r>
          </a:p>
        </p:txBody>
      </p:sp>
      <p:sp>
        <p:nvSpPr>
          <p:cNvPr id="254" name="Rectangle 253">
            <a:extLst>
              <a:ext uri="{FF2B5EF4-FFF2-40B4-BE49-F238E27FC236}">
                <a16:creationId xmlns:a16="http://schemas.microsoft.com/office/drawing/2014/main" id="{B9E333F1-0D13-C771-85FE-2980963DA7CB}"/>
              </a:ext>
            </a:extLst>
          </p:cNvPr>
          <p:cNvSpPr/>
          <p:nvPr/>
        </p:nvSpPr>
        <p:spPr>
          <a:xfrm>
            <a:off x="6868238" y="30691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itchFamily="34" charset="0"/>
                <a:ea typeface="ＭＳ Ｐゴシック" pitchFamily="34" charset="-128"/>
                <a:cs typeface="Times New Roman" panose="02020603050405020304" pitchFamily="18" charset="0"/>
              </a:rPr>
              <a:t>&lt; 1</a:t>
            </a:r>
          </a:p>
        </p:txBody>
      </p:sp>
      <p:sp>
        <p:nvSpPr>
          <p:cNvPr id="255" name="Rectangle 254">
            <a:extLst>
              <a:ext uri="{FF2B5EF4-FFF2-40B4-BE49-F238E27FC236}">
                <a16:creationId xmlns:a16="http://schemas.microsoft.com/office/drawing/2014/main" id="{00F89FFF-A21E-E4D7-D437-2A5A2111DE46}"/>
              </a:ext>
            </a:extLst>
          </p:cNvPr>
          <p:cNvSpPr/>
          <p:nvPr/>
        </p:nvSpPr>
        <p:spPr>
          <a:xfrm>
            <a:off x="6246691" y="30691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a:t>
            </a:r>
          </a:p>
        </p:txBody>
      </p:sp>
      <p:sp>
        <p:nvSpPr>
          <p:cNvPr id="256" name="Rectangle 255">
            <a:extLst>
              <a:ext uri="{FF2B5EF4-FFF2-40B4-BE49-F238E27FC236}">
                <a16:creationId xmlns:a16="http://schemas.microsoft.com/office/drawing/2014/main" id="{62E49BA0-7725-1ACC-C27C-D896787D836F}"/>
              </a:ext>
            </a:extLst>
          </p:cNvPr>
          <p:cNvSpPr/>
          <p:nvPr/>
        </p:nvSpPr>
        <p:spPr>
          <a:xfrm>
            <a:off x="4855785" y="32596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22</a:t>
            </a:r>
          </a:p>
        </p:txBody>
      </p:sp>
      <p:sp>
        <p:nvSpPr>
          <p:cNvPr id="257" name="Rectangle 256">
            <a:extLst>
              <a:ext uri="{FF2B5EF4-FFF2-40B4-BE49-F238E27FC236}">
                <a16:creationId xmlns:a16="http://schemas.microsoft.com/office/drawing/2014/main" id="{081EF41C-7995-9605-4F3F-4127BD7F6077}"/>
              </a:ext>
            </a:extLst>
          </p:cNvPr>
          <p:cNvSpPr/>
          <p:nvPr/>
        </p:nvSpPr>
        <p:spPr>
          <a:xfrm>
            <a:off x="5800371" y="32596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8</a:t>
            </a:r>
          </a:p>
        </p:txBody>
      </p:sp>
      <p:sp>
        <p:nvSpPr>
          <p:cNvPr id="259" name="Rectangle 258">
            <a:extLst>
              <a:ext uri="{FF2B5EF4-FFF2-40B4-BE49-F238E27FC236}">
                <a16:creationId xmlns:a16="http://schemas.microsoft.com/office/drawing/2014/main" id="{49D2DF1C-925D-4716-9D4C-3BFC38A652FB}"/>
              </a:ext>
            </a:extLst>
          </p:cNvPr>
          <p:cNvSpPr/>
          <p:nvPr/>
        </p:nvSpPr>
        <p:spPr>
          <a:xfrm>
            <a:off x="7189183" y="32596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5</a:t>
            </a:r>
          </a:p>
        </p:txBody>
      </p:sp>
      <p:sp>
        <p:nvSpPr>
          <p:cNvPr id="260" name="Rectangle 259">
            <a:extLst>
              <a:ext uri="{FF2B5EF4-FFF2-40B4-BE49-F238E27FC236}">
                <a16:creationId xmlns:a16="http://schemas.microsoft.com/office/drawing/2014/main" id="{264AE988-2E6C-035F-1510-8ACB5CED90B3}"/>
              </a:ext>
            </a:extLst>
          </p:cNvPr>
          <p:cNvSpPr/>
          <p:nvPr/>
        </p:nvSpPr>
        <p:spPr>
          <a:xfrm>
            <a:off x="7865715" y="32596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15</a:t>
            </a:r>
          </a:p>
        </p:txBody>
      </p:sp>
      <p:sp>
        <p:nvSpPr>
          <p:cNvPr id="261" name="Rectangle 260">
            <a:extLst>
              <a:ext uri="{FF2B5EF4-FFF2-40B4-BE49-F238E27FC236}">
                <a16:creationId xmlns:a16="http://schemas.microsoft.com/office/drawing/2014/main" id="{B1EEAE89-FEF9-EF36-CB7D-E463DEC33388}"/>
              </a:ext>
            </a:extLst>
          </p:cNvPr>
          <p:cNvSpPr/>
          <p:nvPr/>
        </p:nvSpPr>
        <p:spPr>
          <a:xfrm>
            <a:off x="4908946" y="34501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21</a:t>
            </a:r>
          </a:p>
        </p:txBody>
      </p:sp>
      <p:sp>
        <p:nvSpPr>
          <p:cNvPr id="262" name="Rectangle 261">
            <a:extLst>
              <a:ext uri="{FF2B5EF4-FFF2-40B4-BE49-F238E27FC236}">
                <a16:creationId xmlns:a16="http://schemas.microsoft.com/office/drawing/2014/main" id="{89D45C93-82BE-23B3-3914-597664509488}"/>
              </a:ext>
            </a:extLst>
          </p:cNvPr>
          <p:cNvSpPr/>
          <p:nvPr/>
        </p:nvSpPr>
        <p:spPr>
          <a:xfrm>
            <a:off x="5648151" y="34501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10</a:t>
            </a:r>
          </a:p>
        </p:txBody>
      </p:sp>
      <p:sp>
        <p:nvSpPr>
          <p:cNvPr id="263" name="Rectangle 262">
            <a:extLst>
              <a:ext uri="{FF2B5EF4-FFF2-40B4-BE49-F238E27FC236}">
                <a16:creationId xmlns:a16="http://schemas.microsoft.com/office/drawing/2014/main" id="{F8D36D45-8BCE-2CFF-5B8D-601EBC46EEC0}"/>
              </a:ext>
            </a:extLst>
          </p:cNvPr>
          <p:cNvSpPr/>
          <p:nvPr/>
        </p:nvSpPr>
        <p:spPr>
          <a:xfrm>
            <a:off x="7112983" y="34501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4</a:t>
            </a:r>
          </a:p>
        </p:txBody>
      </p:sp>
      <p:sp>
        <p:nvSpPr>
          <p:cNvPr id="264" name="Rectangle 263">
            <a:extLst>
              <a:ext uri="{FF2B5EF4-FFF2-40B4-BE49-F238E27FC236}">
                <a16:creationId xmlns:a16="http://schemas.microsoft.com/office/drawing/2014/main" id="{9BFA7261-60CC-C434-A0C5-BB002D0EC224}"/>
              </a:ext>
            </a:extLst>
          </p:cNvPr>
          <p:cNvSpPr/>
          <p:nvPr/>
        </p:nvSpPr>
        <p:spPr>
          <a:xfrm>
            <a:off x="7789515" y="34501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14</a:t>
            </a:r>
          </a:p>
        </p:txBody>
      </p:sp>
      <p:sp>
        <p:nvSpPr>
          <p:cNvPr id="265" name="Rectangle 264">
            <a:extLst>
              <a:ext uri="{FF2B5EF4-FFF2-40B4-BE49-F238E27FC236}">
                <a16:creationId xmlns:a16="http://schemas.microsoft.com/office/drawing/2014/main" id="{315B5033-B0EB-9690-4563-87C5A16F9D01}"/>
              </a:ext>
            </a:extLst>
          </p:cNvPr>
          <p:cNvSpPr/>
          <p:nvPr/>
        </p:nvSpPr>
        <p:spPr>
          <a:xfrm>
            <a:off x="5094726" y="3647030"/>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18</a:t>
            </a:r>
          </a:p>
        </p:txBody>
      </p:sp>
      <p:sp>
        <p:nvSpPr>
          <p:cNvPr id="266" name="Rectangle 265">
            <a:extLst>
              <a:ext uri="{FF2B5EF4-FFF2-40B4-BE49-F238E27FC236}">
                <a16:creationId xmlns:a16="http://schemas.microsoft.com/office/drawing/2014/main" id="{97DB5819-0305-7133-1C1E-1731894A8EEB}"/>
              </a:ext>
            </a:extLst>
          </p:cNvPr>
          <p:cNvSpPr/>
          <p:nvPr/>
        </p:nvSpPr>
        <p:spPr>
          <a:xfrm>
            <a:off x="6246691" y="363832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a:t>
            </a:r>
          </a:p>
        </p:txBody>
      </p:sp>
      <p:sp>
        <p:nvSpPr>
          <p:cNvPr id="267" name="Rectangle 266">
            <a:extLst>
              <a:ext uri="{FF2B5EF4-FFF2-40B4-BE49-F238E27FC236}">
                <a16:creationId xmlns:a16="http://schemas.microsoft.com/office/drawing/2014/main" id="{83829B45-B471-EFF6-FACB-6AD95D92A4F9}"/>
              </a:ext>
            </a:extLst>
          </p:cNvPr>
          <p:cNvSpPr/>
          <p:nvPr/>
        </p:nvSpPr>
        <p:spPr>
          <a:xfrm>
            <a:off x="6998531" y="3647030"/>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2</a:t>
            </a:r>
          </a:p>
        </p:txBody>
      </p:sp>
      <p:sp>
        <p:nvSpPr>
          <p:cNvPr id="268" name="Rectangle 267">
            <a:extLst>
              <a:ext uri="{FF2B5EF4-FFF2-40B4-BE49-F238E27FC236}">
                <a16:creationId xmlns:a16="http://schemas.microsoft.com/office/drawing/2014/main" id="{AEC50784-D794-CFE4-C64E-0D5999A7735D}"/>
              </a:ext>
            </a:extLst>
          </p:cNvPr>
          <p:cNvSpPr/>
          <p:nvPr/>
        </p:nvSpPr>
        <p:spPr>
          <a:xfrm>
            <a:off x="7980015" y="3647030"/>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17</a:t>
            </a:r>
          </a:p>
        </p:txBody>
      </p:sp>
      <p:sp>
        <p:nvSpPr>
          <p:cNvPr id="269" name="Rectangle 268">
            <a:extLst>
              <a:ext uri="{FF2B5EF4-FFF2-40B4-BE49-F238E27FC236}">
                <a16:creationId xmlns:a16="http://schemas.microsoft.com/office/drawing/2014/main" id="{90243E52-8490-0E56-5000-B02DB656A701}"/>
              </a:ext>
            </a:extLst>
          </p:cNvPr>
          <p:cNvSpPr/>
          <p:nvPr/>
        </p:nvSpPr>
        <p:spPr>
          <a:xfrm>
            <a:off x="5277243" y="3837530"/>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15</a:t>
            </a:r>
          </a:p>
        </p:txBody>
      </p:sp>
      <p:sp>
        <p:nvSpPr>
          <p:cNvPr id="270" name="Rectangle 269">
            <a:extLst>
              <a:ext uri="{FF2B5EF4-FFF2-40B4-BE49-F238E27FC236}">
                <a16:creationId xmlns:a16="http://schemas.microsoft.com/office/drawing/2014/main" id="{F96F5F5F-6A67-C954-34BE-340B57C723C8}"/>
              </a:ext>
            </a:extLst>
          </p:cNvPr>
          <p:cNvSpPr/>
          <p:nvPr/>
        </p:nvSpPr>
        <p:spPr>
          <a:xfrm>
            <a:off x="6246691" y="382882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a:t>
            </a:r>
          </a:p>
        </p:txBody>
      </p:sp>
      <p:sp>
        <p:nvSpPr>
          <p:cNvPr id="271" name="Rectangle 270">
            <a:extLst>
              <a:ext uri="{FF2B5EF4-FFF2-40B4-BE49-F238E27FC236}">
                <a16:creationId xmlns:a16="http://schemas.microsoft.com/office/drawing/2014/main" id="{4FE4232B-C2EF-0DDB-A72C-75CA429EEFB6}"/>
              </a:ext>
            </a:extLst>
          </p:cNvPr>
          <p:cNvSpPr/>
          <p:nvPr/>
        </p:nvSpPr>
        <p:spPr>
          <a:xfrm>
            <a:off x="6979481" y="3837530"/>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2</a:t>
            </a:r>
          </a:p>
        </p:txBody>
      </p:sp>
      <p:sp>
        <p:nvSpPr>
          <p:cNvPr id="272" name="Rectangle 271">
            <a:extLst>
              <a:ext uri="{FF2B5EF4-FFF2-40B4-BE49-F238E27FC236}">
                <a16:creationId xmlns:a16="http://schemas.microsoft.com/office/drawing/2014/main" id="{B2134BD6-D7D7-6294-931C-E2FFBCF5B87A}"/>
              </a:ext>
            </a:extLst>
          </p:cNvPr>
          <p:cNvSpPr/>
          <p:nvPr/>
        </p:nvSpPr>
        <p:spPr>
          <a:xfrm>
            <a:off x="7935566" y="3837530"/>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16</a:t>
            </a:r>
          </a:p>
        </p:txBody>
      </p:sp>
      <p:sp>
        <p:nvSpPr>
          <p:cNvPr id="273" name="Rectangle 272">
            <a:extLst>
              <a:ext uri="{FF2B5EF4-FFF2-40B4-BE49-F238E27FC236}">
                <a16:creationId xmlns:a16="http://schemas.microsoft.com/office/drawing/2014/main" id="{B763554D-F1D5-D79A-7A31-E2B694082DEE}"/>
              </a:ext>
            </a:extLst>
          </p:cNvPr>
          <p:cNvSpPr/>
          <p:nvPr/>
        </p:nvSpPr>
        <p:spPr>
          <a:xfrm>
            <a:off x="5319337" y="40343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15</a:t>
            </a:r>
          </a:p>
        </p:txBody>
      </p:sp>
      <p:sp>
        <p:nvSpPr>
          <p:cNvPr id="274" name="Rectangle 273">
            <a:extLst>
              <a:ext uri="{FF2B5EF4-FFF2-40B4-BE49-F238E27FC236}">
                <a16:creationId xmlns:a16="http://schemas.microsoft.com/office/drawing/2014/main" id="{96B92DC0-62F4-5380-9C2C-62F581337E2F}"/>
              </a:ext>
            </a:extLst>
          </p:cNvPr>
          <p:cNvSpPr/>
          <p:nvPr/>
        </p:nvSpPr>
        <p:spPr>
          <a:xfrm>
            <a:off x="5338385" y="42248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14</a:t>
            </a:r>
          </a:p>
        </p:txBody>
      </p:sp>
      <p:sp>
        <p:nvSpPr>
          <p:cNvPr id="275" name="Rectangle 274">
            <a:extLst>
              <a:ext uri="{FF2B5EF4-FFF2-40B4-BE49-F238E27FC236}">
                <a16:creationId xmlns:a16="http://schemas.microsoft.com/office/drawing/2014/main" id="{D9F7F730-4CB2-9669-ABFD-51436A549061}"/>
              </a:ext>
            </a:extLst>
          </p:cNvPr>
          <p:cNvSpPr/>
          <p:nvPr/>
        </p:nvSpPr>
        <p:spPr>
          <a:xfrm>
            <a:off x="5338385" y="44153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14</a:t>
            </a:r>
          </a:p>
        </p:txBody>
      </p:sp>
      <p:sp>
        <p:nvSpPr>
          <p:cNvPr id="276" name="Rectangle 275">
            <a:extLst>
              <a:ext uri="{FF2B5EF4-FFF2-40B4-BE49-F238E27FC236}">
                <a16:creationId xmlns:a16="http://schemas.microsoft.com/office/drawing/2014/main" id="{BEB53873-56B0-FC83-B36E-3DC9DF440E7D}"/>
              </a:ext>
            </a:extLst>
          </p:cNvPr>
          <p:cNvSpPr/>
          <p:nvPr/>
        </p:nvSpPr>
        <p:spPr>
          <a:xfrm>
            <a:off x="5399529" y="46058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13</a:t>
            </a:r>
          </a:p>
        </p:txBody>
      </p:sp>
      <p:sp>
        <p:nvSpPr>
          <p:cNvPr id="277" name="Rectangle 276">
            <a:extLst>
              <a:ext uri="{FF2B5EF4-FFF2-40B4-BE49-F238E27FC236}">
                <a16:creationId xmlns:a16="http://schemas.microsoft.com/office/drawing/2014/main" id="{0AAA26E5-C1A8-821C-8C83-818499EE1B40}"/>
              </a:ext>
            </a:extLst>
          </p:cNvPr>
          <p:cNvSpPr/>
          <p:nvPr/>
        </p:nvSpPr>
        <p:spPr>
          <a:xfrm>
            <a:off x="5418579" y="4802730"/>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13</a:t>
            </a:r>
          </a:p>
        </p:txBody>
      </p:sp>
      <p:sp>
        <p:nvSpPr>
          <p:cNvPr id="278" name="Rectangle 277">
            <a:extLst>
              <a:ext uri="{FF2B5EF4-FFF2-40B4-BE49-F238E27FC236}">
                <a16:creationId xmlns:a16="http://schemas.microsoft.com/office/drawing/2014/main" id="{37B66610-E5D3-72C5-4D6E-50FEFD84E0C4}"/>
              </a:ext>
            </a:extLst>
          </p:cNvPr>
          <p:cNvSpPr/>
          <p:nvPr/>
        </p:nvSpPr>
        <p:spPr>
          <a:xfrm>
            <a:off x="5418579" y="49995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13</a:t>
            </a:r>
          </a:p>
        </p:txBody>
      </p:sp>
      <p:sp>
        <p:nvSpPr>
          <p:cNvPr id="279" name="Rectangle 278">
            <a:extLst>
              <a:ext uri="{FF2B5EF4-FFF2-40B4-BE49-F238E27FC236}">
                <a16:creationId xmlns:a16="http://schemas.microsoft.com/office/drawing/2014/main" id="{2423A154-01B7-10AC-2DFD-9A894B73F2F1}"/>
              </a:ext>
            </a:extLst>
          </p:cNvPr>
          <p:cNvSpPr/>
          <p:nvPr/>
        </p:nvSpPr>
        <p:spPr>
          <a:xfrm>
            <a:off x="5443979" y="51900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13</a:t>
            </a:r>
          </a:p>
        </p:txBody>
      </p:sp>
      <p:sp>
        <p:nvSpPr>
          <p:cNvPr id="280" name="Rectangle 279">
            <a:extLst>
              <a:ext uri="{FF2B5EF4-FFF2-40B4-BE49-F238E27FC236}">
                <a16:creationId xmlns:a16="http://schemas.microsoft.com/office/drawing/2014/main" id="{5E04DDA8-4388-571C-7FB2-DBFD6904AF86}"/>
              </a:ext>
            </a:extLst>
          </p:cNvPr>
          <p:cNvSpPr/>
          <p:nvPr/>
        </p:nvSpPr>
        <p:spPr>
          <a:xfrm>
            <a:off x="5469379" y="53805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13</a:t>
            </a:r>
          </a:p>
        </p:txBody>
      </p:sp>
      <p:sp>
        <p:nvSpPr>
          <p:cNvPr id="281" name="Rectangle 280">
            <a:extLst>
              <a:ext uri="{FF2B5EF4-FFF2-40B4-BE49-F238E27FC236}">
                <a16:creationId xmlns:a16="http://schemas.microsoft.com/office/drawing/2014/main" id="{32412BE1-27D6-8F9E-1CC2-003DF244700C}"/>
              </a:ext>
            </a:extLst>
          </p:cNvPr>
          <p:cNvSpPr/>
          <p:nvPr/>
        </p:nvSpPr>
        <p:spPr>
          <a:xfrm>
            <a:off x="7675215" y="40343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12</a:t>
            </a:r>
          </a:p>
        </p:txBody>
      </p:sp>
      <p:sp>
        <p:nvSpPr>
          <p:cNvPr id="282" name="Rectangle 281">
            <a:extLst>
              <a:ext uri="{FF2B5EF4-FFF2-40B4-BE49-F238E27FC236}">
                <a16:creationId xmlns:a16="http://schemas.microsoft.com/office/drawing/2014/main" id="{C124B3E8-435C-D60F-B880-2E85F86D0A96}"/>
              </a:ext>
            </a:extLst>
          </p:cNvPr>
          <p:cNvSpPr/>
          <p:nvPr/>
        </p:nvSpPr>
        <p:spPr>
          <a:xfrm>
            <a:off x="7033866" y="42248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3</a:t>
            </a:r>
          </a:p>
        </p:txBody>
      </p:sp>
      <p:sp>
        <p:nvSpPr>
          <p:cNvPr id="283" name="Rectangle 282">
            <a:extLst>
              <a:ext uri="{FF2B5EF4-FFF2-40B4-BE49-F238E27FC236}">
                <a16:creationId xmlns:a16="http://schemas.microsoft.com/office/drawing/2014/main" id="{00B814BC-42CF-0FC7-7FD2-F231EE169E99}"/>
              </a:ext>
            </a:extLst>
          </p:cNvPr>
          <p:cNvSpPr/>
          <p:nvPr/>
        </p:nvSpPr>
        <p:spPr>
          <a:xfrm>
            <a:off x="7163783" y="40343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5</a:t>
            </a:r>
          </a:p>
        </p:txBody>
      </p:sp>
      <p:sp>
        <p:nvSpPr>
          <p:cNvPr id="284" name="Rectangle 283">
            <a:extLst>
              <a:ext uri="{FF2B5EF4-FFF2-40B4-BE49-F238E27FC236}">
                <a16:creationId xmlns:a16="http://schemas.microsoft.com/office/drawing/2014/main" id="{DBDB7AC1-AF3D-53CC-6F39-453C46C78908}"/>
              </a:ext>
            </a:extLst>
          </p:cNvPr>
          <p:cNvSpPr/>
          <p:nvPr/>
        </p:nvSpPr>
        <p:spPr>
          <a:xfrm>
            <a:off x="6843366" y="42248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0</a:t>
            </a:r>
          </a:p>
        </p:txBody>
      </p:sp>
      <p:sp>
        <p:nvSpPr>
          <p:cNvPr id="285" name="Rectangle 284">
            <a:extLst>
              <a:ext uri="{FF2B5EF4-FFF2-40B4-BE49-F238E27FC236}">
                <a16:creationId xmlns:a16="http://schemas.microsoft.com/office/drawing/2014/main" id="{8EDAEBD5-25C2-815F-A5D0-559E420E7B2B}"/>
              </a:ext>
            </a:extLst>
          </p:cNvPr>
          <p:cNvSpPr/>
          <p:nvPr/>
        </p:nvSpPr>
        <p:spPr>
          <a:xfrm>
            <a:off x="5874393" y="40343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7</a:t>
            </a:r>
          </a:p>
        </p:txBody>
      </p:sp>
      <p:sp>
        <p:nvSpPr>
          <p:cNvPr id="286" name="Rectangle 285">
            <a:extLst>
              <a:ext uri="{FF2B5EF4-FFF2-40B4-BE49-F238E27FC236}">
                <a16:creationId xmlns:a16="http://schemas.microsoft.com/office/drawing/2014/main" id="{BFA69C57-F304-F313-7091-887FAA17477F}"/>
              </a:ext>
            </a:extLst>
          </p:cNvPr>
          <p:cNvSpPr/>
          <p:nvPr/>
        </p:nvSpPr>
        <p:spPr>
          <a:xfrm>
            <a:off x="6290237" y="42248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a:t>
            </a:r>
          </a:p>
        </p:txBody>
      </p:sp>
      <p:sp>
        <p:nvSpPr>
          <p:cNvPr id="287" name="Rectangle 286">
            <a:extLst>
              <a:ext uri="{FF2B5EF4-FFF2-40B4-BE49-F238E27FC236}">
                <a16:creationId xmlns:a16="http://schemas.microsoft.com/office/drawing/2014/main" id="{91DE8246-FF65-715B-ACC5-0ABC8A0FF687}"/>
              </a:ext>
            </a:extLst>
          </p:cNvPr>
          <p:cNvSpPr/>
          <p:nvPr/>
        </p:nvSpPr>
        <p:spPr>
          <a:xfrm>
            <a:off x="7789515" y="44153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14</a:t>
            </a:r>
          </a:p>
        </p:txBody>
      </p:sp>
      <p:sp>
        <p:nvSpPr>
          <p:cNvPr id="288" name="Rectangle 287">
            <a:extLst>
              <a:ext uri="{FF2B5EF4-FFF2-40B4-BE49-F238E27FC236}">
                <a16:creationId xmlns:a16="http://schemas.microsoft.com/office/drawing/2014/main" id="{C3016970-A429-B541-ADE5-0ED6892D29D0}"/>
              </a:ext>
            </a:extLst>
          </p:cNvPr>
          <p:cNvSpPr/>
          <p:nvPr/>
        </p:nvSpPr>
        <p:spPr>
          <a:xfrm>
            <a:off x="7094829" y="46058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3</a:t>
            </a:r>
          </a:p>
        </p:txBody>
      </p:sp>
      <p:sp>
        <p:nvSpPr>
          <p:cNvPr id="289" name="Rectangle 288">
            <a:extLst>
              <a:ext uri="{FF2B5EF4-FFF2-40B4-BE49-F238E27FC236}">
                <a16:creationId xmlns:a16="http://schemas.microsoft.com/office/drawing/2014/main" id="{3298790B-71FA-EA48-CF54-07DB8DB5C4C4}"/>
              </a:ext>
            </a:extLst>
          </p:cNvPr>
          <p:cNvSpPr/>
          <p:nvPr/>
        </p:nvSpPr>
        <p:spPr>
          <a:xfrm>
            <a:off x="7456237" y="4802730"/>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9</a:t>
            </a:r>
          </a:p>
        </p:txBody>
      </p:sp>
      <p:sp>
        <p:nvSpPr>
          <p:cNvPr id="290" name="Rectangle 289">
            <a:extLst>
              <a:ext uri="{FF2B5EF4-FFF2-40B4-BE49-F238E27FC236}">
                <a16:creationId xmlns:a16="http://schemas.microsoft.com/office/drawing/2014/main" id="{10302846-3216-2619-7154-17B400BA3E83}"/>
              </a:ext>
            </a:extLst>
          </p:cNvPr>
          <p:cNvSpPr/>
          <p:nvPr/>
        </p:nvSpPr>
        <p:spPr>
          <a:xfrm>
            <a:off x="6843366" y="49995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0</a:t>
            </a:r>
          </a:p>
        </p:txBody>
      </p:sp>
      <p:sp>
        <p:nvSpPr>
          <p:cNvPr id="291" name="Rectangle 290">
            <a:extLst>
              <a:ext uri="{FF2B5EF4-FFF2-40B4-BE49-F238E27FC236}">
                <a16:creationId xmlns:a16="http://schemas.microsoft.com/office/drawing/2014/main" id="{12D541BC-9181-3B03-82A8-C9A6BFDAD500}"/>
              </a:ext>
            </a:extLst>
          </p:cNvPr>
          <p:cNvSpPr/>
          <p:nvPr/>
        </p:nvSpPr>
        <p:spPr>
          <a:xfrm>
            <a:off x="7679567" y="51900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12</a:t>
            </a:r>
          </a:p>
        </p:txBody>
      </p:sp>
      <p:sp>
        <p:nvSpPr>
          <p:cNvPr id="292" name="Rectangle 291">
            <a:extLst>
              <a:ext uri="{FF2B5EF4-FFF2-40B4-BE49-F238E27FC236}">
                <a16:creationId xmlns:a16="http://schemas.microsoft.com/office/drawing/2014/main" id="{38EBDCB3-BD60-6A2E-CE43-BA6CACD4D646}"/>
              </a:ext>
            </a:extLst>
          </p:cNvPr>
          <p:cNvSpPr/>
          <p:nvPr/>
        </p:nvSpPr>
        <p:spPr>
          <a:xfrm>
            <a:off x="6843366" y="51900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0</a:t>
            </a:r>
          </a:p>
        </p:txBody>
      </p:sp>
      <p:sp>
        <p:nvSpPr>
          <p:cNvPr id="293" name="Rectangle 292">
            <a:extLst>
              <a:ext uri="{FF2B5EF4-FFF2-40B4-BE49-F238E27FC236}">
                <a16:creationId xmlns:a16="http://schemas.microsoft.com/office/drawing/2014/main" id="{7FE08ECE-996A-A7A2-8733-FB0D6C4D9ED1}"/>
              </a:ext>
            </a:extLst>
          </p:cNvPr>
          <p:cNvSpPr/>
          <p:nvPr/>
        </p:nvSpPr>
        <p:spPr>
          <a:xfrm>
            <a:off x="7640379" y="53805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11</a:t>
            </a:r>
          </a:p>
        </p:txBody>
      </p:sp>
      <p:sp>
        <p:nvSpPr>
          <p:cNvPr id="294" name="Rectangle 293">
            <a:extLst>
              <a:ext uri="{FF2B5EF4-FFF2-40B4-BE49-F238E27FC236}">
                <a16:creationId xmlns:a16="http://schemas.microsoft.com/office/drawing/2014/main" id="{2B6F4396-B510-9228-5047-7178B43B7B23}"/>
              </a:ext>
            </a:extLst>
          </p:cNvPr>
          <p:cNvSpPr/>
          <p:nvPr/>
        </p:nvSpPr>
        <p:spPr>
          <a:xfrm>
            <a:off x="6979481" y="53805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2</a:t>
            </a:r>
          </a:p>
        </p:txBody>
      </p:sp>
      <p:sp>
        <p:nvSpPr>
          <p:cNvPr id="295" name="Rectangle 294">
            <a:extLst>
              <a:ext uri="{FF2B5EF4-FFF2-40B4-BE49-F238E27FC236}">
                <a16:creationId xmlns:a16="http://schemas.microsoft.com/office/drawing/2014/main" id="{CADFA52C-465F-6F84-33FE-2C25F604F874}"/>
              </a:ext>
            </a:extLst>
          </p:cNvPr>
          <p:cNvSpPr/>
          <p:nvPr/>
        </p:nvSpPr>
        <p:spPr>
          <a:xfrm>
            <a:off x="6320715" y="44153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0</a:t>
            </a:r>
          </a:p>
        </p:txBody>
      </p:sp>
      <p:sp>
        <p:nvSpPr>
          <p:cNvPr id="296" name="Rectangle 295">
            <a:extLst>
              <a:ext uri="{FF2B5EF4-FFF2-40B4-BE49-F238E27FC236}">
                <a16:creationId xmlns:a16="http://schemas.microsoft.com/office/drawing/2014/main" id="{56BB9B79-3517-02EC-565F-C982EF634DAD}"/>
              </a:ext>
            </a:extLst>
          </p:cNvPr>
          <p:cNvSpPr/>
          <p:nvPr/>
        </p:nvSpPr>
        <p:spPr>
          <a:xfrm>
            <a:off x="6868238" y="44153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itchFamily="34" charset="0"/>
                <a:ea typeface="ＭＳ Ｐゴシック" pitchFamily="34" charset="-128"/>
                <a:cs typeface="Times New Roman" panose="02020603050405020304" pitchFamily="18" charset="0"/>
              </a:rPr>
              <a:t>&lt; 1</a:t>
            </a:r>
          </a:p>
        </p:txBody>
      </p:sp>
      <p:sp>
        <p:nvSpPr>
          <p:cNvPr id="297" name="Rectangle 296">
            <a:extLst>
              <a:ext uri="{FF2B5EF4-FFF2-40B4-BE49-F238E27FC236}">
                <a16:creationId xmlns:a16="http://schemas.microsoft.com/office/drawing/2014/main" id="{BA6BC0CD-726D-9996-A902-C6922E6D8EF3}"/>
              </a:ext>
            </a:extLst>
          </p:cNvPr>
          <p:cNvSpPr/>
          <p:nvPr/>
        </p:nvSpPr>
        <p:spPr>
          <a:xfrm>
            <a:off x="6868238" y="4605881"/>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itchFamily="34" charset="0"/>
                <a:ea typeface="ＭＳ Ｐゴシック" pitchFamily="34" charset="-128"/>
                <a:cs typeface="Times New Roman" panose="02020603050405020304" pitchFamily="18" charset="0"/>
              </a:rPr>
              <a:t>&lt; 1</a:t>
            </a:r>
          </a:p>
        </p:txBody>
      </p:sp>
      <p:sp>
        <p:nvSpPr>
          <p:cNvPr id="298" name="Rectangle 297">
            <a:extLst>
              <a:ext uri="{FF2B5EF4-FFF2-40B4-BE49-F238E27FC236}">
                <a16:creationId xmlns:a16="http://schemas.microsoft.com/office/drawing/2014/main" id="{C8663501-61AD-025B-AF09-F83B7FDDBF96}"/>
              </a:ext>
            </a:extLst>
          </p:cNvPr>
          <p:cNvSpPr/>
          <p:nvPr/>
        </p:nvSpPr>
        <p:spPr>
          <a:xfrm>
            <a:off x="6843366" y="4802730"/>
            <a:ext cx="651140" cy="24622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33F3F"/>
                </a:solidFill>
                <a:effectLst/>
                <a:uLnTx/>
                <a:uFillTx/>
                <a:latin typeface="Calibri" pitchFamily="34" charset="0"/>
                <a:ea typeface="ＭＳ Ｐゴシック" pitchFamily="34" charset="-128"/>
                <a:cs typeface="Times New Roman" panose="02020603050405020304" pitchFamily="18" charset="0"/>
              </a:rPr>
              <a:t>0</a:t>
            </a:r>
          </a:p>
        </p:txBody>
      </p:sp>
      <p:sp>
        <p:nvSpPr>
          <p:cNvPr id="299" name="Rectangle 298">
            <a:extLst>
              <a:ext uri="{FF2B5EF4-FFF2-40B4-BE49-F238E27FC236}">
                <a16:creationId xmlns:a16="http://schemas.microsoft.com/office/drawing/2014/main" id="{14E404B1-1939-6068-84B1-E698ACAE6F7D}"/>
              </a:ext>
            </a:extLst>
          </p:cNvPr>
          <p:cNvSpPr/>
          <p:nvPr/>
        </p:nvSpPr>
        <p:spPr>
          <a:xfrm>
            <a:off x="6290237" y="46058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a:t>
            </a:r>
          </a:p>
        </p:txBody>
      </p:sp>
      <p:sp>
        <p:nvSpPr>
          <p:cNvPr id="300" name="Rectangle 299">
            <a:extLst>
              <a:ext uri="{FF2B5EF4-FFF2-40B4-BE49-F238E27FC236}">
                <a16:creationId xmlns:a16="http://schemas.microsoft.com/office/drawing/2014/main" id="{97BD1F78-01E7-7888-802B-E6B3BCFE27C9}"/>
              </a:ext>
            </a:extLst>
          </p:cNvPr>
          <p:cNvSpPr/>
          <p:nvPr/>
        </p:nvSpPr>
        <p:spPr>
          <a:xfrm>
            <a:off x="6246691" y="4802730"/>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1</a:t>
            </a:r>
          </a:p>
        </p:txBody>
      </p:sp>
      <p:sp>
        <p:nvSpPr>
          <p:cNvPr id="301" name="Rectangle 300">
            <a:extLst>
              <a:ext uri="{FF2B5EF4-FFF2-40B4-BE49-F238E27FC236}">
                <a16:creationId xmlns:a16="http://schemas.microsoft.com/office/drawing/2014/main" id="{E15A893F-7251-817A-F745-C4A565E24D0B}"/>
              </a:ext>
            </a:extLst>
          </p:cNvPr>
          <p:cNvSpPr/>
          <p:nvPr/>
        </p:nvSpPr>
        <p:spPr>
          <a:xfrm>
            <a:off x="6320715" y="49995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0</a:t>
            </a:r>
          </a:p>
        </p:txBody>
      </p:sp>
      <p:sp>
        <p:nvSpPr>
          <p:cNvPr id="302" name="Rectangle 301">
            <a:extLst>
              <a:ext uri="{FF2B5EF4-FFF2-40B4-BE49-F238E27FC236}">
                <a16:creationId xmlns:a16="http://schemas.microsoft.com/office/drawing/2014/main" id="{D473E366-39CF-35C9-AA06-478BF9F3A820}"/>
              </a:ext>
            </a:extLst>
          </p:cNvPr>
          <p:cNvSpPr/>
          <p:nvPr/>
        </p:nvSpPr>
        <p:spPr>
          <a:xfrm>
            <a:off x="6308002" y="51900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itchFamily="34" charset="0"/>
                <a:ea typeface="ＭＳ Ｐゴシック" pitchFamily="34" charset="-128"/>
                <a:cs typeface="Times New Roman" panose="02020603050405020304" pitchFamily="18" charset="0"/>
              </a:rPr>
              <a:t>&lt; 1</a:t>
            </a:r>
          </a:p>
        </p:txBody>
      </p:sp>
      <p:sp>
        <p:nvSpPr>
          <p:cNvPr id="303" name="Rectangle 302">
            <a:extLst>
              <a:ext uri="{FF2B5EF4-FFF2-40B4-BE49-F238E27FC236}">
                <a16:creationId xmlns:a16="http://schemas.microsoft.com/office/drawing/2014/main" id="{5EDB8B98-5403-DDB2-3594-8D64B019B3FE}"/>
              </a:ext>
            </a:extLst>
          </p:cNvPr>
          <p:cNvSpPr/>
          <p:nvPr/>
        </p:nvSpPr>
        <p:spPr>
          <a:xfrm>
            <a:off x="6173033" y="5380581"/>
            <a:ext cx="651140" cy="246221"/>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itchFamily="34" charset="0"/>
                <a:ea typeface="ＭＳ Ｐゴシック" pitchFamily="34" charset="-128"/>
                <a:cs typeface="Times New Roman" panose="02020603050405020304" pitchFamily="18" charset="0"/>
              </a:rPr>
              <a:t>2</a:t>
            </a:r>
          </a:p>
        </p:txBody>
      </p:sp>
      <p:sp>
        <p:nvSpPr>
          <p:cNvPr id="125" name="Title 2">
            <a:extLst>
              <a:ext uri="{FF2B5EF4-FFF2-40B4-BE49-F238E27FC236}">
                <a16:creationId xmlns:a16="http://schemas.microsoft.com/office/drawing/2014/main" id="{1173903E-AD06-0A70-F27B-0946727B7009}"/>
              </a:ext>
            </a:extLst>
          </p:cNvPr>
          <p:cNvSpPr txBox="1">
            <a:spLocks/>
          </p:cNvSpPr>
          <p:nvPr/>
        </p:nvSpPr>
        <p:spPr>
          <a:xfrm>
            <a:off x="2407675" y="5885599"/>
            <a:ext cx="9000000" cy="37545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33F3F"/>
                </a:solidFill>
                <a:effectLst/>
                <a:uLnTx/>
                <a:uFillTx/>
                <a:latin typeface="Trebuchet MS" panose="020B0603020202020204" pitchFamily="34" charset="0"/>
                <a:ea typeface="+mj-ea"/>
                <a:cs typeface="Times New Roman" panose="02020603050405020304" pitchFamily="18" charset="0"/>
              </a:rPr>
              <a:t>Incidence, %</a:t>
            </a:r>
            <a:endParaRPr kumimoji="0" lang="en-US" sz="1400" b="1" i="0" u="none" strike="noStrike" kern="1200" cap="none" spc="0" normalizeH="0" baseline="30000" noProof="0">
              <a:ln>
                <a:noFill/>
              </a:ln>
              <a:solidFill>
                <a:srgbClr val="433F3F"/>
              </a:solidFill>
              <a:effectLst/>
              <a:uLnTx/>
              <a:uFillTx/>
              <a:latin typeface="Trebuchet MS" panose="020B0603020202020204" pitchFamily="34" charset="0"/>
              <a:ea typeface="+mj-ea"/>
              <a:cs typeface="Times New Roman" panose="02020603050405020304" pitchFamily="18" charset="0"/>
            </a:endParaRPr>
          </a:p>
        </p:txBody>
      </p:sp>
      <p:sp>
        <p:nvSpPr>
          <p:cNvPr id="121" name="TextBox 120">
            <a:extLst>
              <a:ext uri="{FF2B5EF4-FFF2-40B4-BE49-F238E27FC236}">
                <a16:creationId xmlns:a16="http://schemas.microsoft.com/office/drawing/2014/main" id="{0EA9C9FD-4726-7C46-B7EF-EA80E7D84879}"/>
              </a:ext>
            </a:extLst>
          </p:cNvPr>
          <p:cNvSpPr txBox="1"/>
          <p:nvPr>
            <p:custDataLst>
              <p:tags r:id="rId2"/>
            </p:custDataLst>
          </p:nvPr>
        </p:nvSpPr>
        <p:spPr>
          <a:xfrm>
            <a:off x="379950" y="6344047"/>
            <a:ext cx="11335461" cy="295402"/>
          </a:xfrm>
          <a:prstGeom prst="rect">
            <a:avLst/>
          </a:prstGeom>
          <a:noFill/>
        </p:spPr>
        <p:txBody>
          <a:bodyPr vert="horz" wrap="square" lIns="0" tIns="0" rIns="0" bIns="0" rtlCol="0" anchor="b" anchorCtr="0">
            <a:spAutoFit/>
          </a:bodyPr>
          <a:lstStyle/>
          <a:p>
            <a:pPr marL="0" marR="0" lvl="0" indent="0" algn="l" defTabSz="1218956" rtl="0" eaLnBrk="1" fontAlgn="auto" latinLnBrk="0" hangingPunct="1">
              <a:lnSpc>
                <a:spcPct val="90000"/>
              </a:lnSpc>
              <a:spcBef>
                <a:spcPts val="533"/>
              </a:spcBef>
              <a:spcAft>
                <a:spcPts val="0"/>
              </a:spcAft>
              <a:buClrTx/>
              <a:buSzTx/>
              <a:buFontTx/>
              <a:buNone/>
              <a:tabLst/>
              <a:defRPr/>
            </a:pPr>
            <a:r>
              <a:rPr kumimoji="0" lang="en-US" sz="2133" b="0" i="0" u="none" strike="noStrike" kern="1200" cap="none" spc="0" normalizeH="0" baseline="30000" noProof="0" dirty="0">
                <a:ln>
                  <a:noFill/>
                </a:ln>
                <a:solidFill>
                  <a:srgbClr val="433F3F"/>
                </a:solidFill>
                <a:effectLst/>
                <a:uLnTx/>
                <a:uFillTx/>
                <a:latin typeface="Trebuchet MS" panose="020B0603020202020204" pitchFamily="34" charset="0"/>
                <a:ea typeface="ＭＳ Ｐゴシック" pitchFamily="34" charset="-128"/>
                <a:cs typeface="Arial" panose="020B0604020202020204" pitchFamily="34" charset="0"/>
              </a:rPr>
              <a:t>Adapted from M van der Heijden; ESMO LBA 2023</a:t>
            </a:r>
            <a:endParaRPr kumimoji="0" lang="en-US" sz="2133" b="0" i="0" u="none" strike="noStrike" kern="1200" cap="none" spc="0" normalizeH="0" baseline="0" noProof="0" dirty="0">
              <a:ln>
                <a:noFill/>
              </a:ln>
              <a:solidFill>
                <a:srgbClr val="433F3F"/>
              </a:solidFill>
              <a:effectLst/>
              <a:uLnTx/>
              <a:uFillTx/>
              <a:latin typeface="Trebuchet MS" panose="020B0603020202020204" pitchFamily="34" charset="0"/>
              <a:ea typeface="ＭＳ Ｐゴシック" pitchFamily="34" charset="-128"/>
              <a:cs typeface="Arial" panose="020B0604020202020204" pitchFamily="34" charset="0"/>
            </a:endParaRPr>
          </a:p>
        </p:txBody>
      </p:sp>
      <p:sp>
        <p:nvSpPr>
          <p:cNvPr id="3" name="TextBox 2">
            <a:extLst>
              <a:ext uri="{FF2B5EF4-FFF2-40B4-BE49-F238E27FC236}">
                <a16:creationId xmlns:a16="http://schemas.microsoft.com/office/drawing/2014/main" id="{E6EE1BB3-D3DF-8AAB-6C98-F128DD939692}"/>
              </a:ext>
            </a:extLst>
          </p:cNvPr>
          <p:cNvSpPr txBox="1"/>
          <p:nvPr/>
        </p:nvSpPr>
        <p:spPr>
          <a:xfrm>
            <a:off x="4927259" y="6368524"/>
            <a:ext cx="4309208" cy="36933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itchFamily="34" charset="0"/>
                <a:ea typeface="ＭＳ Ｐゴシック" pitchFamily="34" charset="-128"/>
                <a:cs typeface="Calibri" panose="020F0502020204030204" pitchFamily="34" charset="0"/>
              </a:rPr>
              <a:t>Modest increase in grade </a:t>
            </a:r>
            <a:r>
              <a:rPr kumimoji="0" lang="en-US" sz="1800" b="0" i="0" u="none" strike="noStrike" kern="1200" cap="none" spc="0" normalizeH="0" baseline="0" noProof="0" dirty="0">
                <a:ln>
                  <a:noFill/>
                </a:ln>
                <a:solidFill>
                  <a:srgbClr val="C00000"/>
                </a:solidFill>
                <a:effectLst/>
                <a:uLnTx/>
                <a:uFillTx/>
                <a:latin typeface="Calibri" pitchFamily="34" charset="0"/>
                <a:ea typeface="Calibri" panose="020F0502020204030204" pitchFamily="34" charset="0"/>
                <a:cs typeface="Calibri" panose="020F0502020204030204" pitchFamily="34" charset="0"/>
              </a:rPr>
              <a:t>≥3 toxicity</a:t>
            </a:r>
            <a:r>
              <a:rPr kumimoji="0" lang="en-US" sz="1800" b="0" i="0" u="none" strike="noStrike" kern="1200" cap="none" spc="0" normalizeH="0" baseline="0" noProof="0" dirty="0">
                <a:ln>
                  <a:noFill/>
                </a:ln>
                <a:solidFill>
                  <a:srgbClr val="C00000"/>
                </a:solidFill>
                <a:effectLst/>
                <a:uLnTx/>
                <a:uFillTx/>
                <a:latin typeface="Calibri" pitchFamily="34" charset="0"/>
                <a:ea typeface="ＭＳ Ｐゴシック" pitchFamily="34" charset="-128"/>
                <a:cs typeface="Calibri" panose="020F0502020204030204" pitchFamily="34" charset="0"/>
              </a:rPr>
              <a:t> </a:t>
            </a:r>
          </a:p>
        </p:txBody>
      </p:sp>
    </p:spTree>
    <p:custDataLst>
      <p:tags r:id="rId1"/>
    </p:custDataLst>
    <p:extLst>
      <p:ext uri="{BB962C8B-B14F-4D97-AF65-F5344CB8AC3E}">
        <p14:creationId xmlns:p14="http://schemas.microsoft.com/office/powerpoint/2010/main" val="424818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942613-64FB-F64A-880C-0DCFC0E16CF8}"/>
              </a:ext>
            </a:extLst>
          </p:cNvPr>
          <p:cNvSpPr>
            <a:spLocks noGrp="1"/>
          </p:cNvSpPr>
          <p:nvPr>
            <p:ph type="title"/>
          </p:nvPr>
        </p:nvSpPr>
        <p:spPr/>
        <p:txBody>
          <a:bodyPr/>
          <a:lstStyle/>
          <a:p>
            <a:r>
              <a:rPr lang="en-US" dirty="0" err="1"/>
              <a:t>CheckMate</a:t>
            </a:r>
            <a:r>
              <a:rPr lang="en-US" dirty="0"/>
              <a:t> 901: Nivolumab + GC</a:t>
            </a:r>
          </a:p>
        </p:txBody>
      </p:sp>
      <p:sp>
        <p:nvSpPr>
          <p:cNvPr id="4" name="Content Placeholder 3">
            <a:extLst>
              <a:ext uri="{FF2B5EF4-FFF2-40B4-BE49-F238E27FC236}">
                <a16:creationId xmlns:a16="http://schemas.microsoft.com/office/drawing/2014/main" id="{A3B9E598-4B7F-E84E-A013-E3F120975258}"/>
              </a:ext>
            </a:extLst>
          </p:cNvPr>
          <p:cNvSpPr>
            <a:spLocks noGrp="1"/>
          </p:cNvSpPr>
          <p:nvPr>
            <p:ph idx="1"/>
          </p:nvPr>
        </p:nvSpPr>
        <p:spPr/>
        <p:txBody>
          <a:bodyPr/>
          <a:lstStyle/>
          <a:p>
            <a:r>
              <a:rPr lang="en-US" dirty="0"/>
              <a:t>Higher ORR, DOR and CR rate with addition of nivolumab compared to gem/cis</a:t>
            </a:r>
          </a:p>
          <a:p>
            <a:r>
              <a:rPr lang="en-US" dirty="0"/>
              <a:t>Significantly longer PFS and OS</a:t>
            </a:r>
          </a:p>
          <a:p>
            <a:r>
              <a:rPr lang="en-US" dirty="0"/>
              <a:t>First study where chemotherapy + checkpoint inhibitor improved outcomes in mUC</a:t>
            </a:r>
          </a:p>
          <a:p>
            <a:r>
              <a:rPr lang="en-US" dirty="0"/>
              <a:t>Cisplatin and immunotherapy may have advantages over carboplatin-based combinations</a:t>
            </a:r>
          </a:p>
          <a:p>
            <a:r>
              <a:rPr lang="en-US" dirty="0"/>
              <a:t>Is this better than avelumab maintenance strategy?</a:t>
            </a:r>
          </a:p>
          <a:p>
            <a:pPr lvl="1"/>
            <a:r>
              <a:rPr lang="en-US" dirty="0"/>
              <a:t>All patients get a checkpoint inhibitor, rather than only those who benefit</a:t>
            </a:r>
          </a:p>
        </p:txBody>
      </p:sp>
    </p:spTree>
    <p:extLst>
      <p:ext uri="{BB962C8B-B14F-4D97-AF65-F5344CB8AC3E}">
        <p14:creationId xmlns:p14="http://schemas.microsoft.com/office/powerpoint/2010/main" val="3286277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430C-32AF-60C4-667D-AA56F713CD49}"/>
              </a:ext>
            </a:extLst>
          </p:cNvPr>
          <p:cNvSpPr>
            <a:spLocks noGrp="1"/>
          </p:cNvSpPr>
          <p:nvPr>
            <p:ph type="title"/>
          </p:nvPr>
        </p:nvSpPr>
        <p:spPr/>
        <p:txBody>
          <a:bodyPr/>
          <a:lstStyle/>
          <a:p>
            <a:r>
              <a:rPr lang="en-US" dirty="0"/>
              <a:t>NORSE Phase 2 Study Design: 1</a:t>
            </a:r>
            <a:r>
              <a:rPr lang="en-US" baseline="30000" dirty="0"/>
              <a:t>st</a:t>
            </a:r>
            <a:r>
              <a:rPr lang="en-US" dirty="0"/>
              <a:t> line cisplatin ineligible </a:t>
            </a:r>
            <a:r>
              <a:rPr lang="en-US" dirty="0" err="1"/>
              <a:t>mUC</a:t>
            </a:r>
            <a:r>
              <a:rPr lang="en-US" dirty="0"/>
              <a:t> with FGFR3 alterations</a:t>
            </a:r>
          </a:p>
        </p:txBody>
      </p:sp>
      <p:sp>
        <p:nvSpPr>
          <p:cNvPr id="4" name="Slide Number Placeholder 3">
            <a:extLst>
              <a:ext uri="{FF2B5EF4-FFF2-40B4-BE49-F238E27FC236}">
                <a16:creationId xmlns:a16="http://schemas.microsoft.com/office/drawing/2014/main" id="{ED813F17-C4D1-E3B5-C4D7-75ECE7AB8F65}"/>
              </a:ext>
            </a:extLst>
          </p:cNvPr>
          <p:cNvSpPr>
            <a:spLocks noGrp="1"/>
          </p:cNvSpPr>
          <p:nvPr>
            <p:ph type="sldNum" sz="quarter" idx="12"/>
          </p:nvPr>
        </p:nvSpPr>
        <p:spPr>
          <a:xfrm>
            <a:off x="14603773" y="8516177"/>
            <a:ext cx="365760" cy="419063"/>
          </a:xfrm>
          <a:prstGeom prst="rect">
            <a:avLst/>
          </a:prstGeom>
        </p:spPr>
        <p:txBody>
          <a:bodyPr vert="horz" lIns="0" tIns="0" rIns="0" bIns="0" rtlCol="0" anchor="b" anchorCtr="0"/>
          <a:lstStyle>
            <a:defPPr>
              <a:defRPr lang="en-US"/>
            </a:defPPr>
            <a:lvl1pPr marL="0" algn="r" defTabSz="609585" rtl="0" eaLnBrk="1" latinLnBrk="0" hangingPunct="1">
              <a:defRPr sz="1467" b="1"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89EC47FE-8A01-4867-B742-54144C5B6A63}" type="slidenum">
              <a:rPr kumimoji="0" lang="en-US" sz="1467" b="1" i="0" u="none" strike="noStrike" kern="1200" cap="none" spc="0" normalizeH="0" baseline="0" noProof="0" smtClean="0">
                <a:ln>
                  <a:noFill/>
                </a:ln>
                <a:solidFill>
                  <a:prstClr val="white"/>
                </a:solidFill>
                <a:effectLst/>
                <a:uLnTx/>
                <a:uFillTx/>
                <a:latin typeface="Arial"/>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95</a:t>
            </a:fld>
            <a:endParaRPr kumimoji="0" lang="en-US" sz="1100" b="1" i="0" u="none" strike="noStrike" kern="1200" cap="none" spc="0" normalizeH="0" baseline="0" noProof="0">
              <a:ln>
                <a:noFill/>
              </a:ln>
              <a:solidFill>
                <a:prstClr val="white"/>
              </a:solidFill>
              <a:effectLst/>
              <a:uLnTx/>
              <a:uFillTx/>
              <a:latin typeface="Open Sans"/>
              <a:ea typeface="+mn-ea"/>
              <a:cs typeface="+mn-cs"/>
            </a:endParaRPr>
          </a:p>
        </p:txBody>
      </p:sp>
      <p:sp>
        <p:nvSpPr>
          <p:cNvPr id="5" name="Footer Placeholder 4">
            <a:extLst>
              <a:ext uri="{FF2B5EF4-FFF2-40B4-BE49-F238E27FC236}">
                <a16:creationId xmlns:a16="http://schemas.microsoft.com/office/drawing/2014/main" id="{DB163738-AC15-6CCF-FC51-72A3FB3AC8A0}"/>
              </a:ext>
            </a:extLst>
          </p:cNvPr>
          <p:cNvSpPr>
            <a:spLocks noGrp="1"/>
          </p:cNvSpPr>
          <p:nvPr>
            <p:ph type="ftr" sz="quarter" idx="3"/>
          </p:nvPr>
        </p:nvSpPr>
        <p:spPr>
          <a:xfrm>
            <a:off x="474130" y="8516177"/>
            <a:ext cx="13964996" cy="419064"/>
          </a:xfrm>
          <a:prstGeom prst="rect">
            <a:avLst/>
          </a:prstGeom>
        </p:spPr>
        <p:txBody>
          <a:bodyPr vert="horz" lIns="120000" tIns="0" rIns="120000" bIns="0" rtlCol="0" anchor="b" anchorCtr="0"/>
          <a:lstStyle>
            <a:defPPr>
              <a:defRPr lang="en-US"/>
            </a:defPPr>
            <a:lvl1pPr marL="0" algn="l" defTabSz="609585" rtl="0" eaLnBrk="1" latinLnBrk="0" hangingPunct="1">
              <a:lnSpc>
                <a:spcPct val="100000"/>
              </a:lnSpc>
              <a:spcAft>
                <a:spcPts val="0"/>
              </a:spcAft>
              <a:defRPr sz="1067"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 name="Rectangle: Rounded Corners 6">
            <a:extLst>
              <a:ext uri="{FF2B5EF4-FFF2-40B4-BE49-F238E27FC236}">
                <a16:creationId xmlns:a16="http://schemas.microsoft.com/office/drawing/2014/main" id="{C3BBBF62-27BD-1EBB-1D53-69998A4C57AE}"/>
              </a:ext>
            </a:extLst>
          </p:cNvPr>
          <p:cNvSpPr>
            <a:spLocks noChangeAspect="1"/>
          </p:cNvSpPr>
          <p:nvPr/>
        </p:nvSpPr>
        <p:spPr>
          <a:xfrm>
            <a:off x="556765" y="2191717"/>
            <a:ext cx="2180683" cy="2000955"/>
          </a:xfrm>
          <a:prstGeom prst="roundRect">
            <a:avLst>
              <a:gd name="adj" fmla="val 95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33333"/>
                </a:solidFill>
                <a:effectLst/>
                <a:uLnTx/>
                <a:uFillTx/>
                <a:latin typeface="Open Sans"/>
                <a:ea typeface="+mn-ea"/>
                <a:cs typeface="+mn-cs"/>
              </a:rPr>
              <a:t>Key eligibility criteria</a:t>
            </a:r>
          </a:p>
          <a:p>
            <a:pPr marL="143996" marR="0" lvl="0" indent="-143996" algn="l" defTabSz="457189"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Age ≥18 years </a:t>
            </a:r>
          </a:p>
          <a:p>
            <a:pPr marL="143996" marR="0" lvl="0" indent="-143996" algn="l" defTabSz="457189"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err="1">
                <a:ln>
                  <a:noFill/>
                </a:ln>
                <a:solidFill>
                  <a:srgbClr val="333333"/>
                </a:solidFill>
                <a:effectLst/>
                <a:uLnTx/>
                <a:uFillTx/>
                <a:latin typeface="Open Sans"/>
                <a:ea typeface="+mn-ea"/>
                <a:cs typeface="+mn-cs"/>
              </a:rPr>
              <a:t>mUC</a:t>
            </a:r>
            <a:r>
              <a:rPr kumimoji="0" lang="en-GB" sz="1100" b="0" i="0" u="none" strike="noStrike" kern="1200" cap="none" spc="0" normalizeH="0" baseline="0" noProof="0" dirty="0">
                <a:ln>
                  <a:noFill/>
                </a:ln>
                <a:solidFill>
                  <a:srgbClr val="333333"/>
                </a:solidFill>
                <a:effectLst/>
                <a:uLnTx/>
                <a:uFillTx/>
                <a:latin typeface="Open Sans"/>
                <a:ea typeface="+mn-ea"/>
                <a:cs typeface="+mn-cs"/>
              </a:rPr>
              <a:t> diagnosis</a:t>
            </a:r>
          </a:p>
          <a:p>
            <a:pPr marL="143996" marR="0" lvl="0" indent="-143996" algn="l" defTabSz="457189"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Ineligible for </a:t>
            </a:r>
            <a:r>
              <a:rPr kumimoji="0" lang="en-US" sz="1100" b="0" i="0" u="none" strike="noStrike" kern="1200" cap="none" spc="0" normalizeH="0" baseline="0" noProof="0" dirty="0" err="1">
                <a:ln>
                  <a:noFill/>
                </a:ln>
                <a:solidFill>
                  <a:srgbClr val="333333"/>
                </a:solidFill>
                <a:effectLst/>
                <a:uLnTx/>
                <a:uFillTx/>
                <a:latin typeface="Open Sans"/>
                <a:ea typeface="+mn-ea"/>
                <a:cs typeface="+mn-cs"/>
              </a:rPr>
              <a:t>cisplatin</a:t>
            </a:r>
            <a:r>
              <a:rPr kumimoji="0" lang="en-US" sz="1100" b="0" i="0" u="none" strike="noStrike" kern="1200" cap="none" spc="0" normalizeH="0" baseline="30000" noProof="0" dirty="0" err="1">
                <a:ln>
                  <a:noFill/>
                </a:ln>
                <a:solidFill>
                  <a:srgbClr val="333333"/>
                </a:solidFill>
                <a:effectLst/>
                <a:uLnTx/>
                <a:uFillTx/>
                <a:latin typeface="Open Sans"/>
                <a:ea typeface="+mn-ea"/>
                <a:cs typeface="+mn-cs"/>
              </a:rPr>
              <a:t>b</a:t>
            </a:r>
            <a:endParaRPr kumimoji="0" lang="en-US" sz="1100" b="0" i="0" u="none" strike="noStrike" kern="1200" cap="none" spc="0" normalizeH="0" baseline="0" noProof="0" dirty="0">
              <a:ln>
                <a:noFill/>
              </a:ln>
              <a:solidFill>
                <a:srgbClr val="333333"/>
              </a:solidFill>
              <a:effectLst/>
              <a:highlight>
                <a:srgbClr val="FFFF00"/>
              </a:highlight>
              <a:uLnTx/>
              <a:uFillTx/>
              <a:latin typeface="Open Sans"/>
              <a:ea typeface="+mn-ea"/>
              <a:cs typeface="+mn-cs"/>
            </a:endParaRPr>
          </a:p>
          <a:p>
            <a:pPr marL="143996" marR="0" lvl="0" indent="-143996" algn="l" defTabSz="457189"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333333"/>
                </a:solidFill>
                <a:effectLst/>
                <a:uLnTx/>
                <a:uFillTx/>
                <a:latin typeface="Open Sans"/>
                <a:ea typeface="+mn-ea"/>
                <a:cs typeface="+mn-cs"/>
              </a:rPr>
              <a:t>S</a:t>
            </a:r>
            <a:r>
              <a:rPr kumimoji="0" lang="en-US" sz="1100" b="0" i="0" u="none" strike="noStrike" kern="1200" cap="none" spc="0" normalizeH="0" baseline="0" noProof="0" dirty="0">
                <a:ln>
                  <a:noFill/>
                </a:ln>
                <a:solidFill>
                  <a:srgbClr val="333333"/>
                </a:solidFill>
                <a:effectLst/>
                <a:uLnTx/>
                <a:uFillTx/>
                <a:latin typeface="Open Sans"/>
                <a:ea typeface="+mn-ea"/>
                <a:cs typeface="+mn-cs"/>
              </a:rPr>
              <a:t>elect </a:t>
            </a:r>
            <a:r>
              <a:rPr kumimoji="0" lang="en-US" sz="1100" b="0" i="1" u="none" strike="noStrike" kern="1200" cap="none" spc="0" normalizeH="0" baseline="0" noProof="0" dirty="0">
                <a:ln>
                  <a:noFill/>
                </a:ln>
                <a:solidFill>
                  <a:srgbClr val="333333"/>
                </a:solidFill>
                <a:effectLst/>
                <a:uLnTx/>
                <a:uFillTx/>
                <a:latin typeface="Open Sans"/>
                <a:ea typeface="+mn-ea"/>
                <a:cs typeface="+mn-cs"/>
              </a:rPr>
              <a:t>FGFR </a:t>
            </a:r>
            <a:r>
              <a:rPr kumimoji="0" lang="en-US" sz="1100" b="0" i="0" u="none" strike="noStrike" kern="1200" cap="none" spc="0" normalizeH="0" baseline="0" noProof="0" dirty="0">
                <a:ln>
                  <a:noFill/>
                </a:ln>
                <a:solidFill>
                  <a:srgbClr val="333333"/>
                </a:solidFill>
                <a:effectLst/>
                <a:uLnTx/>
                <a:uFillTx/>
                <a:latin typeface="Open Sans"/>
                <a:ea typeface="+mn-ea"/>
                <a:cs typeface="+mn-cs"/>
              </a:rPr>
              <a:t>alterations (mutation/fusion)</a:t>
            </a:r>
            <a:r>
              <a:rPr kumimoji="0" lang="en-US" sz="1100" b="0" i="0" u="none" strike="noStrike" kern="1200" cap="none" spc="0" normalizeH="0" baseline="30000" noProof="0" dirty="0">
                <a:ln>
                  <a:noFill/>
                </a:ln>
                <a:solidFill>
                  <a:srgbClr val="333333"/>
                </a:solidFill>
                <a:effectLst/>
                <a:uLnTx/>
                <a:uFillTx/>
                <a:latin typeface="Open Sans"/>
                <a:ea typeface="+mn-ea"/>
                <a:cs typeface="+mn-cs"/>
              </a:rPr>
              <a:t>c</a:t>
            </a:r>
            <a:endParaRPr kumimoji="0" lang="en-US" sz="1100" b="0" i="0" u="none" strike="noStrike" kern="1200" cap="none" spc="0" normalizeH="0" baseline="0" noProof="0" dirty="0">
              <a:ln>
                <a:noFill/>
              </a:ln>
              <a:solidFill>
                <a:srgbClr val="333333"/>
              </a:solidFill>
              <a:effectLst/>
              <a:uLnTx/>
              <a:uFillTx/>
              <a:latin typeface="Open Sans"/>
              <a:ea typeface="+mn-ea"/>
              <a:cs typeface="+mn-cs"/>
            </a:endParaRPr>
          </a:p>
          <a:p>
            <a:pPr marL="143996" marR="0" lvl="0" indent="-143996" algn="l" defTabSz="457189"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Measurable disease </a:t>
            </a:r>
          </a:p>
          <a:p>
            <a:pPr marL="143996" marR="0" lvl="0" indent="-143996" algn="l" defTabSz="457189"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333333"/>
                </a:solidFill>
                <a:effectLst/>
                <a:uLnTx/>
                <a:uFillTx/>
                <a:latin typeface="Open Sans"/>
                <a:ea typeface="+mn-ea"/>
                <a:cs typeface="+mn-cs"/>
              </a:rPr>
              <a:t>No prior systemic therapy for mUC</a:t>
            </a:r>
          </a:p>
        </p:txBody>
      </p:sp>
      <p:sp>
        <p:nvSpPr>
          <p:cNvPr id="14" name="Rectangle: Rounded Corners 13">
            <a:extLst>
              <a:ext uri="{FF2B5EF4-FFF2-40B4-BE49-F238E27FC236}">
                <a16:creationId xmlns:a16="http://schemas.microsoft.com/office/drawing/2014/main" id="{E7FCD292-1B10-1D47-553D-A504DA9483AA}"/>
              </a:ext>
            </a:extLst>
          </p:cNvPr>
          <p:cNvSpPr>
            <a:spLocks noChangeAspect="1"/>
          </p:cNvSpPr>
          <p:nvPr/>
        </p:nvSpPr>
        <p:spPr>
          <a:xfrm>
            <a:off x="3951946" y="2191716"/>
            <a:ext cx="4356652" cy="93600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Erdafitinib</a:t>
            </a:r>
            <a:br>
              <a:rPr kumimoji="0" lang="en-US" sz="1300" b="1" i="0" u="none" strike="noStrike" kern="1200" cap="none" spc="0" normalizeH="0" baseline="0" noProof="0" dirty="0">
                <a:ln>
                  <a:noFill/>
                </a:ln>
                <a:solidFill>
                  <a:srgbClr val="FFFFFF"/>
                </a:solidFill>
                <a:effectLst/>
                <a:uLnTx/>
                <a:uFillTx/>
                <a:latin typeface="Open Sans"/>
                <a:ea typeface="+mn-ea"/>
                <a:cs typeface="+mn-cs"/>
              </a:rPr>
            </a:br>
            <a:r>
              <a:rPr kumimoji="0" lang="en-US" sz="1200" b="1" i="0" u="none" strike="noStrike" kern="1200" cap="none" spc="0" normalizeH="0" baseline="0" noProof="0" dirty="0">
                <a:ln>
                  <a:noFill/>
                </a:ln>
                <a:solidFill>
                  <a:srgbClr val="FFFFFF"/>
                </a:solidFill>
                <a:effectLst/>
                <a:uLnTx/>
                <a:uFillTx/>
                <a:latin typeface="Open Sans"/>
                <a:ea typeface="+mn-ea"/>
                <a:cs typeface="+mn-cs"/>
              </a:rPr>
              <a:t>(n=44)</a:t>
            </a:r>
            <a:br>
              <a:rPr kumimoji="0" lang="en-US" sz="1200" b="1" i="0" u="none" strike="noStrike" kern="1200" cap="none" spc="0" normalizeH="0" baseline="0" noProof="0" dirty="0">
                <a:ln>
                  <a:noFill/>
                </a:ln>
                <a:solidFill>
                  <a:srgbClr val="FFFFFF"/>
                </a:solidFill>
                <a:effectLst/>
                <a:uLnTx/>
                <a:uFillTx/>
                <a:latin typeface="Open Sans"/>
                <a:ea typeface="+mn-ea"/>
                <a:cs typeface="+mn-cs"/>
              </a:rPr>
            </a:br>
            <a:r>
              <a:rPr kumimoji="0" lang="en-US" sz="1200" b="0" i="0" u="none" strike="noStrike" kern="1200" cap="none" spc="0" normalizeH="0" baseline="0" noProof="0" dirty="0">
                <a:ln>
                  <a:noFill/>
                </a:ln>
                <a:solidFill>
                  <a:srgbClr val="FFFFFF"/>
                </a:solidFill>
                <a:effectLst/>
                <a:uLnTx/>
                <a:uFillTx/>
                <a:latin typeface="Open Sans"/>
                <a:ea typeface="+mn-ea"/>
                <a:cs typeface="+mn-cs"/>
              </a:rPr>
              <a:t>Once-daily erdafitinib 8 mg with </a:t>
            </a:r>
            <a:br>
              <a:rPr kumimoji="0" lang="en-US" sz="1200" b="0" i="0" u="none" strike="noStrike" kern="1200" cap="none" spc="0" normalizeH="0" baseline="0" noProof="0" dirty="0">
                <a:ln>
                  <a:noFill/>
                </a:ln>
                <a:solidFill>
                  <a:srgbClr val="FFFFFF"/>
                </a:solidFill>
                <a:effectLst/>
                <a:uLnTx/>
                <a:uFillTx/>
                <a:latin typeface="Open Sans"/>
                <a:ea typeface="+mn-ea"/>
                <a:cs typeface="+mn-cs"/>
              </a:rPr>
            </a:br>
            <a:r>
              <a:rPr kumimoji="0" lang="en-US" sz="1200" b="0" i="0" u="none" strike="noStrike" kern="1200" cap="none" spc="0" normalizeH="0" baseline="0" noProof="0" dirty="0">
                <a:ln>
                  <a:noFill/>
                </a:ln>
                <a:solidFill>
                  <a:srgbClr val="FFFFFF"/>
                </a:solidFill>
                <a:effectLst/>
                <a:uLnTx/>
                <a:uFillTx/>
                <a:latin typeface="Open Sans"/>
                <a:ea typeface="+mn-ea"/>
                <a:cs typeface="+mn-cs"/>
              </a:rPr>
              <a:t>pharmacodynamically guided </a:t>
            </a:r>
            <a:r>
              <a:rPr kumimoji="0" lang="en-US" sz="1200" b="0" i="0" u="none" strike="noStrike" kern="1200" cap="none" spc="0" normalizeH="0" baseline="0" noProof="0" dirty="0" err="1">
                <a:ln>
                  <a:noFill/>
                </a:ln>
                <a:solidFill>
                  <a:srgbClr val="FFFFFF"/>
                </a:solidFill>
                <a:effectLst/>
                <a:uLnTx/>
                <a:uFillTx/>
                <a:latin typeface="Open Sans"/>
                <a:ea typeface="+mn-ea"/>
                <a:cs typeface="+mn-cs"/>
              </a:rPr>
              <a:t>uptitration</a:t>
            </a:r>
            <a:r>
              <a:rPr kumimoji="0" lang="en-US" sz="1200" b="0" i="0" u="none" strike="noStrike" kern="1200" cap="none" spc="0" normalizeH="0" baseline="0" noProof="0" dirty="0">
                <a:ln>
                  <a:noFill/>
                </a:ln>
                <a:solidFill>
                  <a:srgbClr val="FFFFFF"/>
                </a:solidFill>
                <a:effectLst/>
                <a:uLnTx/>
                <a:uFillTx/>
                <a:latin typeface="Open Sans"/>
                <a:ea typeface="+mn-ea"/>
                <a:cs typeface="+mn-cs"/>
              </a:rPr>
              <a:t> to 9 mg</a:t>
            </a:r>
          </a:p>
        </p:txBody>
      </p:sp>
      <p:sp>
        <p:nvSpPr>
          <p:cNvPr id="15" name="Rectangle: Rounded Corners 14">
            <a:extLst>
              <a:ext uri="{FF2B5EF4-FFF2-40B4-BE49-F238E27FC236}">
                <a16:creationId xmlns:a16="http://schemas.microsoft.com/office/drawing/2014/main" id="{8B9D4D15-993B-BF9F-8093-A0C203CF1DFC}"/>
              </a:ext>
            </a:extLst>
          </p:cNvPr>
          <p:cNvSpPr>
            <a:spLocks noChangeAspect="1"/>
          </p:cNvSpPr>
          <p:nvPr/>
        </p:nvSpPr>
        <p:spPr>
          <a:xfrm>
            <a:off x="3951945" y="3268665"/>
            <a:ext cx="4356651" cy="93600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Erdafitinib + </a:t>
            </a:r>
            <a:r>
              <a:rPr kumimoji="0" lang="en-US" sz="1400" b="1" i="0" u="none" strike="noStrike" kern="1200" cap="none" spc="0" normalizeH="0" baseline="0" noProof="0" dirty="0" err="1">
                <a:ln>
                  <a:noFill/>
                </a:ln>
                <a:solidFill>
                  <a:srgbClr val="FFFFFF"/>
                </a:solidFill>
                <a:effectLst/>
                <a:uLnTx/>
                <a:uFillTx/>
                <a:latin typeface="Open Sans"/>
                <a:ea typeface="+mn-ea"/>
                <a:cs typeface="+mn-cs"/>
              </a:rPr>
              <a:t>cetrelimab</a:t>
            </a:r>
            <a:br>
              <a:rPr kumimoji="0" lang="en-US" sz="1300" b="1" i="0" u="none" strike="noStrike" kern="1200" cap="none" spc="0" normalizeH="0" baseline="30000" noProof="0" dirty="0">
                <a:ln>
                  <a:noFill/>
                </a:ln>
                <a:solidFill>
                  <a:srgbClr val="FFFFFF"/>
                </a:solidFill>
                <a:effectLst/>
                <a:uLnTx/>
                <a:uFillTx/>
                <a:latin typeface="Open Sans"/>
                <a:ea typeface="+mn-ea"/>
                <a:cs typeface="+mn-cs"/>
              </a:rPr>
            </a:br>
            <a:r>
              <a:rPr kumimoji="0" lang="en-US" sz="1200" b="1" i="0" u="none" strike="noStrike" kern="1200" cap="none" spc="0" normalizeH="0" baseline="0" noProof="0" dirty="0">
                <a:ln>
                  <a:noFill/>
                </a:ln>
                <a:solidFill>
                  <a:srgbClr val="FFFFFF"/>
                </a:solidFill>
                <a:effectLst/>
                <a:uLnTx/>
                <a:uFillTx/>
                <a:latin typeface="Open Sans"/>
                <a:ea typeface="+mn-ea"/>
                <a:cs typeface="+mn-cs"/>
              </a:rPr>
              <a:t>(n=45)</a:t>
            </a:r>
            <a:endParaRPr kumimoji="0" lang="en-US" sz="1200" b="1" i="0" u="none" strike="noStrike" kern="1200" cap="none" spc="0" normalizeH="0" baseline="30000" noProof="0" dirty="0">
              <a:ln>
                <a:noFill/>
              </a:ln>
              <a:solidFill>
                <a:srgbClr val="FFFFFF"/>
              </a:solidFill>
              <a:effectLst/>
              <a:uLnTx/>
              <a:uFillTx/>
              <a:latin typeface="Open Sans"/>
              <a:ea typeface="+mn-ea"/>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Once-daily erdafitinib 8 mg + cetrelimab</a:t>
            </a:r>
            <a:endParaRPr kumimoji="0" lang="en-US" sz="1200" b="0" i="0" u="none" strike="sngStrike" kern="1200" cap="none" spc="0" normalizeH="0" baseline="30000" noProof="0" dirty="0">
              <a:ln>
                <a:noFill/>
              </a:ln>
              <a:solidFill>
                <a:srgbClr val="333333"/>
              </a:solidFill>
              <a:effectLst/>
              <a:highlight>
                <a:srgbClr val="FFFF00"/>
              </a:highlight>
              <a:uLnTx/>
              <a:uFillTx/>
              <a:latin typeface="Open Sans"/>
              <a:ea typeface="+mn-ea"/>
              <a:cs typeface="+mn-cs"/>
            </a:endParaRPr>
          </a:p>
        </p:txBody>
      </p:sp>
      <p:sp>
        <p:nvSpPr>
          <p:cNvPr id="48" name="Rectangle: Rounded Corners 47">
            <a:extLst>
              <a:ext uri="{FF2B5EF4-FFF2-40B4-BE49-F238E27FC236}">
                <a16:creationId xmlns:a16="http://schemas.microsoft.com/office/drawing/2014/main" id="{9FF5BC2D-E407-1F21-F48E-B3E2AFFB3E28}"/>
              </a:ext>
            </a:extLst>
          </p:cNvPr>
          <p:cNvSpPr>
            <a:spLocks noChangeAspect="1"/>
          </p:cNvSpPr>
          <p:nvPr/>
        </p:nvSpPr>
        <p:spPr>
          <a:xfrm>
            <a:off x="556765" y="4269705"/>
            <a:ext cx="2180683" cy="544611"/>
          </a:xfrm>
          <a:prstGeom prst="roundRect">
            <a:avLst>
              <a:gd name="adj" fmla="val 21533"/>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prstClr>
                </a:solidFill>
                <a:effectLst/>
                <a:uLnTx/>
                <a:uFillTx/>
                <a:latin typeface="Open Sans"/>
                <a:ea typeface="+mn-ea"/>
                <a:cs typeface="+mn-cs"/>
              </a:rPr>
              <a:t>Patients with any PD-L1 status could be enrolled</a:t>
            </a:r>
          </a:p>
        </p:txBody>
      </p:sp>
      <p:cxnSp>
        <p:nvCxnSpPr>
          <p:cNvPr id="17" name="Straight Arrow Connector 16">
            <a:extLst>
              <a:ext uri="{FF2B5EF4-FFF2-40B4-BE49-F238E27FC236}">
                <a16:creationId xmlns:a16="http://schemas.microsoft.com/office/drawing/2014/main" id="{5D095D52-AC02-5DB5-A493-4B6D0F33859C}"/>
              </a:ext>
            </a:extLst>
          </p:cNvPr>
          <p:cNvCxnSpPr>
            <a:cxnSpLocks/>
          </p:cNvCxnSpPr>
          <p:nvPr/>
        </p:nvCxnSpPr>
        <p:spPr>
          <a:xfrm>
            <a:off x="3631403" y="2656825"/>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Flowchart: Connector 20">
            <a:extLst>
              <a:ext uri="{FF2B5EF4-FFF2-40B4-BE49-F238E27FC236}">
                <a16:creationId xmlns:a16="http://schemas.microsoft.com/office/drawing/2014/main" id="{8FD3B293-6E54-46E5-3981-E8D1892BF48A}"/>
              </a:ext>
            </a:extLst>
          </p:cNvPr>
          <p:cNvSpPr>
            <a:spLocks noChangeAspect="1"/>
          </p:cNvSpPr>
          <p:nvPr/>
        </p:nvSpPr>
        <p:spPr>
          <a:xfrm>
            <a:off x="3045309" y="3067780"/>
            <a:ext cx="303459" cy="288000"/>
          </a:xfrm>
          <a:prstGeom prst="flowChartConnector">
            <a:avLst/>
          </a:prstGeom>
          <a:solidFill>
            <a:schemeClr val="accent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a:ea typeface="+mn-ea"/>
                <a:cs typeface="+mn-cs"/>
              </a:rPr>
              <a:t>R</a:t>
            </a:r>
          </a:p>
        </p:txBody>
      </p:sp>
      <p:cxnSp>
        <p:nvCxnSpPr>
          <p:cNvPr id="22" name="Straight Connector 21">
            <a:extLst>
              <a:ext uri="{FF2B5EF4-FFF2-40B4-BE49-F238E27FC236}">
                <a16:creationId xmlns:a16="http://schemas.microsoft.com/office/drawing/2014/main" id="{FAE7CCAF-7057-7A89-B9E8-C6A62755E943}"/>
              </a:ext>
            </a:extLst>
          </p:cNvPr>
          <p:cNvCxnSpPr>
            <a:cxnSpLocks/>
          </p:cNvCxnSpPr>
          <p:nvPr/>
        </p:nvCxnSpPr>
        <p:spPr>
          <a:xfrm>
            <a:off x="2751643" y="3192875"/>
            <a:ext cx="28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D0AC1F-8DC7-4B15-A7E5-7227E0D13D77}"/>
              </a:ext>
            </a:extLst>
          </p:cNvPr>
          <p:cNvCxnSpPr/>
          <p:nvPr/>
        </p:nvCxnSpPr>
        <p:spPr>
          <a:xfrm>
            <a:off x="3350237" y="3198191"/>
            <a:ext cx="2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091000-592A-7A76-AB7A-A1F08ED6E8B9}"/>
              </a:ext>
            </a:extLst>
          </p:cNvPr>
          <p:cNvCxnSpPr>
            <a:cxnSpLocks/>
          </p:cNvCxnSpPr>
          <p:nvPr/>
        </p:nvCxnSpPr>
        <p:spPr>
          <a:xfrm rot="16200000">
            <a:off x="3085167" y="3202989"/>
            <a:ext cx="110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AD7DFE6-C637-FA0F-EA59-39FCDF833BA3}"/>
              </a:ext>
            </a:extLst>
          </p:cNvPr>
          <p:cNvCxnSpPr/>
          <p:nvPr/>
        </p:nvCxnSpPr>
        <p:spPr>
          <a:xfrm>
            <a:off x="3628343" y="3740928"/>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415EF89-FC28-1EEB-F7C3-2C3340E1706C}"/>
              </a:ext>
            </a:extLst>
          </p:cNvPr>
          <p:cNvSpPr txBox="1">
            <a:spLocks noChangeAspect="1"/>
          </p:cNvSpPr>
          <p:nvPr/>
        </p:nvSpPr>
        <p:spPr>
          <a:xfrm>
            <a:off x="2816439" y="2607815"/>
            <a:ext cx="718740" cy="461665"/>
          </a:xfrm>
          <a:prstGeom prst="rect">
            <a:avLst/>
          </a:prstGeom>
          <a:noFill/>
          <a:ln>
            <a:noFill/>
          </a:ln>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a:ea typeface="ＭＳ Ｐゴシック" pitchFamily="34" charset="-128"/>
                <a:cs typeface="+mn-cs"/>
              </a:rPr>
              <a:t>1:1</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a:ea typeface="ＭＳ Ｐゴシック" pitchFamily="34" charset="-128"/>
                <a:cs typeface="+mn-cs"/>
              </a:rPr>
              <a:t>N=89</a:t>
            </a:r>
          </a:p>
        </p:txBody>
      </p:sp>
      <p:sp>
        <p:nvSpPr>
          <p:cNvPr id="3" name="TextBox 2">
            <a:extLst>
              <a:ext uri="{FF2B5EF4-FFF2-40B4-BE49-F238E27FC236}">
                <a16:creationId xmlns:a16="http://schemas.microsoft.com/office/drawing/2014/main" id="{69A6E6CE-E40A-45AD-EF01-9D58C7AF6F7C}"/>
              </a:ext>
            </a:extLst>
          </p:cNvPr>
          <p:cNvSpPr txBox="1"/>
          <p:nvPr/>
        </p:nvSpPr>
        <p:spPr>
          <a:xfrm>
            <a:off x="346388" y="5184845"/>
            <a:ext cx="11279637" cy="1046440"/>
          </a:xfrm>
          <a:prstGeom prst="rect">
            <a:avLst/>
          </a:prstGeom>
          <a:noFill/>
        </p:spPr>
        <p:txBody>
          <a:bodyPr wrap="square">
            <a:spAutoFit/>
          </a:bodyPr>
          <a:lstStyle/>
          <a:p>
            <a:pPr marL="171446" marR="0" lvl="1" indent="-171446" algn="l" defTabSz="914373" rtl="0" eaLnBrk="1" fontAlgn="auto" latinLnBrk="0" hangingPunct="1">
              <a:lnSpc>
                <a:spcPct val="100000"/>
              </a:lnSpc>
              <a:spcBef>
                <a:spcPts val="1200"/>
              </a:spcBef>
              <a:spcAft>
                <a:spcPts val="0"/>
              </a:spcAft>
              <a:buClr>
                <a:srgbClr val="FFFF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Open Sans"/>
                <a:ea typeface="ＭＳ Ｐゴシック" pitchFamily="34" charset="-128"/>
                <a:cs typeface="+mn-cs"/>
              </a:rPr>
              <a:t>Molecular eligibility was determined by central or local testing; a total of 1430 patients underwent central molecular screening</a:t>
            </a:r>
            <a:r>
              <a:rPr kumimoji="0" lang="en-US" sz="1400" b="0" i="0" u="none" strike="noStrike" kern="1200" cap="none" spc="0" normalizeH="0" baseline="30000" noProof="0" dirty="0">
                <a:ln>
                  <a:noFill/>
                </a:ln>
                <a:solidFill>
                  <a:prstClr val="black"/>
                </a:solidFill>
                <a:effectLst/>
                <a:uLnTx/>
                <a:uFillTx/>
                <a:latin typeface="Open Sans"/>
                <a:ea typeface="ＭＳ Ｐゴシック" pitchFamily="34" charset="-128"/>
                <a:cs typeface="+mn-cs"/>
              </a:rPr>
              <a:t>c</a:t>
            </a:r>
            <a:endParaRPr kumimoji="0" lang="en-US" sz="1400" b="0" i="0" u="none" strike="noStrike" kern="1200" cap="none" spc="0" normalizeH="0" baseline="0" noProof="0" dirty="0">
              <a:ln>
                <a:noFill/>
              </a:ln>
              <a:solidFill>
                <a:prstClr val="black"/>
              </a:solidFill>
              <a:effectLst/>
              <a:uLnTx/>
              <a:uFillTx/>
              <a:latin typeface="Open Sans"/>
              <a:ea typeface="ＭＳ Ｐゴシック" pitchFamily="34" charset="-128"/>
              <a:cs typeface="+mn-cs"/>
            </a:endParaRPr>
          </a:p>
          <a:p>
            <a:pPr marL="0" marR="0" lvl="1" indent="0" algn="l" defTabSz="914373" rtl="0" eaLnBrk="1" fontAlgn="auto" latinLnBrk="0" hangingPunct="1">
              <a:lnSpc>
                <a:spcPct val="100000"/>
              </a:lnSpc>
              <a:spcBef>
                <a:spcPts val="1200"/>
              </a:spcBef>
              <a:spcAft>
                <a:spcPts val="0"/>
              </a:spcAft>
              <a:buClr>
                <a:srgbClr val="FFFF00"/>
              </a:buClr>
              <a:buSzTx/>
              <a:buFontTx/>
              <a:buNone/>
              <a:tabLst/>
              <a:defRPr/>
            </a:pPr>
            <a:r>
              <a:rPr kumimoji="0" lang="en-US" sz="1400" b="1" i="0" u="none" strike="noStrike" kern="1200" cap="none" spc="0" normalizeH="0" baseline="0" noProof="0" dirty="0">
                <a:ln>
                  <a:noFill/>
                </a:ln>
                <a:solidFill>
                  <a:prstClr val="black"/>
                </a:solidFill>
                <a:effectLst/>
                <a:uLnTx/>
                <a:uFillTx/>
                <a:latin typeface="Open Sans"/>
                <a:ea typeface="ＭＳ Ｐゴシック" pitchFamily="34" charset="-128"/>
                <a:cs typeface="+mn-cs"/>
              </a:rPr>
              <a:t>    Non-comparative phase II study</a:t>
            </a:r>
          </a:p>
          <a:p>
            <a:pPr marL="0" marR="0" lvl="1" indent="0" algn="l" defTabSz="914373" rtl="0" eaLnBrk="1" fontAlgn="auto" latinLnBrk="0" hangingPunct="1">
              <a:lnSpc>
                <a:spcPct val="100000"/>
              </a:lnSpc>
              <a:spcBef>
                <a:spcPts val="1200"/>
              </a:spcBef>
              <a:spcAft>
                <a:spcPts val="0"/>
              </a:spcAft>
              <a:buClr>
                <a:srgbClr val="FFFF00"/>
              </a:buClr>
              <a:buSzTx/>
              <a:buFontTx/>
              <a:buNone/>
              <a:tabLst/>
              <a:defRPr/>
            </a:pPr>
            <a:r>
              <a:rPr kumimoji="0" lang="en-US" sz="1400" b="1" i="0" u="none" strike="noStrike" kern="1200" cap="none" spc="0" normalizeH="0" baseline="0" noProof="0" dirty="0">
                <a:ln>
                  <a:noFill/>
                </a:ln>
                <a:solidFill>
                  <a:prstClr val="black"/>
                </a:solidFill>
                <a:effectLst/>
                <a:uLnTx/>
                <a:uFillTx/>
                <a:latin typeface="Open Sans"/>
                <a:ea typeface="ＭＳ Ｐゴシック" pitchFamily="34" charset="-128"/>
                <a:cs typeface="+mn-cs"/>
              </a:rPr>
              <a:t>     2/3 were CPS &lt;10</a:t>
            </a:r>
            <a:endParaRPr kumimoji="0" lang="en-US" sz="1400" b="0" i="0" u="none" strike="noStrike" kern="1200" cap="none" spc="0" normalizeH="0" baseline="0" noProof="0" dirty="0">
              <a:ln>
                <a:noFill/>
              </a:ln>
              <a:solidFill>
                <a:prstClr val="black"/>
              </a:solidFill>
              <a:effectLst/>
              <a:uLnTx/>
              <a:uFillTx/>
              <a:latin typeface="Open Sans"/>
              <a:ea typeface="ＭＳ Ｐゴシック" pitchFamily="34" charset="-128"/>
              <a:cs typeface="+mn-cs"/>
            </a:endParaRPr>
          </a:p>
        </p:txBody>
      </p:sp>
      <p:sp>
        <p:nvSpPr>
          <p:cNvPr id="8" name="Rectangle: Rounded Corners 7">
            <a:extLst>
              <a:ext uri="{FF2B5EF4-FFF2-40B4-BE49-F238E27FC236}">
                <a16:creationId xmlns:a16="http://schemas.microsoft.com/office/drawing/2014/main" id="{6CC6F33B-A7A2-B479-928C-2A292A0C69DA}"/>
              </a:ext>
            </a:extLst>
          </p:cNvPr>
          <p:cNvSpPr>
            <a:spLocks/>
          </p:cNvSpPr>
          <p:nvPr/>
        </p:nvSpPr>
        <p:spPr>
          <a:xfrm>
            <a:off x="8985396" y="3268665"/>
            <a:ext cx="2649841" cy="1545651"/>
          </a:xfrm>
          <a:prstGeom prst="roundRect">
            <a:avLst>
              <a:gd name="adj" fmla="val 630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998" marR="0" lvl="0" indent="0" algn="l" defTabSz="457189"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a:ea typeface="+mn-ea"/>
                <a:cs typeface="+mn-cs"/>
              </a:rPr>
              <a:t>Secondary end points</a:t>
            </a:r>
          </a:p>
          <a:p>
            <a:pPr marL="273593" marR="0" lvl="0" indent="-183595" algn="l" defTabSz="457189"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pen Sans"/>
                <a:ea typeface="+mn-ea"/>
                <a:cs typeface="+mn-cs"/>
              </a:rPr>
              <a:t>DCR</a:t>
            </a:r>
          </a:p>
          <a:p>
            <a:pPr marL="273593" marR="0" lvl="0" indent="-183595" algn="l" defTabSz="457189"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pen Sans"/>
                <a:ea typeface="+mn-ea"/>
                <a:cs typeface="+mn-cs"/>
              </a:rPr>
              <a:t>DOR</a:t>
            </a:r>
          </a:p>
          <a:p>
            <a:pPr marL="273593" marR="0" lvl="0" indent="-183595" algn="l" defTabSz="457189"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pen Sans"/>
                <a:ea typeface="+mn-ea"/>
                <a:cs typeface="+mn-cs"/>
              </a:rPr>
              <a:t>Time to response</a:t>
            </a:r>
          </a:p>
          <a:p>
            <a:pPr marL="273593" marR="0" lvl="0" indent="-183595" algn="l" defTabSz="457189"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pen Sans"/>
                <a:ea typeface="+mn-ea"/>
                <a:cs typeface="+mn-cs"/>
              </a:rPr>
              <a:t>PFS</a:t>
            </a:r>
          </a:p>
          <a:p>
            <a:pPr marL="273593" marR="0" lvl="0" indent="-183595" algn="l" defTabSz="457189"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pen Sans"/>
                <a:ea typeface="+mn-ea"/>
                <a:cs typeface="+mn-cs"/>
              </a:rPr>
              <a:t>OS </a:t>
            </a:r>
          </a:p>
        </p:txBody>
      </p:sp>
      <p:sp>
        <p:nvSpPr>
          <p:cNvPr id="9" name="Rectangle: Rounded Corners 8">
            <a:extLst>
              <a:ext uri="{FF2B5EF4-FFF2-40B4-BE49-F238E27FC236}">
                <a16:creationId xmlns:a16="http://schemas.microsoft.com/office/drawing/2014/main" id="{B3CD94BC-6A57-7168-873B-28973D8C1183}"/>
              </a:ext>
            </a:extLst>
          </p:cNvPr>
          <p:cNvSpPr>
            <a:spLocks/>
          </p:cNvSpPr>
          <p:nvPr/>
        </p:nvSpPr>
        <p:spPr>
          <a:xfrm>
            <a:off x="8985396" y="2191716"/>
            <a:ext cx="2649841" cy="936000"/>
          </a:xfrm>
          <a:prstGeom prst="roundRect">
            <a:avLst>
              <a:gd name="adj" fmla="val 891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Primary end points</a:t>
            </a:r>
          </a:p>
          <a:p>
            <a:pPr marL="273593" marR="0" lvl="0" indent="-183595"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ORR</a:t>
            </a:r>
          </a:p>
          <a:p>
            <a:pPr marL="273593" marR="0" lvl="0" indent="-183595" algn="l" defTabSz="609585"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Safety</a:t>
            </a:r>
          </a:p>
        </p:txBody>
      </p:sp>
      <p:sp>
        <p:nvSpPr>
          <p:cNvPr id="6" name="TextBox 5">
            <a:extLst>
              <a:ext uri="{FF2B5EF4-FFF2-40B4-BE49-F238E27FC236}">
                <a16:creationId xmlns:a16="http://schemas.microsoft.com/office/drawing/2014/main" id="{377044DC-EFEA-6449-A5FC-D21F127B3654}"/>
              </a:ext>
            </a:extLst>
          </p:cNvPr>
          <p:cNvSpPr txBox="1"/>
          <p:nvPr/>
        </p:nvSpPr>
        <p:spPr>
          <a:xfrm>
            <a:off x="474130" y="6452839"/>
            <a:ext cx="5032853" cy="318100"/>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67" b="0" i="0" u="none" strike="noStrike" kern="1200" cap="none" spc="0" normalizeH="0" baseline="0" noProof="0" dirty="0" err="1">
                <a:ln>
                  <a:noFill/>
                </a:ln>
                <a:solidFill>
                  <a:prstClr val="black"/>
                </a:solidFill>
                <a:effectLst/>
                <a:uLnTx/>
                <a:uFillTx/>
                <a:latin typeface="Calibri" pitchFamily="34" charset="0"/>
                <a:ea typeface="ＭＳ Ｐゴシック" pitchFamily="34" charset="-128"/>
                <a:cs typeface="+mn-cs"/>
              </a:rPr>
              <a:t>Siefker</a:t>
            </a:r>
            <a:r>
              <a:rPr kumimoji="0" lang="en-US" sz="1467"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-Radtke et al. J Clin Oncol 41, 2023 (suppl 16; </a:t>
            </a:r>
            <a:r>
              <a:rPr kumimoji="0" lang="en-US" sz="1467" b="0" i="0" u="none" strike="noStrike" kern="1200" cap="none" spc="0" normalizeH="0" baseline="0" noProof="0" dirty="0" err="1">
                <a:ln>
                  <a:noFill/>
                </a:ln>
                <a:solidFill>
                  <a:prstClr val="black"/>
                </a:solidFill>
                <a:effectLst/>
                <a:uLnTx/>
                <a:uFillTx/>
                <a:latin typeface="Calibri" pitchFamily="34" charset="0"/>
                <a:ea typeface="ＭＳ Ｐゴシック" pitchFamily="34" charset="-128"/>
                <a:cs typeface="+mn-cs"/>
              </a:rPr>
              <a:t>abstr</a:t>
            </a:r>
            <a:r>
              <a:rPr kumimoji="0" lang="en-US" sz="1467"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4504)</a:t>
            </a:r>
          </a:p>
        </p:txBody>
      </p:sp>
    </p:spTree>
    <p:extLst>
      <p:ext uri="{BB962C8B-B14F-4D97-AF65-F5344CB8AC3E}">
        <p14:creationId xmlns:p14="http://schemas.microsoft.com/office/powerpoint/2010/main" val="63790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9B3A-F4D2-B9C7-72D1-6FDCEBBD4D52}"/>
              </a:ext>
            </a:extLst>
          </p:cNvPr>
          <p:cNvSpPr>
            <a:spLocks noGrp="1"/>
          </p:cNvSpPr>
          <p:nvPr>
            <p:ph type="title"/>
          </p:nvPr>
        </p:nvSpPr>
        <p:spPr/>
        <p:txBody>
          <a:bodyPr>
            <a:normAutofit fontScale="90000"/>
          </a:bodyPr>
          <a:lstStyle/>
          <a:p>
            <a:r>
              <a:rPr lang="en-US" dirty="0"/>
              <a:t>NORSE: ORR of 44% and 55% Was Observed With Erdafitinib and Erdafitinib Plus Cetrelimab, Respectively</a:t>
            </a:r>
          </a:p>
        </p:txBody>
      </p:sp>
      <p:sp>
        <p:nvSpPr>
          <p:cNvPr id="4" name="Slide Number Placeholder 3">
            <a:extLst>
              <a:ext uri="{FF2B5EF4-FFF2-40B4-BE49-F238E27FC236}">
                <a16:creationId xmlns:a16="http://schemas.microsoft.com/office/drawing/2014/main" id="{1199AB86-6521-CA03-D92E-339CF710CB4A}"/>
              </a:ext>
            </a:extLst>
          </p:cNvPr>
          <p:cNvSpPr>
            <a:spLocks noGrp="1"/>
          </p:cNvSpPr>
          <p:nvPr>
            <p:ph type="sldNum" sz="quarter" idx="12"/>
          </p:nvPr>
        </p:nvSpPr>
        <p:spPr>
          <a:xfrm>
            <a:off x="14603773" y="8516177"/>
            <a:ext cx="365760" cy="419063"/>
          </a:xfrm>
          <a:prstGeom prst="rect">
            <a:avLst/>
          </a:prstGeom>
        </p:spPr>
        <p:txBody>
          <a:bodyPr vert="horz" lIns="0" tIns="0" rIns="0" bIns="0" rtlCol="0" anchor="b" anchorCtr="0"/>
          <a:lstStyle>
            <a:defPPr>
              <a:defRPr lang="en-US"/>
            </a:defPPr>
            <a:lvl1pPr marL="0" algn="r" defTabSz="609585" rtl="0" eaLnBrk="1" latinLnBrk="0" hangingPunct="1">
              <a:defRPr sz="1467" b="1"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89EC47FE-8A01-4867-B742-54144C5B6A63}" type="slidenum">
              <a:rPr kumimoji="0" lang="en-US" sz="1467" b="1" i="0" u="none" strike="noStrike" kern="1200" cap="none" spc="0" normalizeH="0" baseline="0" noProof="0" smtClean="0">
                <a:ln>
                  <a:noFill/>
                </a:ln>
                <a:solidFill>
                  <a:prstClr val="white"/>
                </a:solidFill>
                <a:effectLst/>
                <a:uLnTx/>
                <a:uFillTx/>
                <a:latin typeface="Arial"/>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96</a:t>
            </a:fld>
            <a:endParaRPr kumimoji="0" lang="en-US" sz="11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Footer Placeholder 4">
            <a:extLst>
              <a:ext uri="{FF2B5EF4-FFF2-40B4-BE49-F238E27FC236}">
                <a16:creationId xmlns:a16="http://schemas.microsoft.com/office/drawing/2014/main" id="{DDE1C954-DAD6-E253-F86A-666F6630BD7F}"/>
              </a:ext>
            </a:extLst>
          </p:cNvPr>
          <p:cNvSpPr>
            <a:spLocks noGrp="1"/>
          </p:cNvSpPr>
          <p:nvPr>
            <p:ph type="ftr" sz="quarter" idx="3"/>
          </p:nvPr>
        </p:nvSpPr>
        <p:spPr>
          <a:xfrm>
            <a:off x="474130" y="8516177"/>
            <a:ext cx="13964996" cy="419064"/>
          </a:xfrm>
          <a:prstGeom prst="rect">
            <a:avLst/>
          </a:prstGeom>
        </p:spPr>
        <p:txBody>
          <a:bodyPr vert="horz" lIns="120000" tIns="0" rIns="120000" bIns="0" rtlCol="0" anchor="b" anchorCtr="0"/>
          <a:lstStyle>
            <a:defPPr>
              <a:defRPr lang="en-US"/>
            </a:defPPr>
            <a:lvl1pPr marL="0" algn="l" defTabSz="609585" rtl="0" eaLnBrk="1" latinLnBrk="0" hangingPunct="1">
              <a:lnSpc>
                <a:spcPct val="100000"/>
              </a:lnSpc>
              <a:spcAft>
                <a:spcPts val="0"/>
              </a:spcAft>
              <a:defRPr sz="1067"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23598DDC-2994-EF89-2374-595D1F9A076E}"/>
              </a:ext>
            </a:extLst>
          </p:cNvPr>
          <p:cNvSpPr/>
          <p:nvPr/>
        </p:nvSpPr>
        <p:spPr>
          <a:xfrm>
            <a:off x="562277" y="1501142"/>
            <a:ext cx="5342057" cy="4337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aphicFrame>
        <p:nvGraphicFramePr>
          <p:cNvPr id="10" name="Chart 9">
            <a:extLst>
              <a:ext uri="{FF2B5EF4-FFF2-40B4-BE49-F238E27FC236}">
                <a16:creationId xmlns:a16="http://schemas.microsoft.com/office/drawing/2014/main" id="{C4D07F36-0793-E3D0-44F8-C887F3112505}"/>
              </a:ext>
            </a:extLst>
          </p:cNvPr>
          <p:cNvGraphicFramePr/>
          <p:nvPr/>
        </p:nvGraphicFramePr>
        <p:xfrm>
          <a:off x="582748" y="2016533"/>
          <a:ext cx="5199947" cy="318345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F0DDEA6-66C1-C61C-2C1F-DBC7F6B34FA2}"/>
              </a:ext>
            </a:extLst>
          </p:cNvPr>
          <p:cNvSpPr txBox="1"/>
          <p:nvPr/>
        </p:nvSpPr>
        <p:spPr>
          <a:xfrm>
            <a:off x="1849118" y="5068020"/>
            <a:ext cx="1176540" cy="501676"/>
          </a:xfrm>
          <a:prstGeom prst="rect">
            <a:avLst/>
          </a:prstGeom>
          <a:noFill/>
        </p:spPr>
        <p:txBody>
          <a:bodyPr wrap="none" rtlCol="0">
            <a:spAutoFit/>
          </a:bodyPr>
          <a:lstStyle/>
          <a:p>
            <a:pPr marL="0" marR="0" lvl="0" indent="0" algn="ctr" defTabSz="914373" rtl="0" eaLnBrk="1" fontAlgn="auto" latinLnBrk="0" hangingPunct="1">
              <a:lnSpc>
                <a:spcPct val="95000"/>
              </a:lnSpc>
              <a:spcBef>
                <a:spcPts val="1800"/>
              </a:spcBef>
              <a:spcAft>
                <a:spcPts val="0"/>
              </a:spcAft>
              <a:buClr>
                <a:srgbClr val="00A0DF"/>
              </a:buClr>
              <a:buSzTx/>
              <a:buFontTx/>
              <a:buNone/>
              <a:tabLst/>
              <a:defRPr/>
            </a:pPr>
            <a:r>
              <a:rPr kumimoji="0" lang="en-US" sz="1400" b="1" i="0" u="none" strike="noStrike" kern="1200" cap="none" spc="0" normalizeH="0" baseline="0" noProof="0" dirty="0">
                <a:ln>
                  <a:noFill/>
                </a:ln>
                <a:solidFill>
                  <a:srgbClr val="737373"/>
                </a:solidFill>
                <a:effectLst/>
                <a:uLnTx/>
                <a:uFillTx/>
                <a:latin typeface="Open Sans"/>
                <a:ea typeface="ＭＳ Ｐゴシック" pitchFamily="34" charset="-128"/>
                <a:cs typeface="+mn-cs"/>
              </a:rPr>
              <a:t>Erdafitinib</a:t>
            </a:r>
            <a:r>
              <a:rPr kumimoji="0" lang="en-US" sz="14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t> </a:t>
            </a:r>
            <a:br>
              <a:rPr kumimoji="0" lang="en-US" sz="14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br>
            <a:r>
              <a:rPr kumimoji="0" lang="en-US" sz="14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t>(N=43)</a:t>
            </a:r>
            <a:r>
              <a:rPr kumimoji="0" lang="en-US" sz="1400" b="1" i="0" u="none" strike="noStrike" kern="1200" cap="none" spc="0" normalizeH="0" baseline="30000" noProof="0" dirty="0">
                <a:ln>
                  <a:noFill/>
                </a:ln>
                <a:solidFill>
                  <a:srgbClr val="333333"/>
                </a:solidFill>
                <a:effectLst/>
                <a:uLnTx/>
                <a:uFillTx/>
                <a:latin typeface="Open Sans"/>
                <a:ea typeface="ＭＳ Ｐゴシック" pitchFamily="34" charset="-128"/>
                <a:cs typeface="+mn-cs"/>
              </a:rPr>
              <a:t>a</a:t>
            </a:r>
            <a:endParaRPr kumimoji="0" lang="en-US" sz="1400" b="1"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2" name="TextBox 11">
            <a:extLst>
              <a:ext uri="{FF2B5EF4-FFF2-40B4-BE49-F238E27FC236}">
                <a16:creationId xmlns:a16="http://schemas.microsoft.com/office/drawing/2014/main" id="{1A42A749-9C65-FB91-68F7-E2E5844A03E9}"/>
              </a:ext>
            </a:extLst>
          </p:cNvPr>
          <p:cNvSpPr txBox="1"/>
          <p:nvPr/>
        </p:nvSpPr>
        <p:spPr>
          <a:xfrm>
            <a:off x="3438875" y="5068020"/>
            <a:ext cx="2315890" cy="501676"/>
          </a:xfrm>
          <a:prstGeom prst="rect">
            <a:avLst/>
          </a:prstGeom>
          <a:noFill/>
        </p:spPr>
        <p:txBody>
          <a:bodyPr wrap="none" rtlCol="0">
            <a:spAutoFit/>
          </a:bodyPr>
          <a:lstStyle/>
          <a:p>
            <a:pPr marL="0" marR="0" lvl="0" indent="0" algn="ctr" defTabSz="914373" rtl="0" eaLnBrk="1" fontAlgn="auto" latinLnBrk="0" hangingPunct="1">
              <a:lnSpc>
                <a:spcPct val="95000"/>
              </a:lnSpc>
              <a:spcBef>
                <a:spcPts val="1800"/>
              </a:spcBef>
              <a:spcAft>
                <a:spcPts val="0"/>
              </a:spcAft>
              <a:buClr>
                <a:srgbClr val="00A0DF"/>
              </a:buClr>
              <a:buSzTx/>
              <a:buFontTx/>
              <a:buNone/>
              <a:tabLst/>
              <a:defRPr/>
            </a:pPr>
            <a:r>
              <a:rPr kumimoji="0" lang="en-US" sz="1400" b="1" i="0" u="none" strike="noStrike" kern="1200" cap="none" spc="0" normalizeH="0" baseline="0" noProof="0" dirty="0">
                <a:ln>
                  <a:noFill/>
                </a:ln>
                <a:solidFill>
                  <a:srgbClr val="2986E2"/>
                </a:solidFill>
                <a:effectLst/>
                <a:uLnTx/>
                <a:uFillTx/>
                <a:latin typeface="Open Sans"/>
                <a:ea typeface="ＭＳ Ｐゴシック" pitchFamily="34" charset="-128"/>
                <a:cs typeface="+mn-cs"/>
              </a:rPr>
              <a:t>Erdafitinib + Cetrelimab</a:t>
            </a:r>
            <a:br>
              <a:rPr kumimoji="0" lang="en-US" sz="14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br>
            <a:r>
              <a:rPr kumimoji="0" lang="en-US" sz="14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t>(N=44)</a:t>
            </a:r>
            <a:r>
              <a:rPr kumimoji="0" lang="en-US" sz="1400" b="1" i="0" u="none" strike="noStrike" kern="1200" cap="none" spc="0" normalizeH="0" baseline="30000" noProof="0" dirty="0">
                <a:ln>
                  <a:noFill/>
                </a:ln>
                <a:solidFill>
                  <a:srgbClr val="333333"/>
                </a:solidFill>
                <a:effectLst/>
                <a:uLnTx/>
                <a:uFillTx/>
                <a:latin typeface="Open Sans"/>
                <a:ea typeface="ＭＳ Ｐゴシック" pitchFamily="34" charset="-128"/>
                <a:cs typeface="+mn-cs"/>
              </a:rPr>
              <a:t>a</a:t>
            </a:r>
            <a:endParaRPr kumimoji="0" lang="en-US" sz="1400" b="1"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3" name="TextBox 12">
            <a:extLst>
              <a:ext uri="{FF2B5EF4-FFF2-40B4-BE49-F238E27FC236}">
                <a16:creationId xmlns:a16="http://schemas.microsoft.com/office/drawing/2014/main" id="{CA327404-1326-36B0-7D21-3B6888F0C185}"/>
              </a:ext>
            </a:extLst>
          </p:cNvPr>
          <p:cNvSpPr txBox="1"/>
          <p:nvPr/>
        </p:nvSpPr>
        <p:spPr>
          <a:xfrm>
            <a:off x="2039728" y="3953293"/>
            <a:ext cx="772968" cy="553998"/>
          </a:xfrm>
          <a:prstGeom prst="rect">
            <a:avLst/>
          </a:prstGeom>
          <a:noFill/>
        </p:spPr>
        <p:txBody>
          <a:bodyPr wrap="non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Confirmed </a:t>
            </a:r>
            <a:b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br>
            <a: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PR</a:t>
            </a:r>
          </a:p>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(n=18)</a:t>
            </a:r>
            <a:endParaRPr kumimoji="0" lang="en-GB"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endParaRPr>
          </a:p>
        </p:txBody>
      </p:sp>
      <p:sp>
        <p:nvSpPr>
          <p:cNvPr id="14" name="TextBox 13">
            <a:extLst>
              <a:ext uri="{FF2B5EF4-FFF2-40B4-BE49-F238E27FC236}">
                <a16:creationId xmlns:a16="http://schemas.microsoft.com/office/drawing/2014/main" id="{697648C5-9148-95D5-B8F8-6742127928C7}"/>
              </a:ext>
            </a:extLst>
          </p:cNvPr>
          <p:cNvSpPr txBox="1"/>
          <p:nvPr/>
        </p:nvSpPr>
        <p:spPr>
          <a:xfrm>
            <a:off x="4196106" y="3888191"/>
            <a:ext cx="744114" cy="553998"/>
          </a:xfrm>
          <a:prstGeom prst="rect">
            <a:avLst/>
          </a:prstGeom>
          <a:noFill/>
        </p:spPr>
        <p:txBody>
          <a:bodyPr wrap="non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Confirmed</a:t>
            </a:r>
            <a:b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br>
            <a: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PR</a:t>
            </a:r>
          </a:p>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(n=18)</a:t>
            </a:r>
            <a:endParaRPr kumimoji="0" lang="en-GB"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endParaRPr>
          </a:p>
        </p:txBody>
      </p:sp>
      <p:sp>
        <p:nvSpPr>
          <p:cNvPr id="15" name="TextBox 14">
            <a:extLst>
              <a:ext uri="{FF2B5EF4-FFF2-40B4-BE49-F238E27FC236}">
                <a16:creationId xmlns:a16="http://schemas.microsoft.com/office/drawing/2014/main" id="{6050D637-FC5F-9632-A0FB-96A9F6B4DE29}"/>
              </a:ext>
            </a:extLst>
          </p:cNvPr>
          <p:cNvSpPr txBox="1"/>
          <p:nvPr/>
        </p:nvSpPr>
        <p:spPr>
          <a:xfrm>
            <a:off x="2054154" y="3054665"/>
            <a:ext cx="744114" cy="400110"/>
          </a:xfrm>
          <a:prstGeom prst="rect">
            <a:avLst/>
          </a:prstGeom>
          <a:noFill/>
        </p:spPr>
        <p:txBody>
          <a:bodyPr wrap="non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Confirmed</a:t>
            </a:r>
          </a:p>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CR (n=1)</a:t>
            </a:r>
            <a:endParaRPr kumimoji="0" lang="en-GB"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endParaRPr>
          </a:p>
        </p:txBody>
      </p:sp>
      <p:sp>
        <p:nvSpPr>
          <p:cNvPr id="16" name="Arc 15">
            <a:extLst>
              <a:ext uri="{FF2B5EF4-FFF2-40B4-BE49-F238E27FC236}">
                <a16:creationId xmlns:a16="http://schemas.microsoft.com/office/drawing/2014/main" id="{0B07FA59-9140-0A5E-4668-04BF753FB653}"/>
              </a:ext>
            </a:extLst>
          </p:cNvPr>
          <p:cNvSpPr/>
          <p:nvPr/>
        </p:nvSpPr>
        <p:spPr>
          <a:xfrm rot="20124350">
            <a:off x="2228388" y="2948932"/>
            <a:ext cx="93461" cy="181107"/>
          </a:xfrm>
          <a:prstGeom prst="arc">
            <a:avLst>
              <a:gd name="adj1" fmla="val 5652118"/>
              <a:gd name="adj2" fmla="val 14805820"/>
            </a:avLst>
          </a:prstGeom>
          <a:ln>
            <a:solidFill>
              <a:schemeClr val="bg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09FAFD17-3FE2-1848-4AC5-A7A4E90E6170}"/>
              </a:ext>
            </a:extLst>
          </p:cNvPr>
          <p:cNvSpPr txBox="1"/>
          <p:nvPr/>
        </p:nvSpPr>
        <p:spPr>
          <a:xfrm>
            <a:off x="4181678" y="2576399"/>
            <a:ext cx="772968" cy="400110"/>
          </a:xfrm>
          <a:prstGeom prst="rect">
            <a:avLst/>
          </a:prstGeom>
          <a:noFill/>
        </p:spPr>
        <p:txBody>
          <a:bodyPr wrap="non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Confirmed </a:t>
            </a:r>
          </a:p>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CR (n=6)</a:t>
            </a:r>
            <a:endParaRPr kumimoji="0" lang="en-GB" sz="1000" b="1"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endParaRPr>
          </a:p>
        </p:txBody>
      </p:sp>
      <p:sp>
        <p:nvSpPr>
          <p:cNvPr id="18" name="TextBox 17">
            <a:extLst>
              <a:ext uri="{FF2B5EF4-FFF2-40B4-BE49-F238E27FC236}">
                <a16:creationId xmlns:a16="http://schemas.microsoft.com/office/drawing/2014/main" id="{E5A2EAF3-A711-1D4D-5EB1-B024932596EC}"/>
              </a:ext>
            </a:extLst>
          </p:cNvPr>
          <p:cNvSpPr txBox="1"/>
          <p:nvPr/>
        </p:nvSpPr>
        <p:spPr>
          <a:xfrm>
            <a:off x="1785649" y="2397164"/>
            <a:ext cx="1281120" cy="461665"/>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37373"/>
                </a:solidFill>
                <a:effectLst/>
                <a:uLnTx/>
                <a:uFillTx/>
                <a:latin typeface="Open Sans"/>
                <a:ea typeface="ＭＳ Ｐゴシック" pitchFamily="34" charset="-128"/>
                <a:cs typeface="+mn-cs"/>
              </a:rPr>
              <a:t>ORR, 44.2% </a:t>
            </a:r>
            <a:br>
              <a:rPr kumimoji="0" lang="en-US" sz="14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br>
            <a:r>
              <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(95% CI, 29.1-60.1)</a:t>
            </a:r>
          </a:p>
        </p:txBody>
      </p:sp>
      <p:sp>
        <p:nvSpPr>
          <p:cNvPr id="19" name="TextBox 18">
            <a:extLst>
              <a:ext uri="{FF2B5EF4-FFF2-40B4-BE49-F238E27FC236}">
                <a16:creationId xmlns:a16="http://schemas.microsoft.com/office/drawing/2014/main" id="{2ECF5B3D-6EB3-2B58-8A19-20EC2F164203}"/>
              </a:ext>
            </a:extLst>
          </p:cNvPr>
          <p:cNvSpPr txBox="1"/>
          <p:nvPr/>
        </p:nvSpPr>
        <p:spPr>
          <a:xfrm>
            <a:off x="3952557" y="1899316"/>
            <a:ext cx="1281120" cy="461665"/>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86E2"/>
                </a:solidFill>
                <a:effectLst/>
                <a:uLnTx/>
                <a:uFillTx/>
                <a:latin typeface="Open Sans"/>
                <a:ea typeface="ＭＳ Ｐゴシック" pitchFamily="34" charset="-128"/>
                <a:cs typeface="+mn-cs"/>
              </a:rPr>
              <a:t>ORR, 54.5% </a:t>
            </a:r>
            <a:br>
              <a:rPr kumimoji="0" lang="en-US" sz="1400" b="0" i="0" u="none" strike="noStrike" kern="1200" cap="none" spc="0" normalizeH="0" baseline="0" noProof="0" dirty="0">
                <a:ln>
                  <a:noFill/>
                </a:ln>
                <a:solidFill>
                  <a:srgbClr val="2986E2"/>
                </a:solidFill>
                <a:effectLst/>
                <a:uLnTx/>
                <a:uFillTx/>
                <a:latin typeface="Open Sans"/>
                <a:ea typeface="ＭＳ Ｐゴシック" pitchFamily="34" charset="-128"/>
                <a:cs typeface="+mn-cs"/>
              </a:rPr>
            </a:br>
            <a:r>
              <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(95% CI, 38.8-69.6)</a:t>
            </a:r>
          </a:p>
        </p:txBody>
      </p:sp>
      <p:sp>
        <p:nvSpPr>
          <p:cNvPr id="20" name="TextBox 19">
            <a:extLst>
              <a:ext uri="{FF2B5EF4-FFF2-40B4-BE49-F238E27FC236}">
                <a16:creationId xmlns:a16="http://schemas.microsoft.com/office/drawing/2014/main" id="{B2944050-B940-39DC-AD1E-F18316552A7B}"/>
              </a:ext>
            </a:extLst>
          </p:cNvPr>
          <p:cNvSpPr txBox="1"/>
          <p:nvPr/>
        </p:nvSpPr>
        <p:spPr>
          <a:xfrm>
            <a:off x="562275" y="5552662"/>
            <a:ext cx="3449580" cy="246221"/>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Responses are investigator assessed.</a:t>
            </a:r>
          </a:p>
        </p:txBody>
      </p:sp>
      <p:sp>
        <p:nvSpPr>
          <p:cNvPr id="3" name="Content Placeholder 7">
            <a:extLst>
              <a:ext uri="{FF2B5EF4-FFF2-40B4-BE49-F238E27FC236}">
                <a16:creationId xmlns:a16="http://schemas.microsoft.com/office/drawing/2014/main" id="{2D19B062-059C-7F8A-945F-E979FBA5402B}"/>
              </a:ext>
            </a:extLst>
          </p:cNvPr>
          <p:cNvSpPr txBox="1">
            <a:spLocks/>
          </p:cNvSpPr>
          <p:nvPr/>
        </p:nvSpPr>
        <p:spPr>
          <a:xfrm>
            <a:off x="6287670" y="1501141"/>
            <a:ext cx="5506767" cy="2842260"/>
          </a:xfrm>
          <a:prstGeom prst="rect">
            <a:avLst/>
          </a:prstGeom>
        </p:spPr>
        <p:txBody>
          <a:bodyPr vert="horz" lIns="91440" tIns="45720" rIns="91440" bIns="45720" rtlCol="0" anchor="t">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tx1"/>
                </a:solidFill>
                <a:latin typeface="+mn-lt"/>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tx1"/>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lang="en-US" sz="17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396" rtl="0" eaLnBrk="1" fontAlgn="base" latinLnBrk="0" hangingPunct="1">
              <a:lnSpc>
                <a:spcPct val="100000"/>
              </a:lnSpc>
              <a:spcBef>
                <a:spcPts val="1200"/>
              </a:spcBef>
              <a:spcAft>
                <a:spcPct val="0"/>
              </a:spcAft>
              <a:buClr>
                <a:srgbClr val="FFFF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sym typeface="OpenSans"/>
              </a:rPr>
              <a:t>ORR with erdafitinib monotherapy was consistent with previous results in </a:t>
            </a:r>
            <a:r>
              <a:rPr kumimoji="0" lang="en-US" sz="1400" b="0" i="1" u="none" strike="noStrike" kern="1200" cap="none" spc="0" normalizeH="0" baseline="0" noProof="0" dirty="0">
                <a:ln>
                  <a:noFill/>
                </a:ln>
                <a:solidFill>
                  <a:prstClr val="black"/>
                </a:solidFill>
                <a:effectLst/>
                <a:uLnTx/>
                <a:uFillTx/>
                <a:latin typeface="Arial"/>
                <a:ea typeface="+mn-ea"/>
                <a:cs typeface="+mn-cs"/>
                <a:sym typeface="OpenSans"/>
              </a:rPr>
              <a:t>FGFR</a:t>
            </a:r>
            <a:r>
              <a:rPr kumimoji="0" lang="en-US" sz="1400" b="0" i="0" u="none" strike="noStrike" kern="1200" cap="none" spc="0" normalizeH="0" baseline="0" noProof="0" dirty="0">
                <a:ln>
                  <a:noFill/>
                </a:ln>
                <a:solidFill>
                  <a:prstClr val="black"/>
                </a:solidFill>
                <a:effectLst/>
                <a:uLnTx/>
                <a:uFillTx/>
                <a:latin typeface="Arial"/>
                <a:ea typeface="+mn-ea"/>
                <a:cs typeface="+mn-cs"/>
                <a:sym typeface="OpenSans"/>
              </a:rPr>
              <a:t>-altered mUC, and responses were durable</a:t>
            </a:r>
          </a:p>
          <a:p>
            <a:pPr marL="171450" marR="0" lvl="1" indent="-171450" algn="l" defTabSz="914396" rtl="0" eaLnBrk="1" fontAlgn="base" latinLnBrk="0" hangingPunct="1">
              <a:lnSpc>
                <a:spcPct val="100000"/>
              </a:lnSpc>
              <a:spcBef>
                <a:spcPts val="1200"/>
              </a:spcBef>
              <a:spcAft>
                <a:spcPct val="0"/>
              </a:spcAft>
              <a:buClr>
                <a:srgbClr val="FFFF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sym typeface="OpenSans"/>
              </a:rPr>
              <a:t>ORR &gt;50% was observed with combination therapy, with a durable DOR</a:t>
            </a:r>
          </a:p>
          <a:p>
            <a:pPr marL="341313" marR="0" lvl="2" indent="-171450" algn="l" defTabSz="914396" rtl="0" eaLnBrk="1" fontAlgn="base" latinLnBrk="0" hangingPunct="1">
              <a:lnSpc>
                <a:spcPct val="100000"/>
              </a:lnSpc>
              <a:spcBef>
                <a:spcPts val="600"/>
              </a:spcBef>
              <a:spcAft>
                <a:spcPct val="0"/>
              </a:spcAft>
              <a:buClr>
                <a:srgbClr val="FFFF00"/>
              </a:buClr>
              <a:buSzTx/>
              <a:buFont typeface="Open Sans" panose="020B06060305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sym typeface="OpenSans"/>
              </a:rPr>
              <a:t>For patients with a CR in the combination arm (n=6), median </a:t>
            </a:r>
            <a:r>
              <a:rPr kumimoji="0" lang="en-US" sz="1400" b="0" i="0" u="none" strike="noStrike" kern="1200" cap="none" spc="0" normalizeH="0" baseline="0" noProof="0" dirty="0" err="1">
                <a:ln>
                  <a:noFill/>
                </a:ln>
                <a:solidFill>
                  <a:prstClr val="black"/>
                </a:solidFill>
                <a:effectLst/>
                <a:uLnTx/>
                <a:uFillTx/>
                <a:latin typeface="Arial"/>
                <a:ea typeface="+mn-ea"/>
                <a:cs typeface="+mn-cs"/>
                <a:sym typeface="OpenSans"/>
              </a:rPr>
              <a:t>DOR</a:t>
            </a:r>
            <a:r>
              <a:rPr kumimoji="0" lang="en-US" sz="1400" b="0" i="0" u="none" strike="noStrike" kern="1200" cap="none" spc="0" normalizeH="0" baseline="0" noProof="0" dirty="0">
                <a:ln>
                  <a:noFill/>
                </a:ln>
                <a:solidFill>
                  <a:prstClr val="black"/>
                </a:solidFill>
                <a:effectLst/>
                <a:uLnTx/>
                <a:uFillTx/>
                <a:latin typeface="Arial"/>
                <a:ea typeface="+mn-ea"/>
                <a:cs typeface="+mn-cs"/>
                <a:sym typeface="OpenSans"/>
              </a:rPr>
              <a:t> was not reached</a:t>
            </a:r>
          </a:p>
          <a:p>
            <a:pPr marL="171450" marR="0" lvl="1" indent="-171450" algn="l" defTabSz="914396" rtl="0" eaLnBrk="1" fontAlgn="base" latinLnBrk="0" hangingPunct="1">
              <a:lnSpc>
                <a:spcPct val="100000"/>
              </a:lnSpc>
              <a:spcBef>
                <a:spcPts val="1200"/>
              </a:spcBef>
              <a:spcAft>
                <a:spcPct val="0"/>
              </a:spcAft>
              <a:buClr>
                <a:srgbClr val="FFFF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sym typeface="OpenSans"/>
              </a:rPr>
              <a:t>In patients with a CPS &lt;10, ORR was 46.4% in monotherapy and 50.0% in the combination arm</a:t>
            </a:r>
          </a:p>
          <a:p>
            <a:pPr marL="341313" marR="0" lvl="2" indent="-171450" algn="l" defTabSz="914396" rtl="0" eaLnBrk="1" fontAlgn="base" latinLnBrk="0" hangingPunct="1">
              <a:lnSpc>
                <a:spcPct val="100000"/>
              </a:lnSpc>
              <a:spcBef>
                <a:spcPts val="600"/>
              </a:spcBef>
              <a:spcAft>
                <a:spcPct val="0"/>
              </a:spcAft>
              <a:buClr>
                <a:srgbClr val="FFFF00"/>
              </a:buClr>
              <a:buSzTx/>
              <a:buFont typeface="Open Sans" panose="020B06060305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sym typeface="OpenSans"/>
              </a:rPr>
              <a:t>Data are limited in patients with PD-L1 high status (CPS ≥10)</a:t>
            </a:r>
          </a:p>
        </p:txBody>
      </p:sp>
      <p:graphicFrame>
        <p:nvGraphicFramePr>
          <p:cNvPr id="8" name="Table 4">
            <a:extLst>
              <a:ext uri="{FF2B5EF4-FFF2-40B4-BE49-F238E27FC236}">
                <a16:creationId xmlns:a16="http://schemas.microsoft.com/office/drawing/2014/main" id="{4B2A044E-7978-14C2-1370-4F756268A237}"/>
              </a:ext>
            </a:extLst>
          </p:cNvPr>
          <p:cNvGraphicFramePr>
            <a:graphicFrameLocks noGrp="1"/>
          </p:cNvGraphicFramePr>
          <p:nvPr/>
        </p:nvGraphicFramePr>
        <p:xfrm>
          <a:off x="6287669" y="4398919"/>
          <a:ext cx="5559777" cy="1422330"/>
        </p:xfrm>
        <a:graphic>
          <a:graphicData uri="http://schemas.openxmlformats.org/drawingml/2006/table">
            <a:tbl>
              <a:tblPr firstRow="1" bandRow="1">
                <a:tableStyleId>{9DCAF9ED-07DC-4A11-8D7F-57B35C25682E}</a:tableStyleId>
              </a:tblPr>
              <a:tblGrid>
                <a:gridCol w="2494555">
                  <a:extLst>
                    <a:ext uri="{9D8B030D-6E8A-4147-A177-3AD203B41FA5}">
                      <a16:colId xmlns:a16="http://schemas.microsoft.com/office/drawing/2014/main" val="448902403"/>
                    </a:ext>
                  </a:extLst>
                </a:gridCol>
                <a:gridCol w="1532611">
                  <a:extLst>
                    <a:ext uri="{9D8B030D-6E8A-4147-A177-3AD203B41FA5}">
                      <a16:colId xmlns:a16="http://schemas.microsoft.com/office/drawing/2014/main" val="1052019350"/>
                    </a:ext>
                  </a:extLst>
                </a:gridCol>
                <a:gridCol w="1532611">
                  <a:extLst>
                    <a:ext uri="{9D8B030D-6E8A-4147-A177-3AD203B41FA5}">
                      <a16:colId xmlns:a16="http://schemas.microsoft.com/office/drawing/2014/main" val="2425964566"/>
                    </a:ext>
                  </a:extLst>
                </a:gridCol>
              </a:tblGrid>
              <a:tr h="640080">
                <a:tc>
                  <a:txBody>
                    <a:bodyPr/>
                    <a:lstStyle/>
                    <a:p>
                      <a:endParaRPr lang="en-US" sz="1200" dirty="0">
                        <a:solidFill>
                          <a:schemeClr val="bg1"/>
                        </a:solidFill>
                        <a:latin typeface="+mn-l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dirty="0">
                          <a:solidFill>
                            <a:schemeClr val="bg1"/>
                          </a:solidFill>
                          <a:latin typeface="+mn-lt"/>
                        </a:rPr>
                        <a:t>Erdafitinib </a:t>
                      </a:r>
                      <a:br>
                        <a:rPr lang="en-US" sz="1200" dirty="0">
                          <a:solidFill>
                            <a:schemeClr val="bg1"/>
                          </a:solidFill>
                          <a:latin typeface="+mn-lt"/>
                        </a:rPr>
                      </a:br>
                      <a:r>
                        <a:rPr lang="en-US" sz="1200" dirty="0">
                          <a:solidFill>
                            <a:schemeClr val="bg1"/>
                          </a:solidFill>
                          <a:latin typeface="+mn-lt"/>
                        </a:rPr>
                        <a:t>(N=43)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200" dirty="0">
                          <a:solidFill>
                            <a:schemeClr val="bg1"/>
                          </a:solidFill>
                          <a:latin typeface="+mn-lt"/>
                        </a:rPr>
                        <a:t>Erdafitinib + Cetrelimab</a:t>
                      </a:r>
                      <a:br>
                        <a:rPr lang="en-US" sz="1200" dirty="0">
                          <a:solidFill>
                            <a:schemeClr val="bg1"/>
                          </a:solidFill>
                          <a:latin typeface="+mn-lt"/>
                        </a:rPr>
                      </a:br>
                      <a:r>
                        <a:rPr lang="en-US" sz="1200" dirty="0">
                          <a:solidFill>
                            <a:schemeClr val="bg1"/>
                          </a:solidFill>
                          <a:latin typeface="+mn-lt"/>
                        </a:rPr>
                        <a:t>(N=44)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133462446"/>
                  </a:ext>
                </a:extLst>
              </a:tr>
              <a:tr h="391125">
                <a:tc>
                  <a:txBody>
                    <a:bodyPr/>
                    <a:lstStyle/>
                    <a:p>
                      <a:pPr>
                        <a:lnSpc>
                          <a:spcPct val="100000"/>
                        </a:lnSpc>
                        <a:spcBef>
                          <a:spcPts val="0"/>
                        </a:spcBef>
                        <a:spcAft>
                          <a:spcPts val="300"/>
                        </a:spcAft>
                      </a:pPr>
                      <a:r>
                        <a:rPr lang="en-US" sz="1200" baseline="0" dirty="0">
                          <a:effectLst/>
                          <a:latin typeface="+mn-lt"/>
                          <a:ea typeface="Calibri" panose="020F0502020204030204" pitchFamily="34" charset="0"/>
                          <a:cs typeface="Times New Roman" panose="02020603050405020304" pitchFamily="18" charset="0"/>
                        </a:rPr>
                        <a:t>DCR, median (95% CI), %</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100000"/>
                        </a:lnSpc>
                        <a:spcAft>
                          <a:spcPts val="300"/>
                        </a:spcAft>
                      </a:pPr>
                      <a:r>
                        <a:rPr lang="en-US" sz="1200" b="1" dirty="0">
                          <a:effectLst/>
                          <a:latin typeface="+mn-lt"/>
                          <a:ea typeface="Calibri" panose="020F0502020204030204" pitchFamily="34" charset="0"/>
                          <a:cs typeface="Times New Roman" panose="02020603050405020304" pitchFamily="18" charset="0"/>
                        </a:rPr>
                        <a:t>88.4 (74.9-96.1)</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100000"/>
                        </a:lnSpc>
                        <a:spcAft>
                          <a:spcPts val="300"/>
                        </a:spcAft>
                      </a:pPr>
                      <a:r>
                        <a:rPr lang="en-US" sz="1200" b="1" dirty="0">
                          <a:effectLst/>
                          <a:latin typeface="+mn-lt"/>
                          <a:ea typeface="Calibri" panose="020F0502020204030204" pitchFamily="34" charset="0"/>
                          <a:cs typeface="Times New Roman" panose="02020603050405020304" pitchFamily="18" charset="0"/>
                        </a:rPr>
                        <a:t>79.5 (64.7-90.2)</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921234343"/>
                  </a:ext>
                </a:extLst>
              </a:tr>
              <a:tr h="391125">
                <a:tc>
                  <a:txBody>
                    <a:bodyPr/>
                    <a:lstStyle/>
                    <a:p>
                      <a:pPr>
                        <a:lnSpc>
                          <a:spcPct val="100000"/>
                        </a:lnSpc>
                        <a:spcBef>
                          <a:spcPts val="0"/>
                        </a:spcBef>
                        <a:spcAft>
                          <a:spcPts val="300"/>
                        </a:spcAft>
                      </a:pPr>
                      <a:r>
                        <a:rPr lang="en-US" sz="1200" baseline="0" dirty="0">
                          <a:effectLst/>
                          <a:latin typeface="+mn-lt"/>
                          <a:ea typeface="Calibri" panose="020F0502020204030204" pitchFamily="34" charset="0"/>
                          <a:cs typeface="Times New Roman" panose="02020603050405020304" pitchFamily="18" charset="0"/>
                        </a:rPr>
                        <a:t>DOR, median (95% CI), months </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100000"/>
                        </a:lnSpc>
                        <a:spcAft>
                          <a:spcPts val="300"/>
                        </a:spcAft>
                      </a:pPr>
                      <a:r>
                        <a:rPr lang="en-US" sz="1200" b="1" dirty="0">
                          <a:effectLst/>
                          <a:latin typeface="+mn-lt"/>
                          <a:ea typeface="Calibri" panose="020F0502020204030204" pitchFamily="34" charset="0"/>
                          <a:cs typeface="Times New Roman" panose="02020603050405020304" pitchFamily="18" charset="0"/>
                        </a:rPr>
                        <a:t>9.72 (4.6-NE)</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100000"/>
                        </a:lnSpc>
                        <a:spcAft>
                          <a:spcPts val="300"/>
                        </a:spcAft>
                      </a:pPr>
                      <a:r>
                        <a:rPr lang="en-US" sz="1200" b="1" dirty="0">
                          <a:effectLst/>
                          <a:latin typeface="+mn-lt"/>
                          <a:ea typeface="Calibri" panose="020F0502020204030204" pitchFamily="34" charset="0"/>
                          <a:cs typeface="Times New Roman" panose="02020603050405020304" pitchFamily="18" charset="0"/>
                        </a:rPr>
                        <a:t>11.10 (8.8-NE)</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703084918"/>
                  </a:ext>
                </a:extLst>
              </a:tr>
            </a:tbl>
          </a:graphicData>
        </a:graphic>
      </p:graphicFrame>
      <p:sp>
        <p:nvSpPr>
          <p:cNvPr id="21" name="TextBox 20">
            <a:extLst>
              <a:ext uri="{FF2B5EF4-FFF2-40B4-BE49-F238E27FC236}">
                <a16:creationId xmlns:a16="http://schemas.microsoft.com/office/drawing/2014/main" id="{833F4C93-B3C6-8B47-8667-F69E51249631}"/>
              </a:ext>
            </a:extLst>
          </p:cNvPr>
          <p:cNvSpPr txBox="1"/>
          <p:nvPr/>
        </p:nvSpPr>
        <p:spPr>
          <a:xfrm>
            <a:off x="474130" y="6452839"/>
            <a:ext cx="5032853" cy="318100"/>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67" b="0" i="0" u="none" strike="noStrike" kern="1200" cap="none" spc="0" normalizeH="0" baseline="0" noProof="0" dirty="0" err="1">
                <a:ln>
                  <a:noFill/>
                </a:ln>
                <a:solidFill>
                  <a:prstClr val="black"/>
                </a:solidFill>
                <a:effectLst/>
                <a:uLnTx/>
                <a:uFillTx/>
                <a:latin typeface="Calibri" pitchFamily="34" charset="0"/>
                <a:ea typeface="ＭＳ Ｐゴシック" pitchFamily="34" charset="-128"/>
                <a:cs typeface="+mn-cs"/>
              </a:rPr>
              <a:t>Siefker</a:t>
            </a:r>
            <a:r>
              <a:rPr kumimoji="0" lang="en-US" sz="1467"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-Radtke et al. J Clin Oncol 41, 2023 (suppl 16; </a:t>
            </a:r>
            <a:r>
              <a:rPr kumimoji="0" lang="en-US" sz="1467" b="0" i="0" u="none" strike="noStrike" kern="1200" cap="none" spc="0" normalizeH="0" baseline="0" noProof="0" dirty="0" err="1">
                <a:ln>
                  <a:noFill/>
                </a:ln>
                <a:solidFill>
                  <a:prstClr val="black"/>
                </a:solidFill>
                <a:effectLst/>
                <a:uLnTx/>
                <a:uFillTx/>
                <a:latin typeface="Calibri" pitchFamily="34" charset="0"/>
                <a:ea typeface="ＭＳ Ｐゴシック" pitchFamily="34" charset="-128"/>
                <a:cs typeface="+mn-cs"/>
              </a:rPr>
              <a:t>abstr</a:t>
            </a:r>
            <a:r>
              <a:rPr kumimoji="0" lang="en-US" sz="1467"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4504)</a:t>
            </a:r>
          </a:p>
        </p:txBody>
      </p:sp>
    </p:spTree>
    <p:extLst>
      <p:ext uri="{BB962C8B-B14F-4D97-AF65-F5344CB8AC3E}">
        <p14:creationId xmlns:p14="http://schemas.microsoft.com/office/powerpoint/2010/main" val="3729270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9B3A-F4D2-B9C7-72D1-6FDCEBBD4D52}"/>
              </a:ext>
            </a:extLst>
          </p:cNvPr>
          <p:cNvSpPr>
            <a:spLocks noGrp="1"/>
          </p:cNvSpPr>
          <p:nvPr>
            <p:ph type="title"/>
          </p:nvPr>
        </p:nvSpPr>
        <p:spPr>
          <a:xfrm>
            <a:off x="778978" y="155877"/>
            <a:ext cx="10441623" cy="975179"/>
          </a:xfrm>
        </p:spPr>
        <p:txBody>
          <a:bodyPr>
            <a:noAutofit/>
          </a:bodyPr>
          <a:lstStyle/>
          <a:p>
            <a:r>
              <a:rPr lang="en-US" sz="2400" dirty="0"/>
              <a:t>NORSE: Longer PFS and OS provocative with combination therapy</a:t>
            </a:r>
          </a:p>
        </p:txBody>
      </p:sp>
      <p:sp>
        <p:nvSpPr>
          <p:cNvPr id="1146" name="Slide Number Placeholder 3">
            <a:extLst>
              <a:ext uri="{FF2B5EF4-FFF2-40B4-BE49-F238E27FC236}">
                <a16:creationId xmlns:a16="http://schemas.microsoft.com/office/drawing/2014/main" id="{51227859-E01D-9EED-2994-1849720F14AE}"/>
              </a:ext>
            </a:extLst>
          </p:cNvPr>
          <p:cNvSpPr>
            <a:spLocks noGrp="1"/>
          </p:cNvSpPr>
          <p:nvPr>
            <p:ph type="sldNum" sz="quarter" idx="12"/>
          </p:nvPr>
        </p:nvSpPr>
        <p:spPr>
          <a:xfrm>
            <a:off x="14603773" y="8516177"/>
            <a:ext cx="365760" cy="419063"/>
          </a:xfrm>
          <a:prstGeom prst="rect">
            <a:avLst/>
          </a:prstGeom>
        </p:spPr>
        <p:txBody>
          <a:bodyPr vert="horz" lIns="0" tIns="0" rIns="0" bIns="0" rtlCol="0" anchor="b" anchorCtr="0"/>
          <a:lstStyle>
            <a:defPPr>
              <a:defRPr lang="en-US"/>
            </a:defPPr>
            <a:lvl1pPr marL="0" algn="r" defTabSz="609585" rtl="0" eaLnBrk="1" latinLnBrk="0" hangingPunct="1">
              <a:defRPr sz="1467" b="1"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89EC47FE-8A01-4867-B742-54144C5B6A63}" type="slidenum">
              <a:rPr kumimoji="0" lang="en-US" sz="1467" b="1" i="0" u="none" strike="noStrike" kern="1200" cap="none" spc="0" normalizeH="0" baseline="0" noProof="0" smtClean="0">
                <a:ln>
                  <a:noFill/>
                </a:ln>
                <a:solidFill>
                  <a:prstClr val="white"/>
                </a:solidFill>
                <a:effectLst/>
                <a:uLnTx/>
                <a:uFillTx/>
                <a:latin typeface="Arial"/>
                <a:ea typeface="+mn-ea"/>
                <a:cs typeface="+mn-cs"/>
              </a:rPr>
              <a:pPr marL="0" marR="0" lvl="0" indent="0" algn="r" defTabSz="609585" rtl="0" eaLnBrk="1" fontAlgn="base" latinLnBrk="0" hangingPunct="1">
                <a:lnSpc>
                  <a:spcPct val="100000"/>
                </a:lnSpc>
                <a:spcBef>
                  <a:spcPct val="0"/>
                </a:spcBef>
                <a:spcAft>
                  <a:spcPct val="0"/>
                </a:spcAft>
                <a:buClrTx/>
                <a:buSzTx/>
                <a:buFontTx/>
                <a:buNone/>
                <a:tabLst/>
                <a:defRPr/>
              </a:pPr>
              <a:t>97</a:t>
            </a:fld>
            <a:endParaRPr kumimoji="0" lang="en-US" sz="1467" b="1" i="0" u="none" strike="noStrike" kern="1200" cap="none" spc="0" normalizeH="0" baseline="0" noProof="0">
              <a:ln>
                <a:noFill/>
              </a:ln>
              <a:solidFill>
                <a:prstClr val="white"/>
              </a:solidFill>
              <a:effectLst/>
              <a:uLnTx/>
              <a:uFillTx/>
              <a:latin typeface="Arial"/>
              <a:ea typeface="+mn-ea"/>
              <a:cs typeface="+mn-cs"/>
            </a:endParaRPr>
          </a:p>
        </p:txBody>
      </p:sp>
      <p:sp>
        <p:nvSpPr>
          <p:cNvPr id="1159" name="Footer Placeholder 4">
            <a:extLst>
              <a:ext uri="{FF2B5EF4-FFF2-40B4-BE49-F238E27FC236}">
                <a16:creationId xmlns:a16="http://schemas.microsoft.com/office/drawing/2014/main" id="{D2C8E728-392A-18D6-BDBF-E2D91AF3C4FD}"/>
              </a:ext>
            </a:extLst>
          </p:cNvPr>
          <p:cNvSpPr>
            <a:spLocks noGrp="1"/>
          </p:cNvSpPr>
          <p:nvPr>
            <p:ph type="ftr" sz="quarter" idx="3"/>
          </p:nvPr>
        </p:nvSpPr>
        <p:spPr>
          <a:xfrm>
            <a:off x="474130" y="8516177"/>
            <a:ext cx="13964996" cy="419064"/>
          </a:xfrm>
          <a:prstGeom prst="rect">
            <a:avLst/>
          </a:prstGeom>
        </p:spPr>
        <p:txBody>
          <a:bodyPr vert="horz" lIns="120000" tIns="0" rIns="120000" bIns="0" rtlCol="0" anchor="b" anchorCtr="0"/>
          <a:lstStyle>
            <a:defPPr>
              <a:defRPr lang="en-US"/>
            </a:defPPr>
            <a:lvl1pPr marL="0" algn="l" defTabSz="609585" rtl="0" eaLnBrk="1" latinLnBrk="0" hangingPunct="1">
              <a:lnSpc>
                <a:spcPct val="100000"/>
              </a:lnSpc>
              <a:spcAft>
                <a:spcPts val="0"/>
              </a:spcAft>
              <a:defRPr sz="1067"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ct val="0"/>
              </a:spcBef>
              <a:spcAft>
                <a:spcPts val="0"/>
              </a:spcAft>
              <a:buClrTx/>
              <a:buSzTx/>
              <a:buFontTx/>
              <a:buNone/>
              <a:tabLst/>
              <a:defRPr/>
            </a:pPr>
            <a:endParaRPr kumimoji="0" lang="en-GB" sz="1067"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4D170563-E817-9A64-9DD5-A9295820A0D4}"/>
              </a:ext>
            </a:extLst>
          </p:cNvPr>
          <p:cNvSpPr/>
          <p:nvPr/>
        </p:nvSpPr>
        <p:spPr>
          <a:xfrm>
            <a:off x="5939625" y="1533833"/>
            <a:ext cx="5295569" cy="4758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01" name="Rectangle 1100">
            <a:extLst>
              <a:ext uri="{FF2B5EF4-FFF2-40B4-BE49-F238E27FC236}">
                <a16:creationId xmlns:a16="http://schemas.microsoft.com/office/drawing/2014/main" id="{6CF3089F-DE38-EDBD-C5A7-8A2CBA61A686}"/>
              </a:ext>
            </a:extLst>
          </p:cNvPr>
          <p:cNvSpPr/>
          <p:nvPr/>
        </p:nvSpPr>
        <p:spPr>
          <a:xfrm>
            <a:off x="355598" y="1533833"/>
            <a:ext cx="5305425" cy="4758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1102" name="Group 1101">
            <a:extLst>
              <a:ext uri="{FF2B5EF4-FFF2-40B4-BE49-F238E27FC236}">
                <a16:creationId xmlns:a16="http://schemas.microsoft.com/office/drawing/2014/main" id="{3AA11626-9503-FC7C-66B0-BC05916832A3}"/>
              </a:ext>
            </a:extLst>
          </p:cNvPr>
          <p:cNvGrpSpPr/>
          <p:nvPr/>
        </p:nvGrpSpPr>
        <p:grpSpPr>
          <a:xfrm>
            <a:off x="1013440" y="1879312"/>
            <a:ext cx="4476697" cy="3487346"/>
            <a:chOff x="1013439" y="1879312"/>
            <a:chExt cx="4476697" cy="3487345"/>
          </a:xfrm>
        </p:grpSpPr>
        <p:grpSp>
          <p:nvGrpSpPr>
            <p:cNvPr id="1103" name="Group 1102">
              <a:extLst>
                <a:ext uri="{FF2B5EF4-FFF2-40B4-BE49-F238E27FC236}">
                  <a16:creationId xmlns:a16="http://schemas.microsoft.com/office/drawing/2014/main" id="{07C93828-316C-EAFD-537E-180F7DA16AA9}"/>
                </a:ext>
              </a:extLst>
            </p:cNvPr>
            <p:cNvGrpSpPr/>
            <p:nvPr/>
          </p:nvGrpSpPr>
          <p:grpSpPr>
            <a:xfrm>
              <a:off x="1426161" y="1998999"/>
              <a:ext cx="3875909" cy="3160406"/>
              <a:chOff x="1426161" y="1998999"/>
              <a:chExt cx="3875909" cy="3160406"/>
            </a:xfrm>
          </p:grpSpPr>
          <p:cxnSp>
            <p:nvCxnSpPr>
              <p:cNvPr id="1123" name="Straight Connector 1122">
                <a:extLst>
                  <a:ext uri="{FF2B5EF4-FFF2-40B4-BE49-F238E27FC236}">
                    <a16:creationId xmlns:a16="http://schemas.microsoft.com/office/drawing/2014/main" id="{61EB7F9B-A6EB-4135-5B29-168D9B710ED2}"/>
                  </a:ext>
                </a:extLst>
              </p:cNvPr>
              <p:cNvCxnSpPr>
                <a:cxnSpLocks/>
              </p:cNvCxnSpPr>
              <p:nvPr/>
            </p:nvCxnSpPr>
            <p:spPr>
              <a:xfrm>
                <a:off x="1510861" y="1998999"/>
                <a:ext cx="0" cy="3154801"/>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24" name="Straight Connector 1123">
                <a:extLst>
                  <a:ext uri="{FF2B5EF4-FFF2-40B4-BE49-F238E27FC236}">
                    <a16:creationId xmlns:a16="http://schemas.microsoft.com/office/drawing/2014/main" id="{04648303-AA33-3BC3-F549-7748FA7227DA}"/>
                  </a:ext>
                </a:extLst>
              </p:cNvPr>
              <p:cNvCxnSpPr>
                <a:cxnSpLocks/>
              </p:cNvCxnSpPr>
              <p:nvPr/>
            </p:nvCxnSpPr>
            <p:spPr>
              <a:xfrm flipH="1">
                <a:off x="1510861" y="5087405"/>
                <a:ext cx="3791209"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25" name="Straight Connector 1124">
                <a:extLst>
                  <a:ext uri="{FF2B5EF4-FFF2-40B4-BE49-F238E27FC236}">
                    <a16:creationId xmlns:a16="http://schemas.microsoft.com/office/drawing/2014/main" id="{176C2BA2-6B52-6562-8B7C-00D783DCE3D5}"/>
                  </a:ext>
                </a:extLst>
              </p:cNvPr>
              <p:cNvCxnSpPr>
                <a:cxnSpLocks/>
              </p:cNvCxnSpPr>
              <p:nvPr/>
            </p:nvCxnSpPr>
            <p:spPr>
              <a:xfrm flipH="1">
                <a:off x="1426161" y="5087055"/>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26" name="Straight Connector 1125">
                <a:extLst>
                  <a:ext uri="{FF2B5EF4-FFF2-40B4-BE49-F238E27FC236}">
                    <a16:creationId xmlns:a16="http://schemas.microsoft.com/office/drawing/2014/main" id="{9EA2F17A-5DF9-D8BA-C2FD-834F46F303EA}"/>
                  </a:ext>
                </a:extLst>
              </p:cNvPr>
              <p:cNvCxnSpPr>
                <a:cxnSpLocks/>
              </p:cNvCxnSpPr>
              <p:nvPr/>
            </p:nvCxnSpPr>
            <p:spPr>
              <a:xfrm flipH="1">
                <a:off x="1426161" y="4473005"/>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27" name="Straight Connector 1126">
                <a:extLst>
                  <a:ext uri="{FF2B5EF4-FFF2-40B4-BE49-F238E27FC236}">
                    <a16:creationId xmlns:a16="http://schemas.microsoft.com/office/drawing/2014/main" id="{AAB3AF7E-B173-5CCC-A0F1-B53896B334B8}"/>
                  </a:ext>
                </a:extLst>
              </p:cNvPr>
              <p:cNvCxnSpPr>
                <a:cxnSpLocks/>
              </p:cNvCxnSpPr>
              <p:nvPr/>
            </p:nvCxnSpPr>
            <p:spPr>
              <a:xfrm flipH="1">
                <a:off x="1426161" y="3852281"/>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28" name="Straight Connector 1127">
                <a:extLst>
                  <a:ext uri="{FF2B5EF4-FFF2-40B4-BE49-F238E27FC236}">
                    <a16:creationId xmlns:a16="http://schemas.microsoft.com/office/drawing/2014/main" id="{F388A6EF-8D69-F5F5-590A-1EF380D5C1A7}"/>
                  </a:ext>
                </a:extLst>
              </p:cNvPr>
              <p:cNvCxnSpPr>
                <a:cxnSpLocks/>
              </p:cNvCxnSpPr>
              <p:nvPr/>
            </p:nvCxnSpPr>
            <p:spPr>
              <a:xfrm flipH="1">
                <a:off x="1426161" y="3231557"/>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29" name="Straight Connector 1128">
                <a:extLst>
                  <a:ext uri="{FF2B5EF4-FFF2-40B4-BE49-F238E27FC236}">
                    <a16:creationId xmlns:a16="http://schemas.microsoft.com/office/drawing/2014/main" id="{5CE3C2EE-8F09-F64C-B111-11B754A312A4}"/>
                  </a:ext>
                </a:extLst>
              </p:cNvPr>
              <p:cNvCxnSpPr>
                <a:cxnSpLocks/>
              </p:cNvCxnSpPr>
              <p:nvPr/>
            </p:nvCxnSpPr>
            <p:spPr>
              <a:xfrm flipH="1">
                <a:off x="1426161" y="2617507"/>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30" name="Straight Connector 1129">
                <a:extLst>
                  <a:ext uri="{FF2B5EF4-FFF2-40B4-BE49-F238E27FC236}">
                    <a16:creationId xmlns:a16="http://schemas.microsoft.com/office/drawing/2014/main" id="{F9AFDF67-250B-79FB-2670-F55A63889F98}"/>
                  </a:ext>
                </a:extLst>
              </p:cNvPr>
              <p:cNvCxnSpPr>
                <a:cxnSpLocks/>
              </p:cNvCxnSpPr>
              <p:nvPr/>
            </p:nvCxnSpPr>
            <p:spPr>
              <a:xfrm flipH="1">
                <a:off x="1426161" y="1998999"/>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31" name="Straight Connector 1130">
                <a:extLst>
                  <a:ext uri="{FF2B5EF4-FFF2-40B4-BE49-F238E27FC236}">
                    <a16:creationId xmlns:a16="http://schemas.microsoft.com/office/drawing/2014/main" id="{7DF1F4CF-9E08-DE41-148C-9CD0370DFD50}"/>
                  </a:ext>
                </a:extLst>
              </p:cNvPr>
              <p:cNvCxnSpPr>
                <a:cxnSpLocks/>
              </p:cNvCxnSpPr>
              <p:nvPr/>
            </p:nvCxnSpPr>
            <p:spPr>
              <a:xfrm>
                <a:off x="1510861"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32" name="Straight Connector 1131">
                <a:extLst>
                  <a:ext uri="{FF2B5EF4-FFF2-40B4-BE49-F238E27FC236}">
                    <a16:creationId xmlns:a16="http://schemas.microsoft.com/office/drawing/2014/main" id="{0E57DEF2-FE28-08EE-60C8-0455BF3F4AB0}"/>
                  </a:ext>
                </a:extLst>
              </p:cNvPr>
              <p:cNvCxnSpPr>
                <a:cxnSpLocks/>
              </p:cNvCxnSpPr>
              <p:nvPr/>
            </p:nvCxnSpPr>
            <p:spPr>
              <a:xfrm>
                <a:off x="1819471"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33" name="Straight Connector 1132">
                <a:extLst>
                  <a:ext uri="{FF2B5EF4-FFF2-40B4-BE49-F238E27FC236}">
                    <a16:creationId xmlns:a16="http://schemas.microsoft.com/office/drawing/2014/main" id="{A4F0CB51-02C9-577F-733C-D21EBC40AC2B}"/>
                  </a:ext>
                </a:extLst>
              </p:cNvPr>
              <p:cNvCxnSpPr>
                <a:cxnSpLocks/>
              </p:cNvCxnSpPr>
              <p:nvPr/>
            </p:nvCxnSpPr>
            <p:spPr>
              <a:xfrm>
                <a:off x="2139511"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34" name="Straight Connector 1133">
                <a:extLst>
                  <a:ext uri="{FF2B5EF4-FFF2-40B4-BE49-F238E27FC236}">
                    <a16:creationId xmlns:a16="http://schemas.microsoft.com/office/drawing/2014/main" id="{7F664497-4A65-D7C9-CDA9-B63B483217FC}"/>
                  </a:ext>
                </a:extLst>
              </p:cNvPr>
              <p:cNvCxnSpPr>
                <a:cxnSpLocks/>
              </p:cNvCxnSpPr>
              <p:nvPr/>
            </p:nvCxnSpPr>
            <p:spPr>
              <a:xfrm>
                <a:off x="2459551"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35" name="Straight Connector 1134">
                <a:extLst>
                  <a:ext uri="{FF2B5EF4-FFF2-40B4-BE49-F238E27FC236}">
                    <a16:creationId xmlns:a16="http://schemas.microsoft.com/office/drawing/2014/main" id="{8381021C-5AC6-BD3B-F567-910556B0FE45}"/>
                  </a:ext>
                </a:extLst>
              </p:cNvPr>
              <p:cNvCxnSpPr>
                <a:cxnSpLocks/>
              </p:cNvCxnSpPr>
              <p:nvPr/>
            </p:nvCxnSpPr>
            <p:spPr>
              <a:xfrm>
                <a:off x="2771971"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36" name="Straight Connector 1135">
                <a:extLst>
                  <a:ext uri="{FF2B5EF4-FFF2-40B4-BE49-F238E27FC236}">
                    <a16:creationId xmlns:a16="http://schemas.microsoft.com/office/drawing/2014/main" id="{E701C344-098C-09BE-93F3-A631E0A547BF}"/>
                  </a:ext>
                </a:extLst>
              </p:cNvPr>
              <p:cNvCxnSpPr>
                <a:cxnSpLocks/>
              </p:cNvCxnSpPr>
              <p:nvPr/>
            </p:nvCxnSpPr>
            <p:spPr>
              <a:xfrm>
                <a:off x="3088201"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37" name="Straight Connector 1136">
                <a:extLst>
                  <a:ext uri="{FF2B5EF4-FFF2-40B4-BE49-F238E27FC236}">
                    <a16:creationId xmlns:a16="http://schemas.microsoft.com/office/drawing/2014/main" id="{C38A4656-8870-1217-4955-7BFDED09DE2F}"/>
                  </a:ext>
                </a:extLst>
              </p:cNvPr>
              <p:cNvCxnSpPr>
                <a:cxnSpLocks/>
              </p:cNvCxnSpPr>
              <p:nvPr/>
            </p:nvCxnSpPr>
            <p:spPr>
              <a:xfrm>
                <a:off x="3404676"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38" name="Straight Connector 1137">
                <a:extLst>
                  <a:ext uri="{FF2B5EF4-FFF2-40B4-BE49-F238E27FC236}">
                    <a16:creationId xmlns:a16="http://schemas.microsoft.com/office/drawing/2014/main" id="{591741DB-4997-A71B-DD8C-480203FC4FAF}"/>
                  </a:ext>
                </a:extLst>
              </p:cNvPr>
              <p:cNvCxnSpPr>
                <a:cxnSpLocks/>
              </p:cNvCxnSpPr>
              <p:nvPr/>
            </p:nvCxnSpPr>
            <p:spPr>
              <a:xfrm>
                <a:off x="3724716"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39" name="Straight Connector 1138">
                <a:extLst>
                  <a:ext uri="{FF2B5EF4-FFF2-40B4-BE49-F238E27FC236}">
                    <a16:creationId xmlns:a16="http://schemas.microsoft.com/office/drawing/2014/main" id="{EA19F808-3213-9C80-DEC3-3D0B143BBE8E}"/>
                  </a:ext>
                </a:extLst>
              </p:cNvPr>
              <p:cNvCxnSpPr>
                <a:cxnSpLocks/>
              </p:cNvCxnSpPr>
              <p:nvPr/>
            </p:nvCxnSpPr>
            <p:spPr>
              <a:xfrm>
                <a:off x="4033326"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40" name="Straight Connector 1139">
                <a:extLst>
                  <a:ext uri="{FF2B5EF4-FFF2-40B4-BE49-F238E27FC236}">
                    <a16:creationId xmlns:a16="http://schemas.microsoft.com/office/drawing/2014/main" id="{B7EA77FC-1D83-F06A-C2E3-DF7FC36A02C0}"/>
                  </a:ext>
                </a:extLst>
              </p:cNvPr>
              <p:cNvCxnSpPr>
                <a:cxnSpLocks/>
              </p:cNvCxnSpPr>
              <p:nvPr/>
            </p:nvCxnSpPr>
            <p:spPr>
              <a:xfrm>
                <a:off x="4353366"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41" name="Straight Connector 1140">
                <a:extLst>
                  <a:ext uri="{FF2B5EF4-FFF2-40B4-BE49-F238E27FC236}">
                    <a16:creationId xmlns:a16="http://schemas.microsoft.com/office/drawing/2014/main" id="{E7B3D5FD-1021-C68C-1DAB-7AF77846BF29}"/>
                  </a:ext>
                </a:extLst>
              </p:cNvPr>
              <p:cNvCxnSpPr>
                <a:cxnSpLocks/>
              </p:cNvCxnSpPr>
              <p:nvPr/>
            </p:nvCxnSpPr>
            <p:spPr>
              <a:xfrm>
                <a:off x="4670136"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42" name="Straight Connector 1141">
                <a:extLst>
                  <a:ext uri="{FF2B5EF4-FFF2-40B4-BE49-F238E27FC236}">
                    <a16:creationId xmlns:a16="http://schemas.microsoft.com/office/drawing/2014/main" id="{AFBE3AC3-1C80-E722-9862-0293B1EF74C6}"/>
                  </a:ext>
                </a:extLst>
              </p:cNvPr>
              <p:cNvCxnSpPr>
                <a:cxnSpLocks/>
              </p:cNvCxnSpPr>
              <p:nvPr/>
            </p:nvCxnSpPr>
            <p:spPr>
              <a:xfrm>
                <a:off x="4982556"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43" name="Straight Connector 1142">
                <a:extLst>
                  <a:ext uri="{FF2B5EF4-FFF2-40B4-BE49-F238E27FC236}">
                    <a16:creationId xmlns:a16="http://schemas.microsoft.com/office/drawing/2014/main" id="{9DF04D7E-117C-9972-21B1-FABB13F132EC}"/>
                  </a:ext>
                </a:extLst>
              </p:cNvPr>
              <p:cNvCxnSpPr>
                <a:cxnSpLocks/>
              </p:cNvCxnSpPr>
              <p:nvPr/>
            </p:nvCxnSpPr>
            <p:spPr>
              <a:xfrm>
                <a:off x="5302070" y="5087405"/>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144" name="Straight Connector 1143">
                <a:extLst>
                  <a:ext uri="{FF2B5EF4-FFF2-40B4-BE49-F238E27FC236}">
                    <a16:creationId xmlns:a16="http://schemas.microsoft.com/office/drawing/2014/main" id="{ECFD975B-4FDA-1745-B2E8-BEF81A724B66}"/>
                  </a:ext>
                </a:extLst>
              </p:cNvPr>
              <p:cNvCxnSpPr>
                <a:cxnSpLocks/>
              </p:cNvCxnSpPr>
              <p:nvPr/>
            </p:nvCxnSpPr>
            <p:spPr>
              <a:xfrm flipH="1">
                <a:off x="1510861" y="3536725"/>
                <a:ext cx="3791209" cy="0"/>
              </a:xfrm>
              <a:prstGeom prst="line">
                <a:avLst/>
              </a:prstGeom>
              <a:ln w="15875" cap="sq">
                <a:solidFill>
                  <a:schemeClr val="tx1">
                    <a:lumMod val="40000"/>
                    <a:lumOff val="60000"/>
                  </a:schemeClr>
                </a:solidFill>
                <a:prstDash val="dash"/>
              </a:ln>
            </p:spPr>
            <p:style>
              <a:lnRef idx="2">
                <a:schemeClr val="dk1"/>
              </a:lnRef>
              <a:fillRef idx="0">
                <a:schemeClr val="dk1"/>
              </a:fillRef>
              <a:effectRef idx="1">
                <a:schemeClr val="dk1"/>
              </a:effectRef>
              <a:fontRef idx="minor">
                <a:schemeClr val="tx1"/>
              </a:fontRef>
            </p:style>
          </p:cxnSp>
        </p:grpSp>
        <p:sp>
          <p:nvSpPr>
            <p:cNvPr id="1104" name="TextBox 1103">
              <a:extLst>
                <a:ext uri="{FF2B5EF4-FFF2-40B4-BE49-F238E27FC236}">
                  <a16:creationId xmlns:a16="http://schemas.microsoft.com/office/drawing/2014/main" id="{C69536D7-6028-1D8D-44E5-B3EFDF7E655F}"/>
                </a:ext>
              </a:extLst>
            </p:cNvPr>
            <p:cNvSpPr txBox="1"/>
            <p:nvPr/>
          </p:nvSpPr>
          <p:spPr>
            <a:xfrm>
              <a:off x="1013439" y="1879312"/>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100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05" name="TextBox 1104">
              <a:extLst>
                <a:ext uri="{FF2B5EF4-FFF2-40B4-BE49-F238E27FC236}">
                  <a16:creationId xmlns:a16="http://schemas.microsoft.com/office/drawing/2014/main" id="{8A6418AF-1A2B-A138-06FE-5E2732FEDD7A}"/>
                </a:ext>
              </a:extLst>
            </p:cNvPr>
            <p:cNvSpPr txBox="1"/>
            <p:nvPr/>
          </p:nvSpPr>
          <p:spPr>
            <a:xfrm>
              <a:off x="1013439" y="2489091"/>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80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06" name="TextBox 1105">
              <a:extLst>
                <a:ext uri="{FF2B5EF4-FFF2-40B4-BE49-F238E27FC236}">
                  <a16:creationId xmlns:a16="http://schemas.microsoft.com/office/drawing/2014/main" id="{83360399-6481-3CA6-E9B2-65839DF8CE13}"/>
                </a:ext>
              </a:extLst>
            </p:cNvPr>
            <p:cNvSpPr txBox="1"/>
            <p:nvPr/>
          </p:nvSpPr>
          <p:spPr>
            <a:xfrm>
              <a:off x="1013439" y="3103138"/>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60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07" name="TextBox 1106">
              <a:extLst>
                <a:ext uri="{FF2B5EF4-FFF2-40B4-BE49-F238E27FC236}">
                  <a16:creationId xmlns:a16="http://schemas.microsoft.com/office/drawing/2014/main" id="{31E983D7-BA3A-C724-B1B7-59093BF0755C}"/>
                </a:ext>
              </a:extLst>
            </p:cNvPr>
            <p:cNvSpPr txBox="1"/>
            <p:nvPr/>
          </p:nvSpPr>
          <p:spPr>
            <a:xfrm>
              <a:off x="1013439" y="3729170"/>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40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08" name="TextBox 1107">
              <a:extLst>
                <a:ext uri="{FF2B5EF4-FFF2-40B4-BE49-F238E27FC236}">
                  <a16:creationId xmlns:a16="http://schemas.microsoft.com/office/drawing/2014/main" id="{739B4C03-B36C-CD69-CAA4-BFA00F1E6D30}"/>
                </a:ext>
              </a:extLst>
            </p:cNvPr>
            <p:cNvSpPr txBox="1"/>
            <p:nvPr/>
          </p:nvSpPr>
          <p:spPr>
            <a:xfrm>
              <a:off x="1013439" y="4344106"/>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20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09" name="TextBox 1108">
              <a:extLst>
                <a:ext uri="{FF2B5EF4-FFF2-40B4-BE49-F238E27FC236}">
                  <a16:creationId xmlns:a16="http://schemas.microsoft.com/office/drawing/2014/main" id="{E0BB7046-E921-8D86-0D8F-B02957FBAA45}"/>
                </a:ext>
              </a:extLst>
            </p:cNvPr>
            <p:cNvSpPr txBox="1"/>
            <p:nvPr/>
          </p:nvSpPr>
          <p:spPr>
            <a:xfrm>
              <a:off x="1013439" y="4959044"/>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10" name="TextBox 1109">
              <a:extLst>
                <a:ext uri="{FF2B5EF4-FFF2-40B4-BE49-F238E27FC236}">
                  <a16:creationId xmlns:a16="http://schemas.microsoft.com/office/drawing/2014/main" id="{AEFB4E69-DCFC-9EB3-6322-B87D4D6E05D2}"/>
                </a:ext>
              </a:extLst>
            </p:cNvPr>
            <p:cNvSpPr txBox="1"/>
            <p:nvPr/>
          </p:nvSpPr>
          <p:spPr>
            <a:xfrm>
              <a:off x="1429043" y="5120436"/>
              <a:ext cx="170072"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11" name="TextBox 1110">
              <a:extLst>
                <a:ext uri="{FF2B5EF4-FFF2-40B4-BE49-F238E27FC236}">
                  <a16:creationId xmlns:a16="http://schemas.microsoft.com/office/drawing/2014/main" id="{E56CE3B6-372B-5A48-9238-90CE6509296A}"/>
                </a:ext>
              </a:extLst>
            </p:cNvPr>
            <p:cNvSpPr txBox="1"/>
            <p:nvPr/>
          </p:nvSpPr>
          <p:spPr>
            <a:xfrm>
              <a:off x="1739462" y="5120436"/>
              <a:ext cx="170072"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3</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12" name="TextBox 1111">
              <a:extLst>
                <a:ext uri="{FF2B5EF4-FFF2-40B4-BE49-F238E27FC236}">
                  <a16:creationId xmlns:a16="http://schemas.microsoft.com/office/drawing/2014/main" id="{0C8E6325-E26C-B0A4-7E4D-64B77E285A94}"/>
                </a:ext>
              </a:extLst>
            </p:cNvPr>
            <p:cNvSpPr txBox="1"/>
            <p:nvPr/>
          </p:nvSpPr>
          <p:spPr>
            <a:xfrm>
              <a:off x="2057746" y="5120436"/>
              <a:ext cx="170072"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6</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13" name="TextBox 1112">
              <a:extLst>
                <a:ext uri="{FF2B5EF4-FFF2-40B4-BE49-F238E27FC236}">
                  <a16:creationId xmlns:a16="http://schemas.microsoft.com/office/drawing/2014/main" id="{2448C880-FE9D-F83D-99E7-4481CA0E84A6}"/>
                </a:ext>
              </a:extLst>
            </p:cNvPr>
            <p:cNvSpPr txBox="1"/>
            <p:nvPr/>
          </p:nvSpPr>
          <p:spPr>
            <a:xfrm>
              <a:off x="2370166" y="5120436"/>
              <a:ext cx="170072"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9</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14" name="TextBox 1113">
              <a:extLst>
                <a:ext uri="{FF2B5EF4-FFF2-40B4-BE49-F238E27FC236}">
                  <a16:creationId xmlns:a16="http://schemas.microsoft.com/office/drawing/2014/main" id="{6C2F9984-6F27-AAD3-FEAF-5834A7928433}"/>
                </a:ext>
              </a:extLst>
            </p:cNvPr>
            <p:cNvSpPr txBox="1"/>
            <p:nvPr/>
          </p:nvSpPr>
          <p:spPr>
            <a:xfrm>
              <a:off x="2586899" y="5120436"/>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12</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15" name="TextBox 1114">
              <a:extLst>
                <a:ext uri="{FF2B5EF4-FFF2-40B4-BE49-F238E27FC236}">
                  <a16:creationId xmlns:a16="http://schemas.microsoft.com/office/drawing/2014/main" id="{82F202E1-8264-520E-710C-9B612D2D9E9E}"/>
                </a:ext>
              </a:extLst>
            </p:cNvPr>
            <p:cNvSpPr txBox="1"/>
            <p:nvPr/>
          </p:nvSpPr>
          <p:spPr>
            <a:xfrm>
              <a:off x="2899370" y="5120436"/>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15</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16" name="TextBox 1115">
              <a:extLst>
                <a:ext uri="{FF2B5EF4-FFF2-40B4-BE49-F238E27FC236}">
                  <a16:creationId xmlns:a16="http://schemas.microsoft.com/office/drawing/2014/main" id="{689E6DF5-158D-B1D4-0566-766B5FBF72E5}"/>
                </a:ext>
              </a:extLst>
            </p:cNvPr>
            <p:cNvSpPr txBox="1"/>
            <p:nvPr/>
          </p:nvSpPr>
          <p:spPr>
            <a:xfrm>
              <a:off x="3217651" y="5120436"/>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18</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17" name="TextBox 1116">
              <a:extLst>
                <a:ext uri="{FF2B5EF4-FFF2-40B4-BE49-F238E27FC236}">
                  <a16:creationId xmlns:a16="http://schemas.microsoft.com/office/drawing/2014/main" id="{B19D85CA-365E-A582-316C-72443053AB7D}"/>
                </a:ext>
              </a:extLst>
            </p:cNvPr>
            <p:cNvSpPr txBox="1"/>
            <p:nvPr/>
          </p:nvSpPr>
          <p:spPr>
            <a:xfrm>
              <a:off x="3534072" y="5120436"/>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21</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18" name="TextBox 1117">
              <a:extLst>
                <a:ext uri="{FF2B5EF4-FFF2-40B4-BE49-F238E27FC236}">
                  <a16:creationId xmlns:a16="http://schemas.microsoft.com/office/drawing/2014/main" id="{03F6602D-262C-FAC7-9A7F-5EFD9B26779B}"/>
                </a:ext>
              </a:extLst>
            </p:cNvPr>
            <p:cNvSpPr txBox="1"/>
            <p:nvPr/>
          </p:nvSpPr>
          <p:spPr>
            <a:xfrm>
              <a:off x="3851865" y="5120436"/>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24</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19" name="TextBox 1118">
              <a:extLst>
                <a:ext uri="{FF2B5EF4-FFF2-40B4-BE49-F238E27FC236}">
                  <a16:creationId xmlns:a16="http://schemas.microsoft.com/office/drawing/2014/main" id="{1D81D33A-2A7A-679B-47CB-4C9A730C581F}"/>
                </a:ext>
              </a:extLst>
            </p:cNvPr>
            <p:cNvSpPr txBox="1"/>
            <p:nvPr/>
          </p:nvSpPr>
          <p:spPr>
            <a:xfrm>
              <a:off x="4168287" y="5120436"/>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27</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20" name="TextBox 1119">
              <a:extLst>
                <a:ext uri="{FF2B5EF4-FFF2-40B4-BE49-F238E27FC236}">
                  <a16:creationId xmlns:a16="http://schemas.microsoft.com/office/drawing/2014/main" id="{E1858794-B8E2-2E5B-E942-FB3397BF2605}"/>
                </a:ext>
              </a:extLst>
            </p:cNvPr>
            <p:cNvSpPr txBox="1"/>
            <p:nvPr/>
          </p:nvSpPr>
          <p:spPr>
            <a:xfrm>
              <a:off x="4473676" y="5120436"/>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30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21" name="TextBox 1120">
              <a:extLst>
                <a:ext uri="{FF2B5EF4-FFF2-40B4-BE49-F238E27FC236}">
                  <a16:creationId xmlns:a16="http://schemas.microsoft.com/office/drawing/2014/main" id="{8E5C6742-16CD-9282-9E0C-B7BDF6A9DE99}"/>
                </a:ext>
              </a:extLst>
            </p:cNvPr>
            <p:cNvSpPr txBox="1"/>
            <p:nvPr/>
          </p:nvSpPr>
          <p:spPr>
            <a:xfrm>
              <a:off x="4798427" y="5120436"/>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33</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1122" name="TextBox 1121">
              <a:extLst>
                <a:ext uri="{FF2B5EF4-FFF2-40B4-BE49-F238E27FC236}">
                  <a16:creationId xmlns:a16="http://schemas.microsoft.com/office/drawing/2014/main" id="{F5D886FA-71ED-A386-4788-8296DD6A5559}"/>
                </a:ext>
              </a:extLst>
            </p:cNvPr>
            <p:cNvSpPr txBox="1"/>
            <p:nvPr/>
          </p:nvSpPr>
          <p:spPr>
            <a:xfrm>
              <a:off x="5116577" y="5120436"/>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36</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grpSp>
      <p:sp>
        <p:nvSpPr>
          <p:cNvPr id="11" name="TextBox 10">
            <a:extLst>
              <a:ext uri="{FF2B5EF4-FFF2-40B4-BE49-F238E27FC236}">
                <a16:creationId xmlns:a16="http://schemas.microsoft.com/office/drawing/2014/main" id="{377E2DA4-50E7-29D3-4F5C-4E37981210C5}"/>
              </a:ext>
            </a:extLst>
          </p:cNvPr>
          <p:cNvSpPr txBox="1"/>
          <p:nvPr/>
        </p:nvSpPr>
        <p:spPr>
          <a:xfrm>
            <a:off x="7686817" y="1564586"/>
            <a:ext cx="1801198" cy="338554"/>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479"/>
                </a:solidFill>
                <a:effectLst/>
                <a:uLnTx/>
                <a:uFillTx/>
                <a:latin typeface="Open Sans"/>
                <a:ea typeface="ＭＳ Ｐゴシック" pitchFamily="34" charset="-128"/>
                <a:cs typeface="+mn-cs"/>
              </a:rPr>
              <a:t>Overall Survival</a:t>
            </a:r>
          </a:p>
        </p:txBody>
      </p:sp>
      <p:sp>
        <p:nvSpPr>
          <p:cNvPr id="16" name="TextBox 15">
            <a:extLst>
              <a:ext uri="{FF2B5EF4-FFF2-40B4-BE49-F238E27FC236}">
                <a16:creationId xmlns:a16="http://schemas.microsoft.com/office/drawing/2014/main" id="{6A56278F-5B94-0CE5-79E0-3EB67877F019}"/>
              </a:ext>
            </a:extLst>
          </p:cNvPr>
          <p:cNvSpPr txBox="1"/>
          <p:nvPr/>
        </p:nvSpPr>
        <p:spPr>
          <a:xfrm rot="16200000">
            <a:off x="5802730" y="3404264"/>
            <a:ext cx="1489895" cy="276999"/>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t>OS Probability, %</a:t>
            </a:r>
          </a:p>
        </p:txBody>
      </p:sp>
      <p:sp>
        <p:nvSpPr>
          <p:cNvPr id="18" name="TextBox 17">
            <a:extLst>
              <a:ext uri="{FF2B5EF4-FFF2-40B4-BE49-F238E27FC236}">
                <a16:creationId xmlns:a16="http://schemas.microsoft.com/office/drawing/2014/main" id="{9662D3B6-40F3-DE51-F1E7-6ABE70608B7E}"/>
              </a:ext>
            </a:extLst>
          </p:cNvPr>
          <p:cNvSpPr txBox="1"/>
          <p:nvPr/>
        </p:nvSpPr>
        <p:spPr>
          <a:xfrm>
            <a:off x="9398616" y="2014507"/>
            <a:ext cx="1574470" cy="246221"/>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A0DF"/>
                </a:solidFill>
                <a:effectLst/>
                <a:uLnTx/>
                <a:uFillTx/>
                <a:latin typeface="Open Sans"/>
                <a:ea typeface="ＭＳ Ｐゴシック" pitchFamily="34" charset="-128"/>
                <a:cs typeface="+mn-cs"/>
              </a:rPr>
              <a:t>Erdafitinib + cetrelimab</a:t>
            </a:r>
          </a:p>
        </p:txBody>
      </p:sp>
      <p:sp>
        <p:nvSpPr>
          <p:cNvPr id="19" name="TextBox 18">
            <a:extLst>
              <a:ext uri="{FF2B5EF4-FFF2-40B4-BE49-F238E27FC236}">
                <a16:creationId xmlns:a16="http://schemas.microsoft.com/office/drawing/2014/main" id="{FD301526-20AA-4B75-3CEF-986C3994936B}"/>
              </a:ext>
            </a:extLst>
          </p:cNvPr>
          <p:cNvSpPr txBox="1"/>
          <p:nvPr/>
        </p:nvSpPr>
        <p:spPr>
          <a:xfrm>
            <a:off x="9398617" y="2218451"/>
            <a:ext cx="798617" cy="246221"/>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479"/>
                </a:solidFill>
                <a:effectLst/>
                <a:uLnTx/>
                <a:uFillTx/>
                <a:latin typeface="Open Sans"/>
                <a:ea typeface="ＭＳ Ｐゴシック" pitchFamily="34" charset="-128"/>
                <a:cs typeface="+mn-cs"/>
              </a:rPr>
              <a:t>Erdafitinib</a:t>
            </a:r>
          </a:p>
        </p:txBody>
      </p:sp>
      <p:grpSp>
        <p:nvGrpSpPr>
          <p:cNvPr id="21" name="Group 20">
            <a:extLst>
              <a:ext uri="{FF2B5EF4-FFF2-40B4-BE49-F238E27FC236}">
                <a16:creationId xmlns:a16="http://schemas.microsoft.com/office/drawing/2014/main" id="{25752AE1-660F-2728-D693-103A5144BACF}"/>
              </a:ext>
            </a:extLst>
          </p:cNvPr>
          <p:cNvGrpSpPr/>
          <p:nvPr/>
        </p:nvGrpSpPr>
        <p:grpSpPr>
          <a:xfrm>
            <a:off x="7086599" y="1995986"/>
            <a:ext cx="3536147" cy="2451967"/>
            <a:chOff x="7086600" y="1995985"/>
            <a:chExt cx="3536146" cy="2451967"/>
          </a:xfrm>
        </p:grpSpPr>
        <p:sp>
          <p:nvSpPr>
            <p:cNvPr id="1073" name="Freeform: Shape 1072">
              <a:extLst>
                <a:ext uri="{FF2B5EF4-FFF2-40B4-BE49-F238E27FC236}">
                  <a16:creationId xmlns:a16="http://schemas.microsoft.com/office/drawing/2014/main" id="{4BE623E1-305D-51B3-35FB-CEFC11BB3957}"/>
                </a:ext>
              </a:extLst>
            </p:cNvPr>
            <p:cNvSpPr/>
            <p:nvPr/>
          </p:nvSpPr>
          <p:spPr>
            <a:xfrm>
              <a:off x="7086600" y="1995985"/>
              <a:ext cx="3507475" cy="2415654"/>
            </a:xfrm>
            <a:custGeom>
              <a:avLst/>
              <a:gdLst>
                <a:gd name="connsiteX0" fmla="*/ 0 w 3507475"/>
                <a:gd name="connsiteY0" fmla="*/ 0 h 2415654"/>
                <a:gd name="connsiteX1" fmla="*/ 78475 w 3507475"/>
                <a:gd name="connsiteY1" fmla="*/ 0 h 2415654"/>
                <a:gd name="connsiteX2" fmla="*/ 78475 w 3507475"/>
                <a:gd name="connsiteY2" fmla="*/ 71651 h 2415654"/>
                <a:gd name="connsiteX3" fmla="*/ 139890 w 3507475"/>
                <a:gd name="connsiteY3" fmla="*/ 71651 h 2415654"/>
                <a:gd name="connsiteX4" fmla="*/ 139890 w 3507475"/>
                <a:gd name="connsiteY4" fmla="*/ 146714 h 2415654"/>
                <a:gd name="connsiteX5" fmla="*/ 153537 w 3507475"/>
                <a:gd name="connsiteY5" fmla="*/ 146714 h 2415654"/>
                <a:gd name="connsiteX6" fmla="*/ 153537 w 3507475"/>
                <a:gd name="connsiteY6" fmla="*/ 211540 h 2415654"/>
                <a:gd name="connsiteX7" fmla="*/ 160361 w 3507475"/>
                <a:gd name="connsiteY7" fmla="*/ 211540 h 2415654"/>
                <a:gd name="connsiteX8" fmla="*/ 160361 w 3507475"/>
                <a:gd name="connsiteY8" fmla="*/ 283191 h 2415654"/>
                <a:gd name="connsiteX9" fmla="*/ 184245 w 3507475"/>
                <a:gd name="connsiteY9" fmla="*/ 283191 h 2415654"/>
                <a:gd name="connsiteX10" fmla="*/ 184245 w 3507475"/>
                <a:gd name="connsiteY10" fmla="*/ 358254 h 2415654"/>
                <a:gd name="connsiteX11" fmla="*/ 307075 w 3507475"/>
                <a:gd name="connsiteY11" fmla="*/ 358254 h 2415654"/>
                <a:gd name="connsiteX12" fmla="*/ 307075 w 3507475"/>
                <a:gd name="connsiteY12" fmla="*/ 429905 h 2415654"/>
                <a:gd name="connsiteX13" fmla="*/ 419669 w 3507475"/>
                <a:gd name="connsiteY13" fmla="*/ 429905 h 2415654"/>
                <a:gd name="connsiteX14" fmla="*/ 416257 w 3507475"/>
                <a:gd name="connsiteY14" fmla="*/ 433317 h 2415654"/>
                <a:gd name="connsiteX15" fmla="*/ 450376 w 3507475"/>
                <a:gd name="connsiteY15" fmla="*/ 433317 h 2415654"/>
                <a:gd name="connsiteX16" fmla="*/ 419669 w 3507475"/>
                <a:gd name="connsiteY16" fmla="*/ 433317 h 2415654"/>
                <a:gd name="connsiteX17" fmla="*/ 419669 w 3507475"/>
                <a:gd name="connsiteY17" fmla="*/ 511791 h 2415654"/>
                <a:gd name="connsiteX18" fmla="*/ 842749 w 3507475"/>
                <a:gd name="connsiteY18" fmla="*/ 511791 h 2415654"/>
                <a:gd name="connsiteX19" fmla="*/ 842749 w 3507475"/>
                <a:gd name="connsiteY19" fmla="*/ 590266 h 2415654"/>
                <a:gd name="connsiteX20" fmla="*/ 938284 w 3507475"/>
                <a:gd name="connsiteY20" fmla="*/ 590266 h 2415654"/>
                <a:gd name="connsiteX21" fmla="*/ 938284 w 3507475"/>
                <a:gd name="connsiteY21" fmla="*/ 689212 h 2415654"/>
                <a:gd name="connsiteX22" fmla="*/ 1163472 w 3507475"/>
                <a:gd name="connsiteY22" fmla="*/ 689212 h 2415654"/>
                <a:gd name="connsiteX23" fmla="*/ 1163472 w 3507475"/>
                <a:gd name="connsiteY23" fmla="*/ 777922 h 2415654"/>
                <a:gd name="connsiteX24" fmla="*/ 1183943 w 3507475"/>
                <a:gd name="connsiteY24" fmla="*/ 777922 h 2415654"/>
                <a:gd name="connsiteX25" fmla="*/ 1183943 w 3507475"/>
                <a:gd name="connsiteY25" fmla="*/ 893928 h 2415654"/>
                <a:gd name="connsiteX26" fmla="*/ 1248770 w 3507475"/>
                <a:gd name="connsiteY26" fmla="*/ 893928 h 2415654"/>
                <a:gd name="connsiteX27" fmla="*/ 1248770 w 3507475"/>
                <a:gd name="connsiteY27" fmla="*/ 996287 h 2415654"/>
                <a:gd name="connsiteX28" fmla="*/ 1289713 w 3507475"/>
                <a:gd name="connsiteY28" fmla="*/ 996287 h 2415654"/>
                <a:gd name="connsiteX29" fmla="*/ 1289713 w 3507475"/>
                <a:gd name="connsiteY29" fmla="*/ 1112293 h 2415654"/>
                <a:gd name="connsiteX30" fmla="*/ 1538785 w 3507475"/>
                <a:gd name="connsiteY30" fmla="*/ 1112293 h 2415654"/>
                <a:gd name="connsiteX31" fmla="*/ 1538785 w 3507475"/>
                <a:gd name="connsiteY31" fmla="*/ 1272654 h 2415654"/>
                <a:gd name="connsiteX32" fmla="*/ 1825388 w 3507475"/>
                <a:gd name="connsiteY32" fmla="*/ 1272654 h 2415654"/>
                <a:gd name="connsiteX33" fmla="*/ 1825388 w 3507475"/>
                <a:gd name="connsiteY33" fmla="*/ 1473958 h 2415654"/>
                <a:gd name="connsiteX34" fmla="*/ 2173406 w 3507475"/>
                <a:gd name="connsiteY34" fmla="*/ 1473958 h 2415654"/>
                <a:gd name="connsiteX35" fmla="*/ 2173406 w 3507475"/>
                <a:gd name="connsiteY35" fmla="*/ 1750325 h 2415654"/>
                <a:gd name="connsiteX36" fmla="*/ 2692021 w 3507475"/>
                <a:gd name="connsiteY36" fmla="*/ 1750325 h 2415654"/>
                <a:gd name="connsiteX37" fmla="*/ 2692021 w 3507475"/>
                <a:gd name="connsiteY37" fmla="*/ 2415654 h 2415654"/>
                <a:gd name="connsiteX38" fmla="*/ 3507475 w 3507475"/>
                <a:gd name="connsiteY38" fmla="*/ 2415654 h 2415654"/>
                <a:gd name="connsiteX0" fmla="*/ 0 w 3507475"/>
                <a:gd name="connsiteY0" fmla="*/ 0 h 2415654"/>
                <a:gd name="connsiteX1" fmla="*/ 78475 w 3507475"/>
                <a:gd name="connsiteY1" fmla="*/ 0 h 2415654"/>
                <a:gd name="connsiteX2" fmla="*/ 78475 w 3507475"/>
                <a:gd name="connsiteY2" fmla="*/ 71651 h 2415654"/>
                <a:gd name="connsiteX3" fmla="*/ 139890 w 3507475"/>
                <a:gd name="connsiteY3" fmla="*/ 71651 h 2415654"/>
                <a:gd name="connsiteX4" fmla="*/ 139890 w 3507475"/>
                <a:gd name="connsiteY4" fmla="*/ 146714 h 2415654"/>
                <a:gd name="connsiteX5" fmla="*/ 153537 w 3507475"/>
                <a:gd name="connsiteY5" fmla="*/ 146714 h 2415654"/>
                <a:gd name="connsiteX6" fmla="*/ 153537 w 3507475"/>
                <a:gd name="connsiteY6" fmla="*/ 211540 h 2415654"/>
                <a:gd name="connsiteX7" fmla="*/ 160361 w 3507475"/>
                <a:gd name="connsiteY7" fmla="*/ 211540 h 2415654"/>
                <a:gd name="connsiteX8" fmla="*/ 160361 w 3507475"/>
                <a:gd name="connsiteY8" fmla="*/ 283191 h 2415654"/>
                <a:gd name="connsiteX9" fmla="*/ 184245 w 3507475"/>
                <a:gd name="connsiteY9" fmla="*/ 283191 h 2415654"/>
                <a:gd name="connsiteX10" fmla="*/ 184245 w 3507475"/>
                <a:gd name="connsiteY10" fmla="*/ 358254 h 2415654"/>
                <a:gd name="connsiteX11" fmla="*/ 307075 w 3507475"/>
                <a:gd name="connsiteY11" fmla="*/ 358254 h 2415654"/>
                <a:gd name="connsiteX12" fmla="*/ 307075 w 3507475"/>
                <a:gd name="connsiteY12" fmla="*/ 429905 h 2415654"/>
                <a:gd name="connsiteX13" fmla="*/ 419669 w 3507475"/>
                <a:gd name="connsiteY13" fmla="*/ 429905 h 2415654"/>
                <a:gd name="connsiteX14" fmla="*/ 416257 w 3507475"/>
                <a:gd name="connsiteY14" fmla="*/ 433317 h 2415654"/>
                <a:gd name="connsiteX15" fmla="*/ 419669 w 3507475"/>
                <a:gd name="connsiteY15" fmla="*/ 433317 h 2415654"/>
                <a:gd name="connsiteX16" fmla="*/ 419669 w 3507475"/>
                <a:gd name="connsiteY16" fmla="*/ 511791 h 2415654"/>
                <a:gd name="connsiteX17" fmla="*/ 842749 w 3507475"/>
                <a:gd name="connsiteY17" fmla="*/ 511791 h 2415654"/>
                <a:gd name="connsiteX18" fmla="*/ 842749 w 3507475"/>
                <a:gd name="connsiteY18" fmla="*/ 590266 h 2415654"/>
                <a:gd name="connsiteX19" fmla="*/ 938284 w 3507475"/>
                <a:gd name="connsiteY19" fmla="*/ 590266 h 2415654"/>
                <a:gd name="connsiteX20" fmla="*/ 938284 w 3507475"/>
                <a:gd name="connsiteY20" fmla="*/ 689212 h 2415654"/>
                <a:gd name="connsiteX21" fmla="*/ 1163472 w 3507475"/>
                <a:gd name="connsiteY21" fmla="*/ 689212 h 2415654"/>
                <a:gd name="connsiteX22" fmla="*/ 1163472 w 3507475"/>
                <a:gd name="connsiteY22" fmla="*/ 777922 h 2415654"/>
                <a:gd name="connsiteX23" fmla="*/ 1183943 w 3507475"/>
                <a:gd name="connsiteY23" fmla="*/ 777922 h 2415654"/>
                <a:gd name="connsiteX24" fmla="*/ 1183943 w 3507475"/>
                <a:gd name="connsiteY24" fmla="*/ 893928 h 2415654"/>
                <a:gd name="connsiteX25" fmla="*/ 1248770 w 3507475"/>
                <a:gd name="connsiteY25" fmla="*/ 893928 h 2415654"/>
                <a:gd name="connsiteX26" fmla="*/ 1248770 w 3507475"/>
                <a:gd name="connsiteY26" fmla="*/ 996287 h 2415654"/>
                <a:gd name="connsiteX27" fmla="*/ 1289713 w 3507475"/>
                <a:gd name="connsiteY27" fmla="*/ 996287 h 2415654"/>
                <a:gd name="connsiteX28" fmla="*/ 1289713 w 3507475"/>
                <a:gd name="connsiteY28" fmla="*/ 1112293 h 2415654"/>
                <a:gd name="connsiteX29" fmla="*/ 1538785 w 3507475"/>
                <a:gd name="connsiteY29" fmla="*/ 1112293 h 2415654"/>
                <a:gd name="connsiteX30" fmla="*/ 1538785 w 3507475"/>
                <a:gd name="connsiteY30" fmla="*/ 1272654 h 2415654"/>
                <a:gd name="connsiteX31" fmla="*/ 1825388 w 3507475"/>
                <a:gd name="connsiteY31" fmla="*/ 1272654 h 2415654"/>
                <a:gd name="connsiteX32" fmla="*/ 1825388 w 3507475"/>
                <a:gd name="connsiteY32" fmla="*/ 1473958 h 2415654"/>
                <a:gd name="connsiteX33" fmla="*/ 2173406 w 3507475"/>
                <a:gd name="connsiteY33" fmla="*/ 1473958 h 2415654"/>
                <a:gd name="connsiteX34" fmla="*/ 2173406 w 3507475"/>
                <a:gd name="connsiteY34" fmla="*/ 1750325 h 2415654"/>
                <a:gd name="connsiteX35" fmla="*/ 2692021 w 3507475"/>
                <a:gd name="connsiteY35" fmla="*/ 1750325 h 2415654"/>
                <a:gd name="connsiteX36" fmla="*/ 2692021 w 3507475"/>
                <a:gd name="connsiteY36" fmla="*/ 2415654 h 2415654"/>
                <a:gd name="connsiteX37" fmla="*/ 3507475 w 3507475"/>
                <a:gd name="connsiteY37" fmla="*/ 2415654 h 2415654"/>
                <a:gd name="connsiteX0" fmla="*/ 0 w 3507475"/>
                <a:gd name="connsiteY0" fmla="*/ 0 h 2415654"/>
                <a:gd name="connsiteX1" fmla="*/ 78475 w 3507475"/>
                <a:gd name="connsiteY1" fmla="*/ 0 h 2415654"/>
                <a:gd name="connsiteX2" fmla="*/ 78475 w 3507475"/>
                <a:gd name="connsiteY2" fmla="*/ 71651 h 2415654"/>
                <a:gd name="connsiteX3" fmla="*/ 139890 w 3507475"/>
                <a:gd name="connsiteY3" fmla="*/ 71651 h 2415654"/>
                <a:gd name="connsiteX4" fmla="*/ 139890 w 3507475"/>
                <a:gd name="connsiteY4" fmla="*/ 146714 h 2415654"/>
                <a:gd name="connsiteX5" fmla="*/ 153537 w 3507475"/>
                <a:gd name="connsiteY5" fmla="*/ 146714 h 2415654"/>
                <a:gd name="connsiteX6" fmla="*/ 153537 w 3507475"/>
                <a:gd name="connsiteY6" fmla="*/ 211540 h 2415654"/>
                <a:gd name="connsiteX7" fmla="*/ 160361 w 3507475"/>
                <a:gd name="connsiteY7" fmla="*/ 211540 h 2415654"/>
                <a:gd name="connsiteX8" fmla="*/ 160361 w 3507475"/>
                <a:gd name="connsiteY8" fmla="*/ 283191 h 2415654"/>
                <a:gd name="connsiteX9" fmla="*/ 184245 w 3507475"/>
                <a:gd name="connsiteY9" fmla="*/ 283191 h 2415654"/>
                <a:gd name="connsiteX10" fmla="*/ 184245 w 3507475"/>
                <a:gd name="connsiteY10" fmla="*/ 358254 h 2415654"/>
                <a:gd name="connsiteX11" fmla="*/ 307075 w 3507475"/>
                <a:gd name="connsiteY11" fmla="*/ 358254 h 2415654"/>
                <a:gd name="connsiteX12" fmla="*/ 307075 w 3507475"/>
                <a:gd name="connsiteY12" fmla="*/ 429905 h 2415654"/>
                <a:gd name="connsiteX13" fmla="*/ 419669 w 3507475"/>
                <a:gd name="connsiteY13" fmla="*/ 429905 h 2415654"/>
                <a:gd name="connsiteX14" fmla="*/ 416257 w 3507475"/>
                <a:gd name="connsiteY14" fmla="*/ 433317 h 2415654"/>
                <a:gd name="connsiteX15" fmla="*/ 419669 w 3507475"/>
                <a:gd name="connsiteY15" fmla="*/ 511791 h 2415654"/>
                <a:gd name="connsiteX16" fmla="*/ 842749 w 3507475"/>
                <a:gd name="connsiteY16" fmla="*/ 511791 h 2415654"/>
                <a:gd name="connsiteX17" fmla="*/ 842749 w 3507475"/>
                <a:gd name="connsiteY17" fmla="*/ 590266 h 2415654"/>
                <a:gd name="connsiteX18" fmla="*/ 938284 w 3507475"/>
                <a:gd name="connsiteY18" fmla="*/ 590266 h 2415654"/>
                <a:gd name="connsiteX19" fmla="*/ 938284 w 3507475"/>
                <a:gd name="connsiteY19" fmla="*/ 689212 h 2415654"/>
                <a:gd name="connsiteX20" fmla="*/ 1163472 w 3507475"/>
                <a:gd name="connsiteY20" fmla="*/ 689212 h 2415654"/>
                <a:gd name="connsiteX21" fmla="*/ 1163472 w 3507475"/>
                <a:gd name="connsiteY21" fmla="*/ 777922 h 2415654"/>
                <a:gd name="connsiteX22" fmla="*/ 1183943 w 3507475"/>
                <a:gd name="connsiteY22" fmla="*/ 777922 h 2415654"/>
                <a:gd name="connsiteX23" fmla="*/ 1183943 w 3507475"/>
                <a:gd name="connsiteY23" fmla="*/ 893928 h 2415654"/>
                <a:gd name="connsiteX24" fmla="*/ 1248770 w 3507475"/>
                <a:gd name="connsiteY24" fmla="*/ 893928 h 2415654"/>
                <a:gd name="connsiteX25" fmla="*/ 1248770 w 3507475"/>
                <a:gd name="connsiteY25" fmla="*/ 996287 h 2415654"/>
                <a:gd name="connsiteX26" fmla="*/ 1289713 w 3507475"/>
                <a:gd name="connsiteY26" fmla="*/ 996287 h 2415654"/>
                <a:gd name="connsiteX27" fmla="*/ 1289713 w 3507475"/>
                <a:gd name="connsiteY27" fmla="*/ 1112293 h 2415654"/>
                <a:gd name="connsiteX28" fmla="*/ 1538785 w 3507475"/>
                <a:gd name="connsiteY28" fmla="*/ 1112293 h 2415654"/>
                <a:gd name="connsiteX29" fmla="*/ 1538785 w 3507475"/>
                <a:gd name="connsiteY29" fmla="*/ 1272654 h 2415654"/>
                <a:gd name="connsiteX30" fmla="*/ 1825388 w 3507475"/>
                <a:gd name="connsiteY30" fmla="*/ 1272654 h 2415654"/>
                <a:gd name="connsiteX31" fmla="*/ 1825388 w 3507475"/>
                <a:gd name="connsiteY31" fmla="*/ 1473958 h 2415654"/>
                <a:gd name="connsiteX32" fmla="*/ 2173406 w 3507475"/>
                <a:gd name="connsiteY32" fmla="*/ 1473958 h 2415654"/>
                <a:gd name="connsiteX33" fmla="*/ 2173406 w 3507475"/>
                <a:gd name="connsiteY33" fmla="*/ 1750325 h 2415654"/>
                <a:gd name="connsiteX34" fmla="*/ 2692021 w 3507475"/>
                <a:gd name="connsiteY34" fmla="*/ 1750325 h 2415654"/>
                <a:gd name="connsiteX35" fmla="*/ 2692021 w 3507475"/>
                <a:gd name="connsiteY35" fmla="*/ 2415654 h 2415654"/>
                <a:gd name="connsiteX36" fmla="*/ 3507475 w 3507475"/>
                <a:gd name="connsiteY36" fmla="*/ 2415654 h 2415654"/>
                <a:gd name="connsiteX0" fmla="*/ 0 w 3507475"/>
                <a:gd name="connsiteY0" fmla="*/ 0 h 2415654"/>
                <a:gd name="connsiteX1" fmla="*/ 78475 w 3507475"/>
                <a:gd name="connsiteY1" fmla="*/ 0 h 2415654"/>
                <a:gd name="connsiteX2" fmla="*/ 78475 w 3507475"/>
                <a:gd name="connsiteY2" fmla="*/ 71651 h 2415654"/>
                <a:gd name="connsiteX3" fmla="*/ 139890 w 3507475"/>
                <a:gd name="connsiteY3" fmla="*/ 71651 h 2415654"/>
                <a:gd name="connsiteX4" fmla="*/ 139890 w 3507475"/>
                <a:gd name="connsiteY4" fmla="*/ 146714 h 2415654"/>
                <a:gd name="connsiteX5" fmla="*/ 153537 w 3507475"/>
                <a:gd name="connsiteY5" fmla="*/ 146714 h 2415654"/>
                <a:gd name="connsiteX6" fmla="*/ 153537 w 3507475"/>
                <a:gd name="connsiteY6" fmla="*/ 211540 h 2415654"/>
                <a:gd name="connsiteX7" fmla="*/ 160361 w 3507475"/>
                <a:gd name="connsiteY7" fmla="*/ 211540 h 2415654"/>
                <a:gd name="connsiteX8" fmla="*/ 160361 w 3507475"/>
                <a:gd name="connsiteY8" fmla="*/ 283191 h 2415654"/>
                <a:gd name="connsiteX9" fmla="*/ 184245 w 3507475"/>
                <a:gd name="connsiteY9" fmla="*/ 283191 h 2415654"/>
                <a:gd name="connsiteX10" fmla="*/ 184245 w 3507475"/>
                <a:gd name="connsiteY10" fmla="*/ 358254 h 2415654"/>
                <a:gd name="connsiteX11" fmla="*/ 307075 w 3507475"/>
                <a:gd name="connsiteY11" fmla="*/ 358254 h 2415654"/>
                <a:gd name="connsiteX12" fmla="*/ 307075 w 3507475"/>
                <a:gd name="connsiteY12" fmla="*/ 429905 h 2415654"/>
                <a:gd name="connsiteX13" fmla="*/ 419669 w 3507475"/>
                <a:gd name="connsiteY13" fmla="*/ 429905 h 2415654"/>
                <a:gd name="connsiteX14" fmla="*/ 419669 w 3507475"/>
                <a:gd name="connsiteY14" fmla="*/ 511791 h 2415654"/>
                <a:gd name="connsiteX15" fmla="*/ 842749 w 3507475"/>
                <a:gd name="connsiteY15" fmla="*/ 511791 h 2415654"/>
                <a:gd name="connsiteX16" fmla="*/ 842749 w 3507475"/>
                <a:gd name="connsiteY16" fmla="*/ 590266 h 2415654"/>
                <a:gd name="connsiteX17" fmla="*/ 938284 w 3507475"/>
                <a:gd name="connsiteY17" fmla="*/ 590266 h 2415654"/>
                <a:gd name="connsiteX18" fmla="*/ 938284 w 3507475"/>
                <a:gd name="connsiteY18" fmla="*/ 689212 h 2415654"/>
                <a:gd name="connsiteX19" fmla="*/ 1163472 w 3507475"/>
                <a:gd name="connsiteY19" fmla="*/ 689212 h 2415654"/>
                <a:gd name="connsiteX20" fmla="*/ 1163472 w 3507475"/>
                <a:gd name="connsiteY20" fmla="*/ 777922 h 2415654"/>
                <a:gd name="connsiteX21" fmla="*/ 1183943 w 3507475"/>
                <a:gd name="connsiteY21" fmla="*/ 777922 h 2415654"/>
                <a:gd name="connsiteX22" fmla="*/ 1183943 w 3507475"/>
                <a:gd name="connsiteY22" fmla="*/ 893928 h 2415654"/>
                <a:gd name="connsiteX23" fmla="*/ 1248770 w 3507475"/>
                <a:gd name="connsiteY23" fmla="*/ 893928 h 2415654"/>
                <a:gd name="connsiteX24" fmla="*/ 1248770 w 3507475"/>
                <a:gd name="connsiteY24" fmla="*/ 996287 h 2415654"/>
                <a:gd name="connsiteX25" fmla="*/ 1289713 w 3507475"/>
                <a:gd name="connsiteY25" fmla="*/ 996287 h 2415654"/>
                <a:gd name="connsiteX26" fmla="*/ 1289713 w 3507475"/>
                <a:gd name="connsiteY26" fmla="*/ 1112293 h 2415654"/>
                <a:gd name="connsiteX27" fmla="*/ 1538785 w 3507475"/>
                <a:gd name="connsiteY27" fmla="*/ 1112293 h 2415654"/>
                <a:gd name="connsiteX28" fmla="*/ 1538785 w 3507475"/>
                <a:gd name="connsiteY28" fmla="*/ 1272654 h 2415654"/>
                <a:gd name="connsiteX29" fmla="*/ 1825388 w 3507475"/>
                <a:gd name="connsiteY29" fmla="*/ 1272654 h 2415654"/>
                <a:gd name="connsiteX30" fmla="*/ 1825388 w 3507475"/>
                <a:gd name="connsiteY30" fmla="*/ 1473958 h 2415654"/>
                <a:gd name="connsiteX31" fmla="*/ 2173406 w 3507475"/>
                <a:gd name="connsiteY31" fmla="*/ 1473958 h 2415654"/>
                <a:gd name="connsiteX32" fmla="*/ 2173406 w 3507475"/>
                <a:gd name="connsiteY32" fmla="*/ 1750325 h 2415654"/>
                <a:gd name="connsiteX33" fmla="*/ 2692021 w 3507475"/>
                <a:gd name="connsiteY33" fmla="*/ 1750325 h 2415654"/>
                <a:gd name="connsiteX34" fmla="*/ 2692021 w 3507475"/>
                <a:gd name="connsiteY34" fmla="*/ 2415654 h 2415654"/>
                <a:gd name="connsiteX35" fmla="*/ 3507475 w 3507475"/>
                <a:gd name="connsiteY35" fmla="*/ 2415654 h 241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07475" h="2415654">
                  <a:moveTo>
                    <a:pt x="0" y="0"/>
                  </a:moveTo>
                  <a:lnTo>
                    <a:pt x="78475" y="0"/>
                  </a:lnTo>
                  <a:lnTo>
                    <a:pt x="78475" y="71651"/>
                  </a:lnTo>
                  <a:lnTo>
                    <a:pt x="139890" y="71651"/>
                  </a:lnTo>
                  <a:lnTo>
                    <a:pt x="139890" y="146714"/>
                  </a:lnTo>
                  <a:lnTo>
                    <a:pt x="153537" y="146714"/>
                  </a:lnTo>
                  <a:lnTo>
                    <a:pt x="153537" y="211540"/>
                  </a:lnTo>
                  <a:lnTo>
                    <a:pt x="160361" y="211540"/>
                  </a:lnTo>
                  <a:lnTo>
                    <a:pt x="160361" y="283191"/>
                  </a:lnTo>
                  <a:lnTo>
                    <a:pt x="184245" y="283191"/>
                  </a:lnTo>
                  <a:lnTo>
                    <a:pt x="184245" y="358254"/>
                  </a:lnTo>
                  <a:lnTo>
                    <a:pt x="307075" y="358254"/>
                  </a:lnTo>
                  <a:lnTo>
                    <a:pt x="307075" y="429905"/>
                  </a:lnTo>
                  <a:lnTo>
                    <a:pt x="419669" y="429905"/>
                  </a:lnTo>
                  <a:lnTo>
                    <a:pt x="419669" y="511791"/>
                  </a:lnTo>
                  <a:lnTo>
                    <a:pt x="842749" y="511791"/>
                  </a:lnTo>
                  <a:lnTo>
                    <a:pt x="842749" y="590266"/>
                  </a:lnTo>
                  <a:lnTo>
                    <a:pt x="938284" y="590266"/>
                  </a:lnTo>
                  <a:lnTo>
                    <a:pt x="938284" y="689212"/>
                  </a:lnTo>
                  <a:lnTo>
                    <a:pt x="1163472" y="689212"/>
                  </a:lnTo>
                  <a:lnTo>
                    <a:pt x="1163472" y="777922"/>
                  </a:lnTo>
                  <a:lnTo>
                    <a:pt x="1183943" y="777922"/>
                  </a:lnTo>
                  <a:lnTo>
                    <a:pt x="1183943" y="893928"/>
                  </a:lnTo>
                  <a:lnTo>
                    <a:pt x="1248770" y="893928"/>
                  </a:lnTo>
                  <a:lnTo>
                    <a:pt x="1248770" y="996287"/>
                  </a:lnTo>
                  <a:lnTo>
                    <a:pt x="1289713" y="996287"/>
                  </a:lnTo>
                  <a:lnTo>
                    <a:pt x="1289713" y="1112293"/>
                  </a:lnTo>
                  <a:lnTo>
                    <a:pt x="1538785" y="1112293"/>
                  </a:lnTo>
                  <a:lnTo>
                    <a:pt x="1538785" y="1272654"/>
                  </a:lnTo>
                  <a:lnTo>
                    <a:pt x="1825388" y="1272654"/>
                  </a:lnTo>
                  <a:lnTo>
                    <a:pt x="1825388" y="1473958"/>
                  </a:lnTo>
                  <a:lnTo>
                    <a:pt x="2173406" y="1473958"/>
                  </a:lnTo>
                  <a:lnTo>
                    <a:pt x="2173406" y="1750325"/>
                  </a:lnTo>
                  <a:lnTo>
                    <a:pt x="2692021" y="1750325"/>
                  </a:lnTo>
                  <a:lnTo>
                    <a:pt x="2692021" y="2415654"/>
                  </a:lnTo>
                  <a:lnTo>
                    <a:pt x="3507475" y="2415654"/>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74" name="Isosceles Triangle 1073">
              <a:extLst>
                <a:ext uri="{FF2B5EF4-FFF2-40B4-BE49-F238E27FC236}">
                  <a16:creationId xmlns:a16="http://schemas.microsoft.com/office/drawing/2014/main" id="{81300DF2-0BD9-EC60-CFF4-0EEC5B30DDC6}"/>
                </a:ext>
              </a:extLst>
            </p:cNvPr>
            <p:cNvSpPr/>
            <p:nvPr/>
          </p:nvSpPr>
          <p:spPr>
            <a:xfrm>
              <a:off x="7265933" y="2311796"/>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75" name="Isosceles Triangle 1074">
              <a:extLst>
                <a:ext uri="{FF2B5EF4-FFF2-40B4-BE49-F238E27FC236}">
                  <a16:creationId xmlns:a16="http://schemas.microsoft.com/office/drawing/2014/main" id="{EA879399-9B2D-9248-77E8-34865F4887A4}"/>
                </a:ext>
              </a:extLst>
            </p:cNvPr>
            <p:cNvSpPr/>
            <p:nvPr/>
          </p:nvSpPr>
          <p:spPr>
            <a:xfrm>
              <a:off x="7317131" y="2311796"/>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76" name="Isosceles Triangle 1075">
              <a:extLst>
                <a:ext uri="{FF2B5EF4-FFF2-40B4-BE49-F238E27FC236}">
                  <a16:creationId xmlns:a16="http://schemas.microsoft.com/office/drawing/2014/main" id="{372191BE-EBF6-1D6E-62B9-3612375E3E4B}"/>
                </a:ext>
              </a:extLst>
            </p:cNvPr>
            <p:cNvSpPr/>
            <p:nvPr/>
          </p:nvSpPr>
          <p:spPr>
            <a:xfrm>
              <a:off x="7731446" y="2461060"/>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77" name="Isosceles Triangle 1076">
              <a:extLst>
                <a:ext uri="{FF2B5EF4-FFF2-40B4-BE49-F238E27FC236}">
                  <a16:creationId xmlns:a16="http://schemas.microsoft.com/office/drawing/2014/main" id="{618FCF86-A90E-C2A2-3B69-9FE1AD146E1E}"/>
                </a:ext>
              </a:extLst>
            </p:cNvPr>
            <p:cNvSpPr/>
            <p:nvPr/>
          </p:nvSpPr>
          <p:spPr>
            <a:xfrm>
              <a:off x="7774069" y="2461060"/>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78" name="Isosceles Triangle 1077">
              <a:extLst>
                <a:ext uri="{FF2B5EF4-FFF2-40B4-BE49-F238E27FC236}">
                  <a16:creationId xmlns:a16="http://schemas.microsoft.com/office/drawing/2014/main" id="{400C8A43-614C-EDD9-047E-BDBABE53DECB}"/>
                </a:ext>
              </a:extLst>
            </p:cNvPr>
            <p:cNvSpPr/>
            <p:nvPr/>
          </p:nvSpPr>
          <p:spPr>
            <a:xfrm>
              <a:off x="7800139" y="2461060"/>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79" name="Isosceles Triangle 1078">
              <a:extLst>
                <a:ext uri="{FF2B5EF4-FFF2-40B4-BE49-F238E27FC236}">
                  <a16:creationId xmlns:a16="http://schemas.microsoft.com/office/drawing/2014/main" id="{0BAAF6DB-F3AE-4365-7A2C-4F42A5F67A5D}"/>
                </a:ext>
              </a:extLst>
            </p:cNvPr>
            <p:cNvSpPr/>
            <p:nvPr/>
          </p:nvSpPr>
          <p:spPr>
            <a:xfrm>
              <a:off x="7823500" y="2461060"/>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80" name="Isosceles Triangle 1079">
              <a:extLst>
                <a:ext uri="{FF2B5EF4-FFF2-40B4-BE49-F238E27FC236}">
                  <a16:creationId xmlns:a16="http://schemas.microsoft.com/office/drawing/2014/main" id="{97129CDF-FAB7-8637-8E67-F6E0FD8A0727}"/>
                </a:ext>
              </a:extLst>
            </p:cNvPr>
            <p:cNvSpPr/>
            <p:nvPr/>
          </p:nvSpPr>
          <p:spPr>
            <a:xfrm>
              <a:off x="7813201" y="2461060"/>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81" name="Isosceles Triangle 1080">
              <a:extLst>
                <a:ext uri="{FF2B5EF4-FFF2-40B4-BE49-F238E27FC236}">
                  <a16:creationId xmlns:a16="http://schemas.microsoft.com/office/drawing/2014/main" id="{45234F91-E581-2863-1209-19BF657BEAAD}"/>
                </a:ext>
              </a:extLst>
            </p:cNvPr>
            <p:cNvSpPr/>
            <p:nvPr/>
          </p:nvSpPr>
          <p:spPr>
            <a:xfrm>
              <a:off x="7900243" y="2461060"/>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82" name="Isosceles Triangle 1081">
              <a:extLst>
                <a:ext uri="{FF2B5EF4-FFF2-40B4-BE49-F238E27FC236}">
                  <a16:creationId xmlns:a16="http://schemas.microsoft.com/office/drawing/2014/main" id="{CA332B1D-0A16-8C82-F280-C36FB23DB1D6}"/>
                </a:ext>
              </a:extLst>
            </p:cNvPr>
            <p:cNvSpPr/>
            <p:nvPr/>
          </p:nvSpPr>
          <p:spPr>
            <a:xfrm>
              <a:off x="7918275" y="2550642"/>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83" name="Isosceles Triangle 1082">
              <a:extLst>
                <a:ext uri="{FF2B5EF4-FFF2-40B4-BE49-F238E27FC236}">
                  <a16:creationId xmlns:a16="http://schemas.microsoft.com/office/drawing/2014/main" id="{19DD9E93-F326-4FAF-B6E9-7A5B5FFDB432}"/>
                </a:ext>
              </a:extLst>
            </p:cNvPr>
            <p:cNvSpPr/>
            <p:nvPr/>
          </p:nvSpPr>
          <p:spPr>
            <a:xfrm>
              <a:off x="8104797" y="2643375"/>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84" name="Isosceles Triangle 1083">
              <a:extLst>
                <a:ext uri="{FF2B5EF4-FFF2-40B4-BE49-F238E27FC236}">
                  <a16:creationId xmlns:a16="http://schemas.microsoft.com/office/drawing/2014/main" id="{017B477E-2450-D27D-F82D-3324E8BCA2A1}"/>
                </a:ext>
              </a:extLst>
            </p:cNvPr>
            <p:cNvSpPr/>
            <p:nvPr/>
          </p:nvSpPr>
          <p:spPr>
            <a:xfrm>
              <a:off x="8164291" y="2643375"/>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85" name="Isosceles Triangle 1084">
              <a:extLst>
                <a:ext uri="{FF2B5EF4-FFF2-40B4-BE49-F238E27FC236}">
                  <a16:creationId xmlns:a16="http://schemas.microsoft.com/office/drawing/2014/main" id="{F7B6408F-578A-A97F-9531-96D5DB3FF658}"/>
                </a:ext>
              </a:extLst>
            </p:cNvPr>
            <p:cNvSpPr/>
            <p:nvPr/>
          </p:nvSpPr>
          <p:spPr>
            <a:xfrm>
              <a:off x="8210659" y="2743863"/>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86" name="Isosceles Triangle 1085">
              <a:extLst>
                <a:ext uri="{FF2B5EF4-FFF2-40B4-BE49-F238E27FC236}">
                  <a16:creationId xmlns:a16="http://schemas.microsoft.com/office/drawing/2014/main" id="{916E6E79-756C-A12A-B23A-94C0E2D8A0F5}"/>
                </a:ext>
              </a:extLst>
            </p:cNvPr>
            <p:cNvSpPr/>
            <p:nvPr/>
          </p:nvSpPr>
          <p:spPr>
            <a:xfrm>
              <a:off x="8267327" y="2845416"/>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87" name="Isosceles Triangle 1086">
              <a:extLst>
                <a:ext uri="{FF2B5EF4-FFF2-40B4-BE49-F238E27FC236}">
                  <a16:creationId xmlns:a16="http://schemas.microsoft.com/office/drawing/2014/main" id="{59EC7859-5CF3-4B2F-68A1-17D9C54DF6E7}"/>
                </a:ext>
              </a:extLst>
            </p:cNvPr>
            <p:cNvSpPr/>
            <p:nvPr/>
          </p:nvSpPr>
          <p:spPr>
            <a:xfrm>
              <a:off x="8434755" y="3070796"/>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88" name="Isosceles Triangle 1087">
              <a:extLst>
                <a:ext uri="{FF2B5EF4-FFF2-40B4-BE49-F238E27FC236}">
                  <a16:creationId xmlns:a16="http://schemas.microsoft.com/office/drawing/2014/main" id="{61A0BA6B-68E3-7163-C722-9F4A8B940588}"/>
                </a:ext>
              </a:extLst>
            </p:cNvPr>
            <p:cNvSpPr/>
            <p:nvPr/>
          </p:nvSpPr>
          <p:spPr>
            <a:xfrm>
              <a:off x="8508048" y="3070796"/>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89" name="Isosceles Triangle 1088">
              <a:extLst>
                <a:ext uri="{FF2B5EF4-FFF2-40B4-BE49-F238E27FC236}">
                  <a16:creationId xmlns:a16="http://schemas.microsoft.com/office/drawing/2014/main" id="{4F48F636-9B93-17BF-BAE9-E9D31EEE2C51}"/>
                </a:ext>
              </a:extLst>
            </p:cNvPr>
            <p:cNvSpPr/>
            <p:nvPr/>
          </p:nvSpPr>
          <p:spPr>
            <a:xfrm>
              <a:off x="8517562" y="3070796"/>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90" name="Isosceles Triangle 1089">
              <a:extLst>
                <a:ext uri="{FF2B5EF4-FFF2-40B4-BE49-F238E27FC236}">
                  <a16:creationId xmlns:a16="http://schemas.microsoft.com/office/drawing/2014/main" id="{59181C81-CC01-1698-F395-C8BC6939A373}"/>
                </a:ext>
              </a:extLst>
            </p:cNvPr>
            <p:cNvSpPr/>
            <p:nvPr/>
          </p:nvSpPr>
          <p:spPr>
            <a:xfrm>
              <a:off x="8534746" y="3070796"/>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91" name="Isosceles Triangle 1090">
              <a:extLst>
                <a:ext uri="{FF2B5EF4-FFF2-40B4-BE49-F238E27FC236}">
                  <a16:creationId xmlns:a16="http://schemas.microsoft.com/office/drawing/2014/main" id="{247B7D28-318C-865E-7A3A-431FE7342F7F}"/>
                </a:ext>
              </a:extLst>
            </p:cNvPr>
            <p:cNvSpPr/>
            <p:nvPr/>
          </p:nvSpPr>
          <p:spPr>
            <a:xfrm>
              <a:off x="8547280" y="3070796"/>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92" name="Isosceles Triangle 1091">
              <a:extLst>
                <a:ext uri="{FF2B5EF4-FFF2-40B4-BE49-F238E27FC236}">
                  <a16:creationId xmlns:a16="http://schemas.microsoft.com/office/drawing/2014/main" id="{A69E0EDB-91D1-FA08-C2F8-81977699A5F1}"/>
                </a:ext>
              </a:extLst>
            </p:cNvPr>
            <p:cNvSpPr/>
            <p:nvPr/>
          </p:nvSpPr>
          <p:spPr>
            <a:xfrm>
              <a:off x="8584942" y="3070796"/>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93" name="Isosceles Triangle 1092">
              <a:extLst>
                <a:ext uri="{FF2B5EF4-FFF2-40B4-BE49-F238E27FC236}">
                  <a16:creationId xmlns:a16="http://schemas.microsoft.com/office/drawing/2014/main" id="{881362E2-DF7C-DF0E-CCD8-F2CECDFF2E96}"/>
                </a:ext>
              </a:extLst>
            </p:cNvPr>
            <p:cNvSpPr/>
            <p:nvPr/>
          </p:nvSpPr>
          <p:spPr>
            <a:xfrm>
              <a:off x="8734340" y="3232692"/>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94" name="Isosceles Triangle 1093">
              <a:extLst>
                <a:ext uri="{FF2B5EF4-FFF2-40B4-BE49-F238E27FC236}">
                  <a16:creationId xmlns:a16="http://schemas.microsoft.com/office/drawing/2014/main" id="{039E7174-2B7D-E0DB-31D1-168DC595DDEE}"/>
                </a:ext>
              </a:extLst>
            </p:cNvPr>
            <p:cNvSpPr/>
            <p:nvPr/>
          </p:nvSpPr>
          <p:spPr>
            <a:xfrm>
              <a:off x="8867423" y="3232692"/>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95" name="Isosceles Triangle 1094">
              <a:extLst>
                <a:ext uri="{FF2B5EF4-FFF2-40B4-BE49-F238E27FC236}">
                  <a16:creationId xmlns:a16="http://schemas.microsoft.com/office/drawing/2014/main" id="{6FEA9254-BEAF-CE6B-00F8-6F9A7A0D1A7A}"/>
                </a:ext>
              </a:extLst>
            </p:cNvPr>
            <p:cNvSpPr/>
            <p:nvPr/>
          </p:nvSpPr>
          <p:spPr>
            <a:xfrm>
              <a:off x="8983336" y="3433164"/>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96" name="Isosceles Triangle 1095">
              <a:extLst>
                <a:ext uri="{FF2B5EF4-FFF2-40B4-BE49-F238E27FC236}">
                  <a16:creationId xmlns:a16="http://schemas.microsoft.com/office/drawing/2014/main" id="{8D802CC9-84E6-22A5-B169-8E4D3B9C2251}"/>
                </a:ext>
              </a:extLst>
            </p:cNvPr>
            <p:cNvSpPr/>
            <p:nvPr/>
          </p:nvSpPr>
          <p:spPr>
            <a:xfrm>
              <a:off x="9124231" y="3433164"/>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97" name="Isosceles Triangle 1096">
              <a:extLst>
                <a:ext uri="{FF2B5EF4-FFF2-40B4-BE49-F238E27FC236}">
                  <a16:creationId xmlns:a16="http://schemas.microsoft.com/office/drawing/2014/main" id="{5D6AD3ED-3B99-AEBC-5C5F-7CFD4D1C2BE3}"/>
                </a:ext>
              </a:extLst>
            </p:cNvPr>
            <p:cNvSpPr/>
            <p:nvPr/>
          </p:nvSpPr>
          <p:spPr>
            <a:xfrm>
              <a:off x="9271052" y="3704403"/>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98" name="Isosceles Triangle 1097">
              <a:extLst>
                <a:ext uri="{FF2B5EF4-FFF2-40B4-BE49-F238E27FC236}">
                  <a16:creationId xmlns:a16="http://schemas.microsoft.com/office/drawing/2014/main" id="{C6190B66-6231-7F98-6001-37C223B18A7B}"/>
                </a:ext>
              </a:extLst>
            </p:cNvPr>
            <p:cNvSpPr/>
            <p:nvPr/>
          </p:nvSpPr>
          <p:spPr>
            <a:xfrm>
              <a:off x="9364544" y="3704403"/>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99" name="Isosceles Triangle 1098">
              <a:extLst>
                <a:ext uri="{FF2B5EF4-FFF2-40B4-BE49-F238E27FC236}">
                  <a16:creationId xmlns:a16="http://schemas.microsoft.com/office/drawing/2014/main" id="{B2B9751B-9B14-F322-9C2C-D49E12DDE0D9}"/>
                </a:ext>
              </a:extLst>
            </p:cNvPr>
            <p:cNvSpPr/>
            <p:nvPr/>
          </p:nvSpPr>
          <p:spPr>
            <a:xfrm>
              <a:off x="9722051" y="3704403"/>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00" name="Isosceles Triangle 1099">
              <a:extLst>
                <a:ext uri="{FF2B5EF4-FFF2-40B4-BE49-F238E27FC236}">
                  <a16:creationId xmlns:a16="http://schemas.microsoft.com/office/drawing/2014/main" id="{11946939-9A8F-0316-1F02-0367F0051F34}"/>
                </a:ext>
              </a:extLst>
            </p:cNvPr>
            <p:cNvSpPr/>
            <p:nvPr/>
          </p:nvSpPr>
          <p:spPr>
            <a:xfrm>
              <a:off x="10550746" y="4375952"/>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22" name="Group 21">
            <a:extLst>
              <a:ext uri="{FF2B5EF4-FFF2-40B4-BE49-F238E27FC236}">
                <a16:creationId xmlns:a16="http://schemas.microsoft.com/office/drawing/2014/main" id="{1746D8A7-F0A7-EF7B-EAB7-4395C24C73B6}"/>
              </a:ext>
            </a:extLst>
          </p:cNvPr>
          <p:cNvGrpSpPr/>
          <p:nvPr/>
        </p:nvGrpSpPr>
        <p:grpSpPr>
          <a:xfrm>
            <a:off x="7083424" y="1997076"/>
            <a:ext cx="3285211" cy="1886835"/>
            <a:chOff x="7083425" y="1997075"/>
            <a:chExt cx="3285210" cy="1886835"/>
          </a:xfrm>
        </p:grpSpPr>
        <p:sp>
          <p:nvSpPr>
            <p:cNvPr id="1050" name="Freeform: Shape 1049">
              <a:extLst>
                <a:ext uri="{FF2B5EF4-FFF2-40B4-BE49-F238E27FC236}">
                  <a16:creationId xmlns:a16="http://schemas.microsoft.com/office/drawing/2014/main" id="{D9D33C2F-8841-44BD-3D27-A4F77FB486AE}"/>
                </a:ext>
              </a:extLst>
            </p:cNvPr>
            <p:cNvSpPr/>
            <p:nvPr/>
          </p:nvSpPr>
          <p:spPr>
            <a:xfrm>
              <a:off x="7083425" y="1997075"/>
              <a:ext cx="3257550" cy="1866900"/>
            </a:xfrm>
            <a:custGeom>
              <a:avLst/>
              <a:gdLst>
                <a:gd name="connsiteX0" fmla="*/ 0 w 3257550"/>
                <a:gd name="connsiteY0" fmla="*/ 0 h 1866900"/>
                <a:gd name="connsiteX1" fmla="*/ 136525 w 3257550"/>
                <a:gd name="connsiteY1" fmla="*/ 0 h 1866900"/>
                <a:gd name="connsiteX2" fmla="*/ 136525 w 3257550"/>
                <a:gd name="connsiteY2" fmla="*/ 73025 h 1866900"/>
                <a:gd name="connsiteX3" fmla="*/ 228600 w 3257550"/>
                <a:gd name="connsiteY3" fmla="*/ 73025 h 1866900"/>
                <a:gd name="connsiteX4" fmla="*/ 228600 w 3257550"/>
                <a:gd name="connsiteY4" fmla="*/ 146050 h 1866900"/>
                <a:gd name="connsiteX5" fmla="*/ 285750 w 3257550"/>
                <a:gd name="connsiteY5" fmla="*/ 146050 h 1866900"/>
                <a:gd name="connsiteX6" fmla="*/ 285750 w 3257550"/>
                <a:gd name="connsiteY6" fmla="*/ 215900 h 1866900"/>
                <a:gd name="connsiteX7" fmla="*/ 352425 w 3257550"/>
                <a:gd name="connsiteY7" fmla="*/ 215900 h 1866900"/>
                <a:gd name="connsiteX8" fmla="*/ 352425 w 3257550"/>
                <a:gd name="connsiteY8" fmla="*/ 285750 h 1866900"/>
                <a:gd name="connsiteX9" fmla="*/ 393700 w 3257550"/>
                <a:gd name="connsiteY9" fmla="*/ 285750 h 1866900"/>
                <a:gd name="connsiteX10" fmla="*/ 393700 w 3257550"/>
                <a:gd name="connsiteY10" fmla="*/ 365125 h 1866900"/>
                <a:gd name="connsiteX11" fmla="*/ 419100 w 3257550"/>
                <a:gd name="connsiteY11" fmla="*/ 365125 h 1866900"/>
                <a:gd name="connsiteX12" fmla="*/ 419100 w 3257550"/>
                <a:gd name="connsiteY12" fmla="*/ 428625 h 1866900"/>
                <a:gd name="connsiteX13" fmla="*/ 460375 w 3257550"/>
                <a:gd name="connsiteY13" fmla="*/ 428625 h 1866900"/>
                <a:gd name="connsiteX14" fmla="*/ 460375 w 3257550"/>
                <a:gd name="connsiteY14" fmla="*/ 501650 h 1866900"/>
                <a:gd name="connsiteX15" fmla="*/ 479425 w 3257550"/>
                <a:gd name="connsiteY15" fmla="*/ 501650 h 1866900"/>
                <a:gd name="connsiteX16" fmla="*/ 479425 w 3257550"/>
                <a:gd name="connsiteY16" fmla="*/ 577850 h 1866900"/>
                <a:gd name="connsiteX17" fmla="*/ 527050 w 3257550"/>
                <a:gd name="connsiteY17" fmla="*/ 577850 h 1866900"/>
                <a:gd name="connsiteX18" fmla="*/ 527050 w 3257550"/>
                <a:gd name="connsiteY18" fmla="*/ 644525 h 1866900"/>
                <a:gd name="connsiteX19" fmla="*/ 533400 w 3257550"/>
                <a:gd name="connsiteY19" fmla="*/ 644525 h 1866900"/>
                <a:gd name="connsiteX20" fmla="*/ 533400 w 3257550"/>
                <a:gd name="connsiteY20" fmla="*/ 720725 h 1866900"/>
                <a:gd name="connsiteX21" fmla="*/ 558800 w 3257550"/>
                <a:gd name="connsiteY21" fmla="*/ 720725 h 1866900"/>
                <a:gd name="connsiteX22" fmla="*/ 558800 w 3257550"/>
                <a:gd name="connsiteY22" fmla="*/ 787400 h 1866900"/>
                <a:gd name="connsiteX23" fmla="*/ 577850 w 3257550"/>
                <a:gd name="connsiteY23" fmla="*/ 787400 h 1866900"/>
                <a:gd name="connsiteX24" fmla="*/ 577850 w 3257550"/>
                <a:gd name="connsiteY24" fmla="*/ 863600 h 1866900"/>
                <a:gd name="connsiteX25" fmla="*/ 619125 w 3257550"/>
                <a:gd name="connsiteY25" fmla="*/ 863600 h 1866900"/>
                <a:gd name="connsiteX26" fmla="*/ 619125 w 3257550"/>
                <a:gd name="connsiteY26" fmla="*/ 933450 h 1866900"/>
                <a:gd name="connsiteX27" fmla="*/ 768350 w 3257550"/>
                <a:gd name="connsiteY27" fmla="*/ 933450 h 1866900"/>
                <a:gd name="connsiteX28" fmla="*/ 768350 w 3257550"/>
                <a:gd name="connsiteY28" fmla="*/ 1025525 h 1866900"/>
                <a:gd name="connsiteX29" fmla="*/ 876300 w 3257550"/>
                <a:gd name="connsiteY29" fmla="*/ 1025525 h 1866900"/>
                <a:gd name="connsiteX30" fmla="*/ 876300 w 3257550"/>
                <a:gd name="connsiteY30" fmla="*/ 1101725 h 1866900"/>
                <a:gd name="connsiteX31" fmla="*/ 889000 w 3257550"/>
                <a:gd name="connsiteY31" fmla="*/ 1101725 h 1866900"/>
                <a:gd name="connsiteX32" fmla="*/ 889000 w 3257550"/>
                <a:gd name="connsiteY32" fmla="*/ 1184275 h 1866900"/>
                <a:gd name="connsiteX33" fmla="*/ 898525 w 3257550"/>
                <a:gd name="connsiteY33" fmla="*/ 1184275 h 1866900"/>
                <a:gd name="connsiteX34" fmla="*/ 898525 w 3257550"/>
                <a:gd name="connsiteY34" fmla="*/ 1263650 h 1866900"/>
                <a:gd name="connsiteX35" fmla="*/ 965200 w 3257550"/>
                <a:gd name="connsiteY35" fmla="*/ 1263650 h 1866900"/>
                <a:gd name="connsiteX36" fmla="*/ 965200 w 3257550"/>
                <a:gd name="connsiteY36" fmla="*/ 1355725 h 1866900"/>
                <a:gd name="connsiteX37" fmla="*/ 1622425 w 3257550"/>
                <a:gd name="connsiteY37" fmla="*/ 1355725 h 1866900"/>
                <a:gd name="connsiteX38" fmla="*/ 1622425 w 3257550"/>
                <a:gd name="connsiteY38" fmla="*/ 1517650 h 1866900"/>
                <a:gd name="connsiteX39" fmla="*/ 1698625 w 3257550"/>
                <a:gd name="connsiteY39" fmla="*/ 1517650 h 1866900"/>
                <a:gd name="connsiteX40" fmla="*/ 1698625 w 3257550"/>
                <a:gd name="connsiteY40" fmla="*/ 1692275 h 1866900"/>
                <a:gd name="connsiteX41" fmla="*/ 1819275 w 3257550"/>
                <a:gd name="connsiteY41" fmla="*/ 1692275 h 1866900"/>
                <a:gd name="connsiteX42" fmla="*/ 1819275 w 3257550"/>
                <a:gd name="connsiteY42" fmla="*/ 1866900 h 1866900"/>
                <a:gd name="connsiteX43" fmla="*/ 3257550 w 3257550"/>
                <a:gd name="connsiteY43" fmla="*/ 186690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257550" h="1866900">
                  <a:moveTo>
                    <a:pt x="0" y="0"/>
                  </a:moveTo>
                  <a:lnTo>
                    <a:pt x="136525" y="0"/>
                  </a:lnTo>
                  <a:lnTo>
                    <a:pt x="136525" y="73025"/>
                  </a:lnTo>
                  <a:lnTo>
                    <a:pt x="228600" y="73025"/>
                  </a:lnTo>
                  <a:lnTo>
                    <a:pt x="228600" y="146050"/>
                  </a:lnTo>
                  <a:lnTo>
                    <a:pt x="285750" y="146050"/>
                  </a:lnTo>
                  <a:lnTo>
                    <a:pt x="285750" y="215900"/>
                  </a:lnTo>
                  <a:lnTo>
                    <a:pt x="352425" y="215900"/>
                  </a:lnTo>
                  <a:lnTo>
                    <a:pt x="352425" y="285750"/>
                  </a:lnTo>
                  <a:lnTo>
                    <a:pt x="393700" y="285750"/>
                  </a:lnTo>
                  <a:lnTo>
                    <a:pt x="393700" y="365125"/>
                  </a:lnTo>
                  <a:lnTo>
                    <a:pt x="419100" y="365125"/>
                  </a:lnTo>
                  <a:lnTo>
                    <a:pt x="419100" y="428625"/>
                  </a:lnTo>
                  <a:lnTo>
                    <a:pt x="460375" y="428625"/>
                  </a:lnTo>
                  <a:lnTo>
                    <a:pt x="460375" y="501650"/>
                  </a:lnTo>
                  <a:lnTo>
                    <a:pt x="479425" y="501650"/>
                  </a:lnTo>
                  <a:lnTo>
                    <a:pt x="479425" y="577850"/>
                  </a:lnTo>
                  <a:lnTo>
                    <a:pt x="527050" y="577850"/>
                  </a:lnTo>
                  <a:lnTo>
                    <a:pt x="527050" y="644525"/>
                  </a:lnTo>
                  <a:lnTo>
                    <a:pt x="533400" y="644525"/>
                  </a:lnTo>
                  <a:lnTo>
                    <a:pt x="533400" y="720725"/>
                  </a:lnTo>
                  <a:lnTo>
                    <a:pt x="558800" y="720725"/>
                  </a:lnTo>
                  <a:lnTo>
                    <a:pt x="558800" y="787400"/>
                  </a:lnTo>
                  <a:lnTo>
                    <a:pt x="577850" y="787400"/>
                  </a:lnTo>
                  <a:lnTo>
                    <a:pt x="577850" y="863600"/>
                  </a:lnTo>
                  <a:lnTo>
                    <a:pt x="619125" y="863600"/>
                  </a:lnTo>
                  <a:lnTo>
                    <a:pt x="619125" y="933450"/>
                  </a:lnTo>
                  <a:lnTo>
                    <a:pt x="768350" y="933450"/>
                  </a:lnTo>
                  <a:lnTo>
                    <a:pt x="768350" y="1025525"/>
                  </a:lnTo>
                  <a:lnTo>
                    <a:pt x="876300" y="1025525"/>
                  </a:lnTo>
                  <a:lnTo>
                    <a:pt x="876300" y="1101725"/>
                  </a:lnTo>
                  <a:lnTo>
                    <a:pt x="889000" y="1101725"/>
                  </a:lnTo>
                  <a:lnTo>
                    <a:pt x="889000" y="1184275"/>
                  </a:lnTo>
                  <a:lnTo>
                    <a:pt x="898525" y="1184275"/>
                  </a:lnTo>
                  <a:lnTo>
                    <a:pt x="898525" y="1263650"/>
                  </a:lnTo>
                  <a:lnTo>
                    <a:pt x="965200" y="1263650"/>
                  </a:lnTo>
                  <a:lnTo>
                    <a:pt x="965200" y="1355725"/>
                  </a:lnTo>
                  <a:lnTo>
                    <a:pt x="1622425" y="1355725"/>
                  </a:lnTo>
                  <a:lnTo>
                    <a:pt x="1622425" y="1517650"/>
                  </a:lnTo>
                  <a:lnTo>
                    <a:pt x="1698625" y="1517650"/>
                  </a:lnTo>
                  <a:lnTo>
                    <a:pt x="1698625" y="1692275"/>
                  </a:lnTo>
                  <a:lnTo>
                    <a:pt x="1819275" y="1692275"/>
                  </a:lnTo>
                  <a:lnTo>
                    <a:pt x="1819275" y="1866900"/>
                  </a:lnTo>
                  <a:lnTo>
                    <a:pt x="3257550" y="186690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52" name="Oval 1051">
              <a:extLst>
                <a:ext uri="{FF2B5EF4-FFF2-40B4-BE49-F238E27FC236}">
                  <a16:creationId xmlns:a16="http://schemas.microsoft.com/office/drawing/2014/main" id="{504C422D-1551-6D18-5401-B43155F01521}"/>
                </a:ext>
              </a:extLst>
            </p:cNvPr>
            <p:cNvSpPr/>
            <p:nvPr/>
          </p:nvSpPr>
          <p:spPr>
            <a:xfrm>
              <a:off x="7735927" y="2908073"/>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53" name="Oval 1052">
              <a:extLst>
                <a:ext uri="{FF2B5EF4-FFF2-40B4-BE49-F238E27FC236}">
                  <a16:creationId xmlns:a16="http://schemas.microsoft.com/office/drawing/2014/main" id="{05C347B3-C013-8884-83DF-6CC4462E06E9}"/>
                </a:ext>
              </a:extLst>
            </p:cNvPr>
            <p:cNvSpPr/>
            <p:nvPr/>
          </p:nvSpPr>
          <p:spPr>
            <a:xfrm>
              <a:off x="7783830" y="2908073"/>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54" name="Oval 1053">
              <a:extLst>
                <a:ext uri="{FF2B5EF4-FFF2-40B4-BE49-F238E27FC236}">
                  <a16:creationId xmlns:a16="http://schemas.microsoft.com/office/drawing/2014/main" id="{98B6EB1F-20F6-FB35-8E19-84429147423B}"/>
                </a:ext>
              </a:extLst>
            </p:cNvPr>
            <p:cNvSpPr/>
            <p:nvPr/>
          </p:nvSpPr>
          <p:spPr>
            <a:xfrm>
              <a:off x="7790821" y="2908073"/>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55" name="Oval 1054">
              <a:extLst>
                <a:ext uri="{FF2B5EF4-FFF2-40B4-BE49-F238E27FC236}">
                  <a16:creationId xmlns:a16="http://schemas.microsoft.com/office/drawing/2014/main" id="{2029622F-CC74-4275-9197-BD0900F9DA8F}"/>
                </a:ext>
              </a:extLst>
            </p:cNvPr>
            <p:cNvSpPr/>
            <p:nvPr/>
          </p:nvSpPr>
          <p:spPr>
            <a:xfrm>
              <a:off x="7979738" y="3237252"/>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56" name="Oval 1055">
              <a:extLst>
                <a:ext uri="{FF2B5EF4-FFF2-40B4-BE49-F238E27FC236}">
                  <a16:creationId xmlns:a16="http://schemas.microsoft.com/office/drawing/2014/main" id="{40607EE7-6418-B024-A6F3-9430A7A74006}"/>
                </a:ext>
              </a:extLst>
            </p:cNvPr>
            <p:cNvSpPr/>
            <p:nvPr/>
          </p:nvSpPr>
          <p:spPr>
            <a:xfrm>
              <a:off x="8052763" y="3331638"/>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57" name="Oval 1056">
              <a:extLst>
                <a:ext uri="{FF2B5EF4-FFF2-40B4-BE49-F238E27FC236}">
                  <a16:creationId xmlns:a16="http://schemas.microsoft.com/office/drawing/2014/main" id="{24747DE8-C218-5130-19A3-9B7A611CD3EB}"/>
                </a:ext>
              </a:extLst>
            </p:cNvPr>
            <p:cNvSpPr/>
            <p:nvPr/>
          </p:nvSpPr>
          <p:spPr>
            <a:xfrm>
              <a:off x="8059001" y="3331638"/>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58" name="Oval 1057">
              <a:extLst>
                <a:ext uri="{FF2B5EF4-FFF2-40B4-BE49-F238E27FC236}">
                  <a16:creationId xmlns:a16="http://schemas.microsoft.com/office/drawing/2014/main" id="{5FDEAF86-9AC3-E840-32A4-354BBAA99062}"/>
                </a:ext>
              </a:extLst>
            </p:cNvPr>
            <p:cNvSpPr/>
            <p:nvPr/>
          </p:nvSpPr>
          <p:spPr>
            <a:xfrm>
              <a:off x="8311094" y="3331638"/>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59" name="Oval 1058">
              <a:extLst>
                <a:ext uri="{FF2B5EF4-FFF2-40B4-BE49-F238E27FC236}">
                  <a16:creationId xmlns:a16="http://schemas.microsoft.com/office/drawing/2014/main" id="{4E69F709-BB02-A397-7DAE-034F03FDABE7}"/>
                </a:ext>
              </a:extLst>
            </p:cNvPr>
            <p:cNvSpPr/>
            <p:nvPr/>
          </p:nvSpPr>
          <p:spPr>
            <a:xfrm>
              <a:off x="8320539" y="3331638"/>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60" name="Oval 1059">
              <a:extLst>
                <a:ext uri="{FF2B5EF4-FFF2-40B4-BE49-F238E27FC236}">
                  <a16:creationId xmlns:a16="http://schemas.microsoft.com/office/drawing/2014/main" id="{3086C6EC-C335-2A73-AA84-E88F1C09C1DF}"/>
                </a:ext>
              </a:extLst>
            </p:cNvPr>
            <p:cNvSpPr/>
            <p:nvPr/>
          </p:nvSpPr>
          <p:spPr>
            <a:xfrm>
              <a:off x="8350363" y="3331638"/>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61" name="Oval 1060">
              <a:extLst>
                <a:ext uri="{FF2B5EF4-FFF2-40B4-BE49-F238E27FC236}">
                  <a16:creationId xmlns:a16="http://schemas.microsoft.com/office/drawing/2014/main" id="{8AA738BD-41A7-E096-8697-851A7FAE2AD5}"/>
                </a:ext>
              </a:extLst>
            </p:cNvPr>
            <p:cNvSpPr/>
            <p:nvPr/>
          </p:nvSpPr>
          <p:spPr>
            <a:xfrm>
              <a:off x="8457180" y="3331638"/>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62" name="Oval 1061">
              <a:extLst>
                <a:ext uri="{FF2B5EF4-FFF2-40B4-BE49-F238E27FC236}">
                  <a16:creationId xmlns:a16="http://schemas.microsoft.com/office/drawing/2014/main" id="{9DF7412C-DE43-7E64-3239-910C85C0B2E8}"/>
                </a:ext>
              </a:extLst>
            </p:cNvPr>
            <p:cNvSpPr/>
            <p:nvPr/>
          </p:nvSpPr>
          <p:spPr>
            <a:xfrm>
              <a:off x="8509735" y="3331638"/>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63" name="Oval 1062">
              <a:extLst>
                <a:ext uri="{FF2B5EF4-FFF2-40B4-BE49-F238E27FC236}">
                  <a16:creationId xmlns:a16="http://schemas.microsoft.com/office/drawing/2014/main" id="{6C28DCA4-994A-B6FF-F476-F48A8E20D780}"/>
                </a:ext>
              </a:extLst>
            </p:cNvPr>
            <p:cNvSpPr/>
            <p:nvPr/>
          </p:nvSpPr>
          <p:spPr>
            <a:xfrm>
              <a:off x="8517986" y="3331638"/>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64" name="Oval 1063">
              <a:extLst>
                <a:ext uri="{FF2B5EF4-FFF2-40B4-BE49-F238E27FC236}">
                  <a16:creationId xmlns:a16="http://schemas.microsoft.com/office/drawing/2014/main" id="{E8A1DA97-E341-DF95-61C3-199E4DD0B4D6}"/>
                </a:ext>
              </a:extLst>
            </p:cNvPr>
            <p:cNvSpPr/>
            <p:nvPr/>
          </p:nvSpPr>
          <p:spPr>
            <a:xfrm>
              <a:off x="8676719" y="3331638"/>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65" name="Oval 1064">
              <a:extLst>
                <a:ext uri="{FF2B5EF4-FFF2-40B4-BE49-F238E27FC236}">
                  <a16:creationId xmlns:a16="http://schemas.microsoft.com/office/drawing/2014/main" id="{E2D2D32F-6911-9ABE-297A-A011B842A864}"/>
                </a:ext>
              </a:extLst>
            </p:cNvPr>
            <p:cNvSpPr/>
            <p:nvPr/>
          </p:nvSpPr>
          <p:spPr>
            <a:xfrm>
              <a:off x="8683069" y="3487468"/>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66" name="Oval 1065">
              <a:extLst>
                <a:ext uri="{FF2B5EF4-FFF2-40B4-BE49-F238E27FC236}">
                  <a16:creationId xmlns:a16="http://schemas.microsoft.com/office/drawing/2014/main" id="{05C2023E-64F0-803F-1669-393D7608FA5A}"/>
                </a:ext>
              </a:extLst>
            </p:cNvPr>
            <p:cNvSpPr/>
            <p:nvPr/>
          </p:nvSpPr>
          <p:spPr>
            <a:xfrm>
              <a:off x="8980169" y="3838191"/>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67" name="Oval 1066">
              <a:extLst>
                <a:ext uri="{FF2B5EF4-FFF2-40B4-BE49-F238E27FC236}">
                  <a16:creationId xmlns:a16="http://schemas.microsoft.com/office/drawing/2014/main" id="{149206DF-3D9C-C12C-37E9-7FBA1FE5EDB0}"/>
                </a:ext>
              </a:extLst>
            </p:cNvPr>
            <p:cNvSpPr/>
            <p:nvPr/>
          </p:nvSpPr>
          <p:spPr>
            <a:xfrm>
              <a:off x="9118804" y="3838191"/>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68" name="Oval 1067">
              <a:extLst>
                <a:ext uri="{FF2B5EF4-FFF2-40B4-BE49-F238E27FC236}">
                  <a16:creationId xmlns:a16="http://schemas.microsoft.com/office/drawing/2014/main" id="{9B727D5D-ECE6-3B88-8C9F-FF181568028C}"/>
                </a:ext>
              </a:extLst>
            </p:cNvPr>
            <p:cNvSpPr/>
            <p:nvPr/>
          </p:nvSpPr>
          <p:spPr>
            <a:xfrm>
              <a:off x="9270190" y="3838191"/>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69" name="Oval 1068">
              <a:extLst>
                <a:ext uri="{FF2B5EF4-FFF2-40B4-BE49-F238E27FC236}">
                  <a16:creationId xmlns:a16="http://schemas.microsoft.com/office/drawing/2014/main" id="{EC6AA3EB-0A95-0AC4-5BD4-2C79BB75DEB7}"/>
                </a:ext>
              </a:extLst>
            </p:cNvPr>
            <p:cNvSpPr/>
            <p:nvPr/>
          </p:nvSpPr>
          <p:spPr>
            <a:xfrm>
              <a:off x="9403026" y="3838191"/>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70" name="Oval 1069">
              <a:extLst>
                <a:ext uri="{FF2B5EF4-FFF2-40B4-BE49-F238E27FC236}">
                  <a16:creationId xmlns:a16="http://schemas.microsoft.com/office/drawing/2014/main" id="{9D7B9A39-C056-F3C8-9191-75C1F9BF535B}"/>
                </a:ext>
              </a:extLst>
            </p:cNvPr>
            <p:cNvSpPr/>
            <p:nvPr/>
          </p:nvSpPr>
          <p:spPr>
            <a:xfrm>
              <a:off x="9863281" y="3838191"/>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71" name="Oval 1070">
              <a:extLst>
                <a:ext uri="{FF2B5EF4-FFF2-40B4-BE49-F238E27FC236}">
                  <a16:creationId xmlns:a16="http://schemas.microsoft.com/office/drawing/2014/main" id="{8D57C7B4-DB75-D63B-517C-0E8C0D433489}"/>
                </a:ext>
              </a:extLst>
            </p:cNvPr>
            <p:cNvSpPr/>
            <p:nvPr/>
          </p:nvSpPr>
          <p:spPr>
            <a:xfrm>
              <a:off x="10057996" y="3838191"/>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72" name="Oval 1071">
              <a:extLst>
                <a:ext uri="{FF2B5EF4-FFF2-40B4-BE49-F238E27FC236}">
                  <a16:creationId xmlns:a16="http://schemas.microsoft.com/office/drawing/2014/main" id="{D4789B60-A101-3CE6-8892-DF749B402F2F}"/>
                </a:ext>
              </a:extLst>
            </p:cNvPr>
            <p:cNvSpPr/>
            <p:nvPr/>
          </p:nvSpPr>
          <p:spPr>
            <a:xfrm>
              <a:off x="10322916" y="3838191"/>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25" name="Group 24">
            <a:extLst>
              <a:ext uri="{FF2B5EF4-FFF2-40B4-BE49-F238E27FC236}">
                <a16:creationId xmlns:a16="http://schemas.microsoft.com/office/drawing/2014/main" id="{BCC11038-C408-6868-860C-CFB20B1A5278}"/>
              </a:ext>
            </a:extLst>
          </p:cNvPr>
          <p:cNvGrpSpPr/>
          <p:nvPr/>
        </p:nvGrpSpPr>
        <p:grpSpPr>
          <a:xfrm>
            <a:off x="6987617" y="1998999"/>
            <a:ext cx="3876435" cy="3159975"/>
            <a:chOff x="6987619" y="1998999"/>
            <a:chExt cx="3876434" cy="3159974"/>
          </a:xfrm>
        </p:grpSpPr>
        <p:cxnSp>
          <p:nvCxnSpPr>
            <p:cNvPr id="58" name="Straight Connector 57">
              <a:extLst>
                <a:ext uri="{FF2B5EF4-FFF2-40B4-BE49-F238E27FC236}">
                  <a16:creationId xmlns:a16="http://schemas.microsoft.com/office/drawing/2014/main" id="{293B80DA-1A0E-854B-B37A-5A4F9BC66E95}"/>
                </a:ext>
              </a:extLst>
            </p:cNvPr>
            <p:cNvCxnSpPr>
              <a:cxnSpLocks/>
            </p:cNvCxnSpPr>
            <p:nvPr/>
          </p:nvCxnSpPr>
          <p:spPr>
            <a:xfrm>
              <a:off x="7072319" y="1998999"/>
              <a:ext cx="0" cy="3154801"/>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4FB11FFE-74FF-E569-E379-CCB7519E1372}"/>
                </a:ext>
              </a:extLst>
            </p:cNvPr>
            <p:cNvCxnSpPr>
              <a:cxnSpLocks/>
            </p:cNvCxnSpPr>
            <p:nvPr/>
          </p:nvCxnSpPr>
          <p:spPr>
            <a:xfrm flipH="1">
              <a:off x="7083425" y="5086973"/>
              <a:ext cx="3780628"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814AD995-B8A1-E2B8-4249-86B7A07D9A56}"/>
                </a:ext>
              </a:extLst>
            </p:cNvPr>
            <p:cNvCxnSpPr>
              <a:cxnSpLocks/>
            </p:cNvCxnSpPr>
            <p:nvPr/>
          </p:nvCxnSpPr>
          <p:spPr>
            <a:xfrm flipH="1">
              <a:off x="6987619" y="5087055"/>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9F059E60-33D0-4886-250A-B625F7EEF42E}"/>
                </a:ext>
              </a:extLst>
            </p:cNvPr>
            <p:cNvCxnSpPr>
              <a:cxnSpLocks/>
            </p:cNvCxnSpPr>
            <p:nvPr/>
          </p:nvCxnSpPr>
          <p:spPr>
            <a:xfrm flipH="1">
              <a:off x="6987619" y="4473005"/>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7AC8878D-1CE9-DF5E-2E18-4374D37040B8}"/>
                </a:ext>
              </a:extLst>
            </p:cNvPr>
            <p:cNvCxnSpPr>
              <a:cxnSpLocks/>
            </p:cNvCxnSpPr>
            <p:nvPr/>
          </p:nvCxnSpPr>
          <p:spPr>
            <a:xfrm flipH="1">
              <a:off x="6987619" y="3852281"/>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25" name="Straight Connector 1024">
              <a:extLst>
                <a:ext uri="{FF2B5EF4-FFF2-40B4-BE49-F238E27FC236}">
                  <a16:creationId xmlns:a16="http://schemas.microsoft.com/office/drawing/2014/main" id="{BFD82230-2B08-631B-4FEA-2703FD5399B6}"/>
                </a:ext>
              </a:extLst>
            </p:cNvPr>
            <p:cNvCxnSpPr>
              <a:cxnSpLocks/>
            </p:cNvCxnSpPr>
            <p:nvPr/>
          </p:nvCxnSpPr>
          <p:spPr>
            <a:xfrm flipH="1">
              <a:off x="6987619" y="3231557"/>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26" name="Straight Connector 1025">
              <a:extLst>
                <a:ext uri="{FF2B5EF4-FFF2-40B4-BE49-F238E27FC236}">
                  <a16:creationId xmlns:a16="http://schemas.microsoft.com/office/drawing/2014/main" id="{87647183-6D24-85CE-8D94-511B7EF6C3EB}"/>
                </a:ext>
              </a:extLst>
            </p:cNvPr>
            <p:cNvCxnSpPr>
              <a:cxnSpLocks/>
            </p:cNvCxnSpPr>
            <p:nvPr/>
          </p:nvCxnSpPr>
          <p:spPr>
            <a:xfrm flipH="1">
              <a:off x="6987619" y="2617507"/>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27" name="Straight Connector 1026">
              <a:extLst>
                <a:ext uri="{FF2B5EF4-FFF2-40B4-BE49-F238E27FC236}">
                  <a16:creationId xmlns:a16="http://schemas.microsoft.com/office/drawing/2014/main" id="{2DED2BE3-6226-A1A6-9F2B-F0B8BD4CBFFD}"/>
                </a:ext>
              </a:extLst>
            </p:cNvPr>
            <p:cNvCxnSpPr>
              <a:cxnSpLocks/>
            </p:cNvCxnSpPr>
            <p:nvPr/>
          </p:nvCxnSpPr>
          <p:spPr>
            <a:xfrm flipH="1">
              <a:off x="6987619" y="1998999"/>
              <a:ext cx="72000" cy="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29" name="Straight Connector 1028">
              <a:extLst>
                <a:ext uri="{FF2B5EF4-FFF2-40B4-BE49-F238E27FC236}">
                  <a16:creationId xmlns:a16="http://schemas.microsoft.com/office/drawing/2014/main" id="{DEBBB4DA-DED7-1AAF-2C26-006CF929AF68}"/>
                </a:ext>
              </a:extLst>
            </p:cNvPr>
            <p:cNvCxnSpPr>
              <a:cxnSpLocks/>
            </p:cNvCxnSpPr>
            <p:nvPr/>
          </p:nvCxnSpPr>
          <p:spPr>
            <a:xfrm>
              <a:off x="7072844"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30" name="Straight Connector 1029">
              <a:extLst>
                <a:ext uri="{FF2B5EF4-FFF2-40B4-BE49-F238E27FC236}">
                  <a16:creationId xmlns:a16="http://schemas.microsoft.com/office/drawing/2014/main" id="{77E9C1F9-74A2-1636-8D19-9A4E2EE8E12C}"/>
                </a:ext>
              </a:extLst>
            </p:cNvPr>
            <p:cNvCxnSpPr>
              <a:cxnSpLocks/>
            </p:cNvCxnSpPr>
            <p:nvPr/>
          </p:nvCxnSpPr>
          <p:spPr>
            <a:xfrm>
              <a:off x="7381454"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31" name="Straight Connector 1030">
              <a:extLst>
                <a:ext uri="{FF2B5EF4-FFF2-40B4-BE49-F238E27FC236}">
                  <a16:creationId xmlns:a16="http://schemas.microsoft.com/office/drawing/2014/main" id="{96EBB31E-4D8A-B4D6-9EA7-A5F7CAE79EB2}"/>
                </a:ext>
              </a:extLst>
            </p:cNvPr>
            <p:cNvCxnSpPr>
              <a:cxnSpLocks/>
            </p:cNvCxnSpPr>
            <p:nvPr/>
          </p:nvCxnSpPr>
          <p:spPr>
            <a:xfrm>
              <a:off x="7701494"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32" name="Straight Connector 1031">
              <a:extLst>
                <a:ext uri="{FF2B5EF4-FFF2-40B4-BE49-F238E27FC236}">
                  <a16:creationId xmlns:a16="http://schemas.microsoft.com/office/drawing/2014/main" id="{AD9B6C7C-70C6-22A2-ECCB-4D928086EFDC}"/>
                </a:ext>
              </a:extLst>
            </p:cNvPr>
            <p:cNvCxnSpPr>
              <a:cxnSpLocks/>
            </p:cNvCxnSpPr>
            <p:nvPr/>
          </p:nvCxnSpPr>
          <p:spPr>
            <a:xfrm>
              <a:off x="8021534"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36" name="Straight Connector 1035">
              <a:extLst>
                <a:ext uri="{FF2B5EF4-FFF2-40B4-BE49-F238E27FC236}">
                  <a16:creationId xmlns:a16="http://schemas.microsoft.com/office/drawing/2014/main" id="{054CE37B-C66C-E829-8599-1335EDDCCED3}"/>
                </a:ext>
              </a:extLst>
            </p:cNvPr>
            <p:cNvCxnSpPr>
              <a:cxnSpLocks/>
            </p:cNvCxnSpPr>
            <p:nvPr/>
          </p:nvCxnSpPr>
          <p:spPr>
            <a:xfrm>
              <a:off x="8333954"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41" name="Straight Connector 1040">
              <a:extLst>
                <a:ext uri="{FF2B5EF4-FFF2-40B4-BE49-F238E27FC236}">
                  <a16:creationId xmlns:a16="http://schemas.microsoft.com/office/drawing/2014/main" id="{36CD42C1-DA9C-C31F-A091-F2A236D525D9}"/>
                </a:ext>
              </a:extLst>
            </p:cNvPr>
            <p:cNvCxnSpPr>
              <a:cxnSpLocks/>
            </p:cNvCxnSpPr>
            <p:nvPr/>
          </p:nvCxnSpPr>
          <p:spPr>
            <a:xfrm>
              <a:off x="8650184"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42" name="Straight Connector 1041">
              <a:extLst>
                <a:ext uri="{FF2B5EF4-FFF2-40B4-BE49-F238E27FC236}">
                  <a16:creationId xmlns:a16="http://schemas.microsoft.com/office/drawing/2014/main" id="{9FE13AD9-EEB8-3C30-40E9-A0B44FFC462E}"/>
                </a:ext>
              </a:extLst>
            </p:cNvPr>
            <p:cNvCxnSpPr>
              <a:cxnSpLocks/>
            </p:cNvCxnSpPr>
            <p:nvPr/>
          </p:nvCxnSpPr>
          <p:spPr>
            <a:xfrm>
              <a:off x="8966659"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43" name="Straight Connector 1042">
              <a:extLst>
                <a:ext uri="{FF2B5EF4-FFF2-40B4-BE49-F238E27FC236}">
                  <a16:creationId xmlns:a16="http://schemas.microsoft.com/office/drawing/2014/main" id="{51EF4576-9C17-9E69-0603-7110C3EAA8F0}"/>
                </a:ext>
              </a:extLst>
            </p:cNvPr>
            <p:cNvCxnSpPr>
              <a:cxnSpLocks/>
            </p:cNvCxnSpPr>
            <p:nvPr/>
          </p:nvCxnSpPr>
          <p:spPr>
            <a:xfrm>
              <a:off x="9286699"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44" name="Straight Connector 1043">
              <a:extLst>
                <a:ext uri="{FF2B5EF4-FFF2-40B4-BE49-F238E27FC236}">
                  <a16:creationId xmlns:a16="http://schemas.microsoft.com/office/drawing/2014/main" id="{90FBEAF9-DE03-0F21-F5BA-0A6241529BE7}"/>
                </a:ext>
              </a:extLst>
            </p:cNvPr>
            <p:cNvCxnSpPr>
              <a:cxnSpLocks/>
            </p:cNvCxnSpPr>
            <p:nvPr/>
          </p:nvCxnSpPr>
          <p:spPr>
            <a:xfrm>
              <a:off x="9595309"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45" name="Straight Connector 1044">
              <a:extLst>
                <a:ext uri="{FF2B5EF4-FFF2-40B4-BE49-F238E27FC236}">
                  <a16:creationId xmlns:a16="http://schemas.microsoft.com/office/drawing/2014/main" id="{5121C055-EB3F-0AC3-52C2-A12CE0823580}"/>
                </a:ext>
              </a:extLst>
            </p:cNvPr>
            <p:cNvCxnSpPr>
              <a:cxnSpLocks/>
            </p:cNvCxnSpPr>
            <p:nvPr/>
          </p:nvCxnSpPr>
          <p:spPr>
            <a:xfrm>
              <a:off x="9915349"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46" name="Straight Connector 1045">
              <a:extLst>
                <a:ext uri="{FF2B5EF4-FFF2-40B4-BE49-F238E27FC236}">
                  <a16:creationId xmlns:a16="http://schemas.microsoft.com/office/drawing/2014/main" id="{D3C55BEC-C004-B756-D28F-D99821A50F85}"/>
                </a:ext>
              </a:extLst>
            </p:cNvPr>
            <p:cNvCxnSpPr>
              <a:cxnSpLocks/>
            </p:cNvCxnSpPr>
            <p:nvPr/>
          </p:nvCxnSpPr>
          <p:spPr>
            <a:xfrm>
              <a:off x="10232119"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47" name="Straight Connector 1046">
              <a:extLst>
                <a:ext uri="{FF2B5EF4-FFF2-40B4-BE49-F238E27FC236}">
                  <a16:creationId xmlns:a16="http://schemas.microsoft.com/office/drawing/2014/main" id="{AB0D1B2D-5691-6E7C-6B32-2198E3462031}"/>
                </a:ext>
              </a:extLst>
            </p:cNvPr>
            <p:cNvCxnSpPr>
              <a:cxnSpLocks/>
            </p:cNvCxnSpPr>
            <p:nvPr/>
          </p:nvCxnSpPr>
          <p:spPr>
            <a:xfrm>
              <a:off x="10544539"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48" name="Straight Connector 1047">
              <a:extLst>
                <a:ext uri="{FF2B5EF4-FFF2-40B4-BE49-F238E27FC236}">
                  <a16:creationId xmlns:a16="http://schemas.microsoft.com/office/drawing/2014/main" id="{37750E00-7FEA-68E2-1443-4ED514BBAA1B}"/>
                </a:ext>
              </a:extLst>
            </p:cNvPr>
            <p:cNvCxnSpPr>
              <a:cxnSpLocks/>
            </p:cNvCxnSpPr>
            <p:nvPr/>
          </p:nvCxnSpPr>
          <p:spPr>
            <a:xfrm>
              <a:off x="10864053" y="5086973"/>
              <a:ext cx="0" cy="72000"/>
            </a:xfrm>
            <a:prstGeom prst="line">
              <a:avLst/>
            </a:prstGeom>
            <a:ln w="15875" cap="sq">
              <a:solidFill>
                <a:schemeClr val="tx1"/>
              </a:solidFill>
            </a:ln>
          </p:spPr>
          <p:style>
            <a:lnRef idx="2">
              <a:schemeClr val="dk1"/>
            </a:lnRef>
            <a:fillRef idx="0">
              <a:schemeClr val="dk1"/>
            </a:fillRef>
            <a:effectRef idx="1">
              <a:schemeClr val="dk1"/>
            </a:effectRef>
            <a:fontRef idx="minor">
              <a:schemeClr val="tx1"/>
            </a:fontRef>
          </p:style>
        </p:cxnSp>
        <p:cxnSp>
          <p:nvCxnSpPr>
            <p:cNvPr id="1049" name="Straight Connector 1048">
              <a:extLst>
                <a:ext uri="{FF2B5EF4-FFF2-40B4-BE49-F238E27FC236}">
                  <a16:creationId xmlns:a16="http://schemas.microsoft.com/office/drawing/2014/main" id="{6D62C128-8548-5D3A-48FC-E659A8C56F52}"/>
                </a:ext>
              </a:extLst>
            </p:cNvPr>
            <p:cNvCxnSpPr>
              <a:cxnSpLocks/>
            </p:cNvCxnSpPr>
            <p:nvPr/>
          </p:nvCxnSpPr>
          <p:spPr>
            <a:xfrm flipH="1">
              <a:off x="7083425" y="3536725"/>
              <a:ext cx="3780628" cy="0"/>
            </a:xfrm>
            <a:prstGeom prst="line">
              <a:avLst/>
            </a:prstGeom>
            <a:ln w="15875" cap="sq">
              <a:solidFill>
                <a:schemeClr val="tx1">
                  <a:lumMod val="40000"/>
                  <a:lumOff val="60000"/>
                </a:schemeClr>
              </a:solidFill>
              <a:prstDash val="dash"/>
            </a:ln>
          </p:spPr>
          <p:style>
            <a:lnRef idx="2">
              <a:schemeClr val="dk1"/>
            </a:lnRef>
            <a:fillRef idx="0">
              <a:schemeClr val="dk1"/>
            </a:fillRef>
            <a:effectRef idx="1">
              <a:schemeClr val="dk1"/>
            </a:effectRef>
            <a:fontRef idx="minor">
              <a:schemeClr val="tx1"/>
            </a:fontRef>
          </p:style>
        </p:cxnSp>
      </p:grpSp>
      <p:grpSp>
        <p:nvGrpSpPr>
          <p:cNvPr id="26" name="Group 25">
            <a:extLst>
              <a:ext uri="{FF2B5EF4-FFF2-40B4-BE49-F238E27FC236}">
                <a16:creationId xmlns:a16="http://schemas.microsoft.com/office/drawing/2014/main" id="{D4FF9D17-CD13-4E6F-5297-ABDA87FD1D8B}"/>
              </a:ext>
            </a:extLst>
          </p:cNvPr>
          <p:cNvGrpSpPr/>
          <p:nvPr/>
        </p:nvGrpSpPr>
        <p:grpSpPr>
          <a:xfrm>
            <a:off x="6574897" y="1879312"/>
            <a:ext cx="4477223" cy="3486914"/>
            <a:chOff x="6574897" y="1879312"/>
            <a:chExt cx="4477222" cy="3486913"/>
          </a:xfrm>
        </p:grpSpPr>
        <p:sp>
          <p:nvSpPr>
            <p:cNvPr id="39" name="TextBox 38">
              <a:extLst>
                <a:ext uri="{FF2B5EF4-FFF2-40B4-BE49-F238E27FC236}">
                  <a16:creationId xmlns:a16="http://schemas.microsoft.com/office/drawing/2014/main" id="{0D94DCB3-7E70-ED0B-EF7F-7320A8C5C993}"/>
                </a:ext>
              </a:extLst>
            </p:cNvPr>
            <p:cNvSpPr txBox="1"/>
            <p:nvPr/>
          </p:nvSpPr>
          <p:spPr>
            <a:xfrm>
              <a:off x="6574897" y="1879312"/>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100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40" name="TextBox 39">
              <a:extLst>
                <a:ext uri="{FF2B5EF4-FFF2-40B4-BE49-F238E27FC236}">
                  <a16:creationId xmlns:a16="http://schemas.microsoft.com/office/drawing/2014/main" id="{96E71813-71B0-B70E-25FA-42BEAC94A78E}"/>
                </a:ext>
              </a:extLst>
            </p:cNvPr>
            <p:cNvSpPr txBox="1"/>
            <p:nvPr/>
          </p:nvSpPr>
          <p:spPr>
            <a:xfrm>
              <a:off x="6574897" y="2489091"/>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80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41" name="TextBox 40">
              <a:extLst>
                <a:ext uri="{FF2B5EF4-FFF2-40B4-BE49-F238E27FC236}">
                  <a16:creationId xmlns:a16="http://schemas.microsoft.com/office/drawing/2014/main" id="{94B4F5B9-28F8-02F0-BD72-19E84A478915}"/>
                </a:ext>
              </a:extLst>
            </p:cNvPr>
            <p:cNvSpPr txBox="1"/>
            <p:nvPr/>
          </p:nvSpPr>
          <p:spPr>
            <a:xfrm>
              <a:off x="6574897" y="3103138"/>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60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42" name="TextBox 41">
              <a:extLst>
                <a:ext uri="{FF2B5EF4-FFF2-40B4-BE49-F238E27FC236}">
                  <a16:creationId xmlns:a16="http://schemas.microsoft.com/office/drawing/2014/main" id="{0250EF0E-3548-52D8-4A00-3ED521E5DF6B}"/>
                </a:ext>
              </a:extLst>
            </p:cNvPr>
            <p:cNvSpPr txBox="1"/>
            <p:nvPr/>
          </p:nvSpPr>
          <p:spPr>
            <a:xfrm>
              <a:off x="6574897" y="3729170"/>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40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43" name="TextBox 42">
              <a:extLst>
                <a:ext uri="{FF2B5EF4-FFF2-40B4-BE49-F238E27FC236}">
                  <a16:creationId xmlns:a16="http://schemas.microsoft.com/office/drawing/2014/main" id="{1579E3F5-D8DD-5AD5-8794-EE7E86D142F6}"/>
                </a:ext>
              </a:extLst>
            </p:cNvPr>
            <p:cNvSpPr txBox="1"/>
            <p:nvPr/>
          </p:nvSpPr>
          <p:spPr>
            <a:xfrm>
              <a:off x="6574897" y="4344106"/>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20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44" name="TextBox 43">
              <a:extLst>
                <a:ext uri="{FF2B5EF4-FFF2-40B4-BE49-F238E27FC236}">
                  <a16:creationId xmlns:a16="http://schemas.microsoft.com/office/drawing/2014/main" id="{880FD78A-6DC6-AAD3-D7DE-45CE5498F721}"/>
                </a:ext>
              </a:extLst>
            </p:cNvPr>
            <p:cNvSpPr txBox="1"/>
            <p:nvPr/>
          </p:nvSpPr>
          <p:spPr>
            <a:xfrm>
              <a:off x="6574897" y="4959044"/>
              <a:ext cx="478365" cy="246221"/>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45" name="TextBox 44">
              <a:extLst>
                <a:ext uri="{FF2B5EF4-FFF2-40B4-BE49-F238E27FC236}">
                  <a16:creationId xmlns:a16="http://schemas.microsoft.com/office/drawing/2014/main" id="{2F278EFA-57FC-D6D9-0342-43F1D91F4C8F}"/>
                </a:ext>
              </a:extLst>
            </p:cNvPr>
            <p:cNvSpPr txBox="1"/>
            <p:nvPr/>
          </p:nvSpPr>
          <p:spPr>
            <a:xfrm>
              <a:off x="6991026" y="5120004"/>
              <a:ext cx="170072"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46" name="TextBox 45">
              <a:extLst>
                <a:ext uri="{FF2B5EF4-FFF2-40B4-BE49-F238E27FC236}">
                  <a16:creationId xmlns:a16="http://schemas.microsoft.com/office/drawing/2014/main" id="{1351F91E-51C9-41A5-E672-A747B0FF8A2A}"/>
                </a:ext>
              </a:extLst>
            </p:cNvPr>
            <p:cNvSpPr txBox="1"/>
            <p:nvPr/>
          </p:nvSpPr>
          <p:spPr>
            <a:xfrm>
              <a:off x="7301444" y="5120004"/>
              <a:ext cx="170072"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3</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47" name="TextBox 46">
              <a:extLst>
                <a:ext uri="{FF2B5EF4-FFF2-40B4-BE49-F238E27FC236}">
                  <a16:creationId xmlns:a16="http://schemas.microsoft.com/office/drawing/2014/main" id="{7E1F2653-3E78-E1F2-5E69-A6AA0DAE9DE3}"/>
                </a:ext>
              </a:extLst>
            </p:cNvPr>
            <p:cNvSpPr txBox="1"/>
            <p:nvPr/>
          </p:nvSpPr>
          <p:spPr>
            <a:xfrm>
              <a:off x="7619729" y="5120004"/>
              <a:ext cx="170072"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6</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48" name="TextBox 47">
              <a:extLst>
                <a:ext uri="{FF2B5EF4-FFF2-40B4-BE49-F238E27FC236}">
                  <a16:creationId xmlns:a16="http://schemas.microsoft.com/office/drawing/2014/main" id="{C35CC63F-69BC-F966-9368-8A67A33B4CB8}"/>
                </a:ext>
              </a:extLst>
            </p:cNvPr>
            <p:cNvSpPr txBox="1"/>
            <p:nvPr/>
          </p:nvSpPr>
          <p:spPr>
            <a:xfrm>
              <a:off x="7932149" y="5120004"/>
              <a:ext cx="170072"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9</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49" name="TextBox 48">
              <a:extLst>
                <a:ext uri="{FF2B5EF4-FFF2-40B4-BE49-F238E27FC236}">
                  <a16:creationId xmlns:a16="http://schemas.microsoft.com/office/drawing/2014/main" id="{6917CE29-5909-084B-BFCA-3DFDE0860ADA}"/>
                </a:ext>
              </a:extLst>
            </p:cNvPr>
            <p:cNvSpPr txBox="1"/>
            <p:nvPr/>
          </p:nvSpPr>
          <p:spPr>
            <a:xfrm>
              <a:off x="8148882" y="5120004"/>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12</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50" name="TextBox 49">
              <a:extLst>
                <a:ext uri="{FF2B5EF4-FFF2-40B4-BE49-F238E27FC236}">
                  <a16:creationId xmlns:a16="http://schemas.microsoft.com/office/drawing/2014/main" id="{C856D354-A428-3271-EC19-36B97B1ADA7A}"/>
                </a:ext>
              </a:extLst>
            </p:cNvPr>
            <p:cNvSpPr txBox="1"/>
            <p:nvPr/>
          </p:nvSpPr>
          <p:spPr>
            <a:xfrm>
              <a:off x="8461353" y="5120004"/>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15</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51" name="TextBox 50">
              <a:extLst>
                <a:ext uri="{FF2B5EF4-FFF2-40B4-BE49-F238E27FC236}">
                  <a16:creationId xmlns:a16="http://schemas.microsoft.com/office/drawing/2014/main" id="{DE868577-87BC-7306-F7B4-12DDE9FA6629}"/>
                </a:ext>
              </a:extLst>
            </p:cNvPr>
            <p:cNvSpPr txBox="1"/>
            <p:nvPr/>
          </p:nvSpPr>
          <p:spPr>
            <a:xfrm>
              <a:off x="8779634" y="5120004"/>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18</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52" name="TextBox 51">
              <a:extLst>
                <a:ext uri="{FF2B5EF4-FFF2-40B4-BE49-F238E27FC236}">
                  <a16:creationId xmlns:a16="http://schemas.microsoft.com/office/drawing/2014/main" id="{7B1E216A-B0C3-EB99-DC52-3E4F7722A543}"/>
                </a:ext>
              </a:extLst>
            </p:cNvPr>
            <p:cNvSpPr txBox="1"/>
            <p:nvPr/>
          </p:nvSpPr>
          <p:spPr>
            <a:xfrm>
              <a:off x="9096055" y="5120004"/>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21</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53" name="TextBox 52">
              <a:extLst>
                <a:ext uri="{FF2B5EF4-FFF2-40B4-BE49-F238E27FC236}">
                  <a16:creationId xmlns:a16="http://schemas.microsoft.com/office/drawing/2014/main" id="{6FF0723B-4D47-C1F7-E0B8-CD3AC389589C}"/>
                </a:ext>
              </a:extLst>
            </p:cNvPr>
            <p:cNvSpPr txBox="1"/>
            <p:nvPr/>
          </p:nvSpPr>
          <p:spPr>
            <a:xfrm>
              <a:off x="9413849" y="5120004"/>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24</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54" name="TextBox 53">
              <a:extLst>
                <a:ext uri="{FF2B5EF4-FFF2-40B4-BE49-F238E27FC236}">
                  <a16:creationId xmlns:a16="http://schemas.microsoft.com/office/drawing/2014/main" id="{E2F176D5-FA9C-1472-D81D-D737A5CD88F7}"/>
                </a:ext>
              </a:extLst>
            </p:cNvPr>
            <p:cNvSpPr txBox="1"/>
            <p:nvPr/>
          </p:nvSpPr>
          <p:spPr>
            <a:xfrm>
              <a:off x="9730270" y="5120004"/>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27</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55" name="TextBox 54">
              <a:extLst>
                <a:ext uri="{FF2B5EF4-FFF2-40B4-BE49-F238E27FC236}">
                  <a16:creationId xmlns:a16="http://schemas.microsoft.com/office/drawing/2014/main" id="{548A532F-DF8B-8101-1FBB-07E558D332C9}"/>
                </a:ext>
              </a:extLst>
            </p:cNvPr>
            <p:cNvSpPr txBox="1"/>
            <p:nvPr/>
          </p:nvSpPr>
          <p:spPr>
            <a:xfrm>
              <a:off x="10035659" y="5120004"/>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30</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56" name="TextBox 55">
              <a:extLst>
                <a:ext uri="{FF2B5EF4-FFF2-40B4-BE49-F238E27FC236}">
                  <a16:creationId xmlns:a16="http://schemas.microsoft.com/office/drawing/2014/main" id="{449A617B-3D3D-9D1B-5F73-04FA1D114D58}"/>
                </a:ext>
              </a:extLst>
            </p:cNvPr>
            <p:cNvSpPr txBox="1"/>
            <p:nvPr/>
          </p:nvSpPr>
          <p:spPr>
            <a:xfrm>
              <a:off x="10360410" y="5120004"/>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33</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sp>
          <p:nvSpPr>
            <p:cNvPr id="57" name="TextBox 56">
              <a:extLst>
                <a:ext uri="{FF2B5EF4-FFF2-40B4-BE49-F238E27FC236}">
                  <a16:creationId xmlns:a16="http://schemas.microsoft.com/office/drawing/2014/main" id="{6A6BD458-A412-9C99-259A-E82EF3F25D4B}"/>
                </a:ext>
              </a:extLst>
            </p:cNvPr>
            <p:cNvSpPr txBox="1"/>
            <p:nvPr/>
          </p:nvSpPr>
          <p:spPr>
            <a:xfrm>
              <a:off x="10678560" y="5120004"/>
              <a:ext cx="37355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rPr>
                <a:t>36</a:t>
              </a:r>
              <a:endParaRPr kumimoji="0" lang="en-US" sz="1000" b="0" i="0" u="none" strike="noStrike" kern="1200" cap="none" spc="0" normalizeH="0" baseline="0" noProof="0" dirty="0">
                <a:ln>
                  <a:noFill/>
                </a:ln>
                <a:solidFill>
                  <a:srgbClr val="333333"/>
                </a:solidFill>
                <a:effectLst/>
                <a:uLnTx/>
                <a:uFillTx/>
                <a:latin typeface="Open Sans"/>
                <a:ea typeface="ＭＳ Ｐゴシック" pitchFamily="34" charset="-128"/>
                <a:cs typeface="+mn-cs"/>
              </a:endParaRPr>
            </a:p>
          </p:txBody>
        </p:sp>
      </p:grpSp>
      <p:grpSp>
        <p:nvGrpSpPr>
          <p:cNvPr id="27" name="Group 26">
            <a:extLst>
              <a:ext uri="{FF2B5EF4-FFF2-40B4-BE49-F238E27FC236}">
                <a16:creationId xmlns:a16="http://schemas.microsoft.com/office/drawing/2014/main" id="{9BD31560-F651-78A1-956C-B52D8F0334CB}"/>
              </a:ext>
            </a:extLst>
          </p:cNvPr>
          <p:cNvGrpSpPr/>
          <p:nvPr/>
        </p:nvGrpSpPr>
        <p:grpSpPr>
          <a:xfrm>
            <a:off x="9008815" y="2101332"/>
            <a:ext cx="324000" cy="72000"/>
            <a:chOff x="9008816" y="2101332"/>
            <a:chExt cx="324000" cy="72000"/>
          </a:xfrm>
        </p:grpSpPr>
        <p:cxnSp>
          <p:nvCxnSpPr>
            <p:cNvPr id="37" name="Straight Connector 36">
              <a:extLst>
                <a:ext uri="{FF2B5EF4-FFF2-40B4-BE49-F238E27FC236}">
                  <a16:creationId xmlns:a16="http://schemas.microsoft.com/office/drawing/2014/main" id="{0198E092-FD4F-8913-322C-97420291FE03}"/>
                </a:ext>
              </a:extLst>
            </p:cNvPr>
            <p:cNvCxnSpPr>
              <a:cxnSpLocks/>
            </p:cNvCxnSpPr>
            <p:nvPr/>
          </p:nvCxnSpPr>
          <p:spPr>
            <a:xfrm>
              <a:off x="9008816" y="2137332"/>
              <a:ext cx="32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Isosceles Triangle 37">
              <a:extLst>
                <a:ext uri="{FF2B5EF4-FFF2-40B4-BE49-F238E27FC236}">
                  <a16:creationId xmlns:a16="http://schemas.microsoft.com/office/drawing/2014/main" id="{9FCF5393-0C7F-D01C-6B75-039C85F6D02B}"/>
                </a:ext>
              </a:extLst>
            </p:cNvPr>
            <p:cNvSpPr/>
            <p:nvPr/>
          </p:nvSpPr>
          <p:spPr>
            <a:xfrm>
              <a:off x="9134816" y="2101332"/>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28" name="Group 27">
            <a:extLst>
              <a:ext uri="{FF2B5EF4-FFF2-40B4-BE49-F238E27FC236}">
                <a16:creationId xmlns:a16="http://schemas.microsoft.com/office/drawing/2014/main" id="{910678CD-D25D-8932-20EC-0ED11729D354}"/>
              </a:ext>
            </a:extLst>
          </p:cNvPr>
          <p:cNvGrpSpPr/>
          <p:nvPr/>
        </p:nvGrpSpPr>
        <p:grpSpPr>
          <a:xfrm>
            <a:off x="9008815" y="2323925"/>
            <a:ext cx="324000" cy="46800"/>
            <a:chOff x="9008816" y="2323925"/>
            <a:chExt cx="324000" cy="46800"/>
          </a:xfrm>
        </p:grpSpPr>
        <p:cxnSp>
          <p:nvCxnSpPr>
            <p:cNvPr id="32" name="Straight Connector 31">
              <a:extLst>
                <a:ext uri="{FF2B5EF4-FFF2-40B4-BE49-F238E27FC236}">
                  <a16:creationId xmlns:a16="http://schemas.microsoft.com/office/drawing/2014/main" id="{1387C9EF-741F-A5D4-42E6-78C79F79F05F}"/>
                </a:ext>
              </a:extLst>
            </p:cNvPr>
            <p:cNvCxnSpPr>
              <a:cxnSpLocks/>
            </p:cNvCxnSpPr>
            <p:nvPr/>
          </p:nvCxnSpPr>
          <p:spPr>
            <a:xfrm>
              <a:off x="9008816" y="2347325"/>
              <a:ext cx="32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429A62DB-0012-4A65-F6C0-36D034370588}"/>
                </a:ext>
              </a:extLst>
            </p:cNvPr>
            <p:cNvSpPr/>
            <p:nvPr/>
          </p:nvSpPr>
          <p:spPr>
            <a:xfrm>
              <a:off x="9147416" y="2323925"/>
              <a:ext cx="46800" cy="46800"/>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9" name="TextBox 28">
            <a:extLst>
              <a:ext uri="{FF2B5EF4-FFF2-40B4-BE49-F238E27FC236}">
                <a16:creationId xmlns:a16="http://schemas.microsoft.com/office/drawing/2014/main" id="{7BEB7606-F6A0-3D04-00D6-18B5E425610C}"/>
              </a:ext>
            </a:extLst>
          </p:cNvPr>
          <p:cNvSpPr txBox="1"/>
          <p:nvPr/>
        </p:nvSpPr>
        <p:spPr>
          <a:xfrm>
            <a:off x="8580049" y="5392986"/>
            <a:ext cx="771365" cy="276999"/>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t>Months</a:t>
            </a:r>
          </a:p>
        </p:txBody>
      </p:sp>
      <p:sp>
        <p:nvSpPr>
          <p:cNvPr id="1145" name="TextBox 1144">
            <a:extLst>
              <a:ext uri="{FF2B5EF4-FFF2-40B4-BE49-F238E27FC236}">
                <a16:creationId xmlns:a16="http://schemas.microsoft.com/office/drawing/2014/main" id="{EDE5DA47-39E1-A829-3206-E2784D200725}"/>
              </a:ext>
            </a:extLst>
          </p:cNvPr>
          <p:cNvSpPr txBox="1"/>
          <p:nvPr/>
        </p:nvSpPr>
        <p:spPr>
          <a:xfrm>
            <a:off x="9187566" y="3023197"/>
            <a:ext cx="1973617" cy="553998"/>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t>Median OS:</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A0DF"/>
                </a:solidFill>
                <a:effectLst/>
                <a:uLnTx/>
                <a:uFillTx/>
                <a:latin typeface="Open Sans"/>
                <a:ea typeface="ＭＳ Ｐゴシック" pitchFamily="34" charset="-128"/>
                <a:cs typeface="+mn-cs"/>
              </a:rPr>
              <a:t>20.8 months (95% CI, 12.0-NE)</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479"/>
                </a:solidFill>
                <a:effectLst/>
                <a:uLnTx/>
                <a:uFillTx/>
                <a:latin typeface="Open Sans"/>
                <a:ea typeface="ＭＳ Ｐゴシック" pitchFamily="34" charset="-128"/>
                <a:cs typeface="+mn-cs"/>
              </a:rPr>
              <a:t>16.2 months (95% CI, 8.3-NE)</a:t>
            </a:r>
            <a:endParaRPr kumimoji="0" lang="en-US" sz="1000" b="1" i="0" u="none" strike="noStrike" kern="1200" cap="none" spc="0" normalizeH="0" baseline="0" noProof="0" dirty="0">
              <a:ln>
                <a:noFill/>
              </a:ln>
              <a:solidFill>
                <a:srgbClr val="003479"/>
              </a:solidFill>
              <a:effectLst/>
              <a:uLnTx/>
              <a:uFillTx/>
              <a:latin typeface="Open Sans"/>
              <a:ea typeface="ＭＳ Ｐゴシック" pitchFamily="34" charset="-128"/>
              <a:cs typeface="+mn-cs"/>
            </a:endParaRPr>
          </a:p>
        </p:txBody>
      </p:sp>
      <p:sp>
        <p:nvSpPr>
          <p:cNvPr id="1147" name="TextBox 1146">
            <a:extLst>
              <a:ext uri="{FF2B5EF4-FFF2-40B4-BE49-F238E27FC236}">
                <a16:creationId xmlns:a16="http://schemas.microsoft.com/office/drawing/2014/main" id="{6DCDFC3A-CC41-7F90-E733-F04E6A9A1637}"/>
              </a:ext>
            </a:extLst>
          </p:cNvPr>
          <p:cNvSpPr txBox="1"/>
          <p:nvPr/>
        </p:nvSpPr>
        <p:spPr>
          <a:xfrm>
            <a:off x="1638935" y="1564586"/>
            <a:ext cx="2738763" cy="338554"/>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479"/>
                </a:solidFill>
                <a:effectLst/>
                <a:uLnTx/>
                <a:uFillTx/>
                <a:latin typeface="Open Sans"/>
                <a:ea typeface="ＭＳ Ｐゴシック" pitchFamily="34" charset="-128"/>
                <a:cs typeface="+mn-cs"/>
              </a:rPr>
              <a:t>Progression-free Survival</a:t>
            </a:r>
          </a:p>
        </p:txBody>
      </p:sp>
      <p:sp>
        <p:nvSpPr>
          <p:cNvPr id="1148" name="TextBox 1147">
            <a:extLst>
              <a:ext uri="{FF2B5EF4-FFF2-40B4-BE49-F238E27FC236}">
                <a16:creationId xmlns:a16="http://schemas.microsoft.com/office/drawing/2014/main" id="{92B972E8-E1AC-FBDA-3C38-D282912ED63A}"/>
              </a:ext>
            </a:extLst>
          </p:cNvPr>
          <p:cNvSpPr txBox="1"/>
          <p:nvPr/>
        </p:nvSpPr>
        <p:spPr>
          <a:xfrm>
            <a:off x="3572782" y="3013523"/>
            <a:ext cx="1988045" cy="553998"/>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t>Median PFS:</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A0DF"/>
                </a:solidFill>
                <a:effectLst/>
                <a:uLnTx/>
                <a:uFillTx/>
                <a:latin typeface="Open Sans"/>
                <a:ea typeface="ＭＳ Ｐゴシック" pitchFamily="34" charset="-128"/>
                <a:cs typeface="+mn-cs"/>
              </a:rPr>
              <a:t>11.0 months (95% CI, 5.5-13.6)</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479"/>
                </a:solidFill>
                <a:effectLst/>
                <a:uLnTx/>
                <a:uFillTx/>
                <a:latin typeface="Open Sans"/>
                <a:ea typeface="ＭＳ Ｐゴシック" pitchFamily="34" charset="-128"/>
                <a:cs typeface="+mn-cs"/>
              </a:rPr>
              <a:t>5.6 months (95% CI, 4.3-7.4)</a:t>
            </a:r>
            <a:endParaRPr kumimoji="0" lang="en-US" sz="1000" b="1" i="0" u="none" strike="noStrike" kern="1200" cap="none" spc="0" normalizeH="0" baseline="0" noProof="0" dirty="0">
              <a:ln>
                <a:noFill/>
              </a:ln>
              <a:solidFill>
                <a:srgbClr val="003479"/>
              </a:solidFill>
              <a:effectLst/>
              <a:uLnTx/>
              <a:uFillTx/>
              <a:latin typeface="Open Sans"/>
              <a:ea typeface="ＭＳ Ｐゴシック" pitchFamily="34" charset="-128"/>
              <a:cs typeface="+mn-cs"/>
            </a:endParaRPr>
          </a:p>
        </p:txBody>
      </p:sp>
      <p:grpSp>
        <p:nvGrpSpPr>
          <p:cNvPr id="1149" name="Group 1148">
            <a:extLst>
              <a:ext uri="{FF2B5EF4-FFF2-40B4-BE49-F238E27FC236}">
                <a16:creationId xmlns:a16="http://schemas.microsoft.com/office/drawing/2014/main" id="{7FB1AB50-C0F5-B970-B044-5B10C00B248E}"/>
              </a:ext>
            </a:extLst>
          </p:cNvPr>
          <p:cNvGrpSpPr/>
          <p:nvPr/>
        </p:nvGrpSpPr>
        <p:grpSpPr>
          <a:xfrm>
            <a:off x="7031404" y="1927699"/>
            <a:ext cx="1353256" cy="3173946"/>
            <a:chOff x="7031405" y="1927699"/>
            <a:chExt cx="1353256" cy="3173945"/>
          </a:xfrm>
        </p:grpSpPr>
        <p:cxnSp>
          <p:nvCxnSpPr>
            <p:cNvPr id="1150" name="Straight Connector 1149">
              <a:extLst>
                <a:ext uri="{FF2B5EF4-FFF2-40B4-BE49-F238E27FC236}">
                  <a16:creationId xmlns:a16="http://schemas.microsoft.com/office/drawing/2014/main" id="{AA89F9B9-CF9D-5475-3EB7-FC777D833AF9}"/>
                </a:ext>
              </a:extLst>
            </p:cNvPr>
            <p:cNvCxnSpPr>
              <a:cxnSpLocks/>
            </p:cNvCxnSpPr>
            <p:nvPr/>
          </p:nvCxnSpPr>
          <p:spPr>
            <a:xfrm flipV="1">
              <a:off x="8336946" y="1927699"/>
              <a:ext cx="0" cy="315927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51" name="TextBox 1150">
              <a:extLst>
                <a:ext uri="{FF2B5EF4-FFF2-40B4-BE49-F238E27FC236}">
                  <a16:creationId xmlns:a16="http://schemas.microsoft.com/office/drawing/2014/main" id="{5AD017B8-FB51-E8AB-55CC-373849BBD709}"/>
                </a:ext>
              </a:extLst>
            </p:cNvPr>
            <p:cNvSpPr txBox="1"/>
            <p:nvPr/>
          </p:nvSpPr>
          <p:spPr>
            <a:xfrm>
              <a:off x="7031405" y="4547646"/>
              <a:ext cx="1353256" cy="553998"/>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t>12-month OS rate:</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A0DF"/>
                  </a:solidFill>
                  <a:effectLst/>
                  <a:uLnTx/>
                  <a:uFillTx/>
                  <a:latin typeface="Open Sans"/>
                  <a:ea typeface="ＭＳ Ｐゴシック" pitchFamily="34" charset="-128"/>
                  <a:cs typeface="+mn-cs"/>
                </a:rPr>
                <a:t>68% (95% CI, 50-81)</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479"/>
                  </a:solidFill>
                  <a:effectLst/>
                  <a:uLnTx/>
                  <a:uFillTx/>
                  <a:latin typeface="Open Sans"/>
                  <a:ea typeface="ＭＳ Ｐゴシック" pitchFamily="34" charset="-128"/>
                  <a:cs typeface="+mn-cs"/>
                </a:rPr>
                <a:t>56% (95% CI, 40-70)</a:t>
              </a:r>
              <a:endParaRPr kumimoji="0" lang="en-US" sz="1000" b="1" i="0" u="none" strike="noStrike" kern="1200" cap="none" spc="0" normalizeH="0" baseline="0" noProof="0" dirty="0">
                <a:ln>
                  <a:noFill/>
                </a:ln>
                <a:solidFill>
                  <a:srgbClr val="003479"/>
                </a:solidFill>
                <a:effectLst/>
                <a:uLnTx/>
                <a:uFillTx/>
                <a:latin typeface="Open Sans"/>
                <a:ea typeface="ＭＳ Ｐゴシック" pitchFamily="34" charset="-128"/>
                <a:cs typeface="+mn-cs"/>
              </a:endParaRPr>
            </a:p>
          </p:txBody>
        </p:sp>
      </p:grpSp>
      <p:grpSp>
        <p:nvGrpSpPr>
          <p:cNvPr id="1152" name="Group 1151">
            <a:extLst>
              <a:ext uri="{FF2B5EF4-FFF2-40B4-BE49-F238E27FC236}">
                <a16:creationId xmlns:a16="http://schemas.microsoft.com/office/drawing/2014/main" id="{D4F60299-9536-B232-89AD-5B47AE284BD0}"/>
              </a:ext>
            </a:extLst>
          </p:cNvPr>
          <p:cNvGrpSpPr/>
          <p:nvPr/>
        </p:nvGrpSpPr>
        <p:grpSpPr>
          <a:xfrm>
            <a:off x="3801382" y="2014510"/>
            <a:ext cx="1574470" cy="450166"/>
            <a:chOff x="3740423" y="2014506"/>
            <a:chExt cx="1574470" cy="450165"/>
          </a:xfrm>
        </p:grpSpPr>
        <p:sp>
          <p:nvSpPr>
            <p:cNvPr id="1153" name="TextBox 1152">
              <a:extLst>
                <a:ext uri="{FF2B5EF4-FFF2-40B4-BE49-F238E27FC236}">
                  <a16:creationId xmlns:a16="http://schemas.microsoft.com/office/drawing/2014/main" id="{49E23D49-A7A1-E8D1-CED8-B1BE7DF81632}"/>
                </a:ext>
              </a:extLst>
            </p:cNvPr>
            <p:cNvSpPr txBox="1"/>
            <p:nvPr/>
          </p:nvSpPr>
          <p:spPr>
            <a:xfrm>
              <a:off x="3740423" y="2014506"/>
              <a:ext cx="1574470" cy="246221"/>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A0DF"/>
                  </a:solidFill>
                  <a:effectLst/>
                  <a:uLnTx/>
                  <a:uFillTx/>
                  <a:latin typeface="Open Sans"/>
                  <a:ea typeface="ＭＳ Ｐゴシック" pitchFamily="34" charset="-128"/>
                  <a:cs typeface="+mn-cs"/>
                </a:rPr>
                <a:t>Erdafitinib + cetrelimab</a:t>
              </a:r>
            </a:p>
          </p:txBody>
        </p:sp>
        <p:sp>
          <p:nvSpPr>
            <p:cNvPr id="1154" name="TextBox 1153">
              <a:extLst>
                <a:ext uri="{FF2B5EF4-FFF2-40B4-BE49-F238E27FC236}">
                  <a16:creationId xmlns:a16="http://schemas.microsoft.com/office/drawing/2014/main" id="{6AB45200-667C-D416-6CF2-38ABB65829C1}"/>
                </a:ext>
              </a:extLst>
            </p:cNvPr>
            <p:cNvSpPr txBox="1"/>
            <p:nvPr/>
          </p:nvSpPr>
          <p:spPr>
            <a:xfrm>
              <a:off x="3740423" y="2218450"/>
              <a:ext cx="798617" cy="246221"/>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479"/>
                  </a:solidFill>
                  <a:effectLst/>
                  <a:uLnTx/>
                  <a:uFillTx/>
                  <a:latin typeface="Open Sans"/>
                  <a:ea typeface="ＭＳ Ｐゴシック" pitchFamily="34" charset="-128"/>
                  <a:cs typeface="+mn-cs"/>
                </a:rPr>
                <a:t>Erdafitinib</a:t>
              </a:r>
            </a:p>
          </p:txBody>
        </p:sp>
      </p:grpSp>
      <p:sp>
        <p:nvSpPr>
          <p:cNvPr id="1155" name="TextBox 1154">
            <a:extLst>
              <a:ext uri="{FF2B5EF4-FFF2-40B4-BE49-F238E27FC236}">
                <a16:creationId xmlns:a16="http://schemas.microsoft.com/office/drawing/2014/main" id="{DEF7CAF2-0323-1769-9628-C6C4DBEBBD5C}"/>
              </a:ext>
            </a:extLst>
          </p:cNvPr>
          <p:cNvSpPr txBox="1"/>
          <p:nvPr/>
        </p:nvSpPr>
        <p:spPr>
          <a:xfrm rot="16200000">
            <a:off x="185830" y="3404264"/>
            <a:ext cx="1549207" cy="276999"/>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t>PFS Probability, %</a:t>
            </a:r>
          </a:p>
        </p:txBody>
      </p:sp>
      <p:graphicFrame>
        <p:nvGraphicFramePr>
          <p:cNvPr id="1156" name="Table 1155">
            <a:extLst>
              <a:ext uri="{FF2B5EF4-FFF2-40B4-BE49-F238E27FC236}">
                <a16:creationId xmlns:a16="http://schemas.microsoft.com/office/drawing/2014/main" id="{3C3ABC21-0752-E24F-53A6-8D452A687607}"/>
              </a:ext>
            </a:extLst>
          </p:cNvPr>
          <p:cNvGraphicFramePr>
            <a:graphicFrameLocks noGrp="1"/>
          </p:cNvGraphicFramePr>
          <p:nvPr/>
        </p:nvGraphicFramePr>
        <p:xfrm>
          <a:off x="5990223" y="5397375"/>
          <a:ext cx="5032400" cy="887984"/>
        </p:xfrm>
        <a:graphic>
          <a:graphicData uri="http://schemas.openxmlformats.org/drawingml/2006/table">
            <a:tbl>
              <a:tblPr firstRow="1" bandRow="1">
                <a:tableStyleId>{5940675A-B579-460E-94D1-54222C63F5DA}</a:tableStyleId>
              </a:tblPr>
              <a:tblGrid>
                <a:gridCol w="916600">
                  <a:extLst>
                    <a:ext uri="{9D8B030D-6E8A-4147-A177-3AD203B41FA5}">
                      <a16:colId xmlns:a16="http://schemas.microsoft.com/office/drawing/2014/main" val="3398640406"/>
                    </a:ext>
                  </a:extLst>
                </a:gridCol>
                <a:gridCol w="316600">
                  <a:extLst>
                    <a:ext uri="{9D8B030D-6E8A-4147-A177-3AD203B41FA5}">
                      <a16:colId xmlns:a16="http://schemas.microsoft.com/office/drawing/2014/main" val="2561714962"/>
                    </a:ext>
                  </a:extLst>
                </a:gridCol>
                <a:gridCol w="316600">
                  <a:extLst>
                    <a:ext uri="{9D8B030D-6E8A-4147-A177-3AD203B41FA5}">
                      <a16:colId xmlns:a16="http://schemas.microsoft.com/office/drawing/2014/main" val="57927295"/>
                    </a:ext>
                  </a:extLst>
                </a:gridCol>
                <a:gridCol w="316600">
                  <a:extLst>
                    <a:ext uri="{9D8B030D-6E8A-4147-A177-3AD203B41FA5}">
                      <a16:colId xmlns:a16="http://schemas.microsoft.com/office/drawing/2014/main" val="3188770773"/>
                    </a:ext>
                  </a:extLst>
                </a:gridCol>
                <a:gridCol w="316600">
                  <a:extLst>
                    <a:ext uri="{9D8B030D-6E8A-4147-A177-3AD203B41FA5}">
                      <a16:colId xmlns:a16="http://schemas.microsoft.com/office/drawing/2014/main" val="1960744651"/>
                    </a:ext>
                  </a:extLst>
                </a:gridCol>
                <a:gridCol w="316600">
                  <a:extLst>
                    <a:ext uri="{9D8B030D-6E8A-4147-A177-3AD203B41FA5}">
                      <a16:colId xmlns:a16="http://schemas.microsoft.com/office/drawing/2014/main" val="2607872843"/>
                    </a:ext>
                  </a:extLst>
                </a:gridCol>
                <a:gridCol w="316600">
                  <a:extLst>
                    <a:ext uri="{9D8B030D-6E8A-4147-A177-3AD203B41FA5}">
                      <a16:colId xmlns:a16="http://schemas.microsoft.com/office/drawing/2014/main" val="2433087247"/>
                    </a:ext>
                  </a:extLst>
                </a:gridCol>
                <a:gridCol w="316600">
                  <a:extLst>
                    <a:ext uri="{9D8B030D-6E8A-4147-A177-3AD203B41FA5}">
                      <a16:colId xmlns:a16="http://schemas.microsoft.com/office/drawing/2014/main" val="3187075499"/>
                    </a:ext>
                  </a:extLst>
                </a:gridCol>
                <a:gridCol w="316600">
                  <a:extLst>
                    <a:ext uri="{9D8B030D-6E8A-4147-A177-3AD203B41FA5}">
                      <a16:colId xmlns:a16="http://schemas.microsoft.com/office/drawing/2014/main" val="3296254140"/>
                    </a:ext>
                  </a:extLst>
                </a:gridCol>
                <a:gridCol w="316600">
                  <a:extLst>
                    <a:ext uri="{9D8B030D-6E8A-4147-A177-3AD203B41FA5}">
                      <a16:colId xmlns:a16="http://schemas.microsoft.com/office/drawing/2014/main" val="1217497536"/>
                    </a:ext>
                  </a:extLst>
                </a:gridCol>
                <a:gridCol w="316600">
                  <a:extLst>
                    <a:ext uri="{9D8B030D-6E8A-4147-A177-3AD203B41FA5}">
                      <a16:colId xmlns:a16="http://schemas.microsoft.com/office/drawing/2014/main" val="4117301284"/>
                    </a:ext>
                  </a:extLst>
                </a:gridCol>
                <a:gridCol w="316600">
                  <a:extLst>
                    <a:ext uri="{9D8B030D-6E8A-4147-A177-3AD203B41FA5}">
                      <a16:colId xmlns:a16="http://schemas.microsoft.com/office/drawing/2014/main" val="3917736069"/>
                    </a:ext>
                  </a:extLst>
                </a:gridCol>
                <a:gridCol w="316600">
                  <a:extLst>
                    <a:ext uri="{9D8B030D-6E8A-4147-A177-3AD203B41FA5}">
                      <a16:colId xmlns:a16="http://schemas.microsoft.com/office/drawing/2014/main" val="1925129542"/>
                    </a:ext>
                  </a:extLst>
                </a:gridCol>
                <a:gridCol w="316600">
                  <a:extLst>
                    <a:ext uri="{9D8B030D-6E8A-4147-A177-3AD203B41FA5}">
                      <a16:colId xmlns:a16="http://schemas.microsoft.com/office/drawing/2014/main" val="398112937"/>
                    </a:ext>
                  </a:extLst>
                </a:gridCol>
              </a:tblGrid>
              <a:tr h="292608">
                <a:tc>
                  <a:txBody>
                    <a:bodyPr/>
                    <a:lstStyle/>
                    <a:p>
                      <a:pPr algn="r"/>
                      <a:r>
                        <a:rPr lang="en-US" sz="900" dirty="0"/>
                        <a:t>Patients at risk</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2432241"/>
                  </a:ext>
                </a:extLst>
              </a:tr>
              <a:tr h="302768">
                <a:tc>
                  <a:txBody>
                    <a:bodyPr/>
                    <a:lstStyle/>
                    <a:p>
                      <a:pPr marL="0" marR="0" lvl="0" indent="0" algn="r" defTabSz="914396" rtl="0" eaLnBrk="1" fontAlgn="auto" latinLnBrk="0" hangingPunct="1">
                        <a:lnSpc>
                          <a:spcPct val="100000"/>
                        </a:lnSpc>
                        <a:spcBef>
                          <a:spcPts val="0"/>
                        </a:spcBef>
                        <a:spcAft>
                          <a:spcPts val="0"/>
                        </a:spcAft>
                        <a:buClrTx/>
                        <a:buSzTx/>
                        <a:buFontTx/>
                        <a:buNone/>
                        <a:tabLst/>
                        <a:defRPr/>
                      </a:pPr>
                      <a:r>
                        <a:rPr lang="en-US" sz="900" b="1" dirty="0">
                          <a:solidFill>
                            <a:schemeClr val="accent1"/>
                          </a:solidFill>
                        </a:rPr>
                        <a:t>Erdafitinib +</a:t>
                      </a:r>
                      <a:br>
                        <a:rPr lang="en-US" sz="900" b="1" dirty="0">
                          <a:solidFill>
                            <a:schemeClr val="accent1"/>
                          </a:solidFill>
                        </a:rPr>
                      </a:br>
                      <a:r>
                        <a:rPr lang="en-US" sz="900" b="1" dirty="0">
                          <a:solidFill>
                            <a:schemeClr val="accent1"/>
                          </a:solidFill>
                        </a:rPr>
                        <a:t>cetrelimab</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44</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36</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35</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27</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19</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11</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8</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5</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3</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8001476"/>
                  </a:ext>
                </a:extLst>
              </a:tr>
              <a:tr h="292608">
                <a:tc>
                  <a:txBody>
                    <a:bodyPr/>
                    <a:lstStyle/>
                    <a:p>
                      <a:pPr algn="r"/>
                      <a:r>
                        <a:rPr lang="en-US" sz="900" b="1" dirty="0">
                          <a:solidFill>
                            <a:schemeClr val="tx2"/>
                          </a:solidFill>
                        </a:rPr>
                        <a:t>Erdafitinib</a:t>
                      </a: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43</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40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30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21</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17</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12</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7</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5</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3</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2</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3378117"/>
                  </a:ext>
                </a:extLst>
              </a:tr>
            </a:tbl>
          </a:graphicData>
        </a:graphic>
      </p:graphicFrame>
      <p:graphicFrame>
        <p:nvGraphicFramePr>
          <p:cNvPr id="1157" name="Table 1156">
            <a:extLst>
              <a:ext uri="{FF2B5EF4-FFF2-40B4-BE49-F238E27FC236}">
                <a16:creationId xmlns:a16="http://schemas.microsoft.com/office/drawing/2014/main" id="{32E24D12-7205-FF47-D0B7-1C252E919188}"/>
              </a:ext>
            </a:extLst>
          </p:cNvPr>
          <p:cNvGraphicFramePr>
            <a:graphicFrameLocks noGrp="1"/>
          </p:cNvGraphicFramePr>
          <p:nvPr/>
        </p:nvGraphicFramePr>
        <p:xfrm>
          <a:off x="414126" y="5397375"/>
          <a:ext cx="5032402" cy="887984"/>
        </p:xfrm>
        <a:graphic>
          <a:graphicData uri="http://schemas.openxmlformats.org/drawingml/2006/table">
            <a:tbl>
              <a:tblPr firstRow="1" bandRow="1">
                <a:tableStyleId>{5940675A-B579-460E-94D1-54222C63F5DA}</a:tableStyleId>
              </a:tblPr>
              <a:tblGrid>
                <a:gridCol w="957475">
                  <a:extLst>
                    <a:ext uri="{9D8B030D-6E8A-4147-A177-3AD203B41FA5}">
                      <a16:colId xmlns:a16="http://schemas.microsoft.com/office/drawing/2014/main" val="3398640406"/>
                    </a:ext>
                  </a:extLst>
                </a:gridCol>
                <a:gridCol w="288235">
                  <a:extLst>
                    <a:ext uri="{9D8B030D-6E8A-4147-A177-3AD203B41FA5}">
                      <a16:colId xmlns:a16="http://schemas.microsoft.com/office/drawing/2014/main" val="2561714962"/>
                    </a:ext>
                  </a:extLst>
                </a:gridCol>
                <a:gridCol w="347869">
                  <a:extLst>
                    <a:ext uri="{9D8B030D-6E8A-4147-A177-3AD203B41FA5}">
                      <a16:colId xmlns:a16="http://schemas.microsoft.com/office/drawing/2014/main" val="57927295"/>
                    </a:ext>
                  </a:extLst>
                </a:gridCol>
                <a:gridCol w="272823">
                  <a:extLst>
                    <a:ext uri="{9D8B030D-6E8A-4147-A177-3AD203B41FA5}">
                      <a16:colId xmlns:a16="http://schemas.microsoft.com/office/drawing/2014/main" val="3188770773"/>
                    </a:ext>
                  </a:extLst>
                </a:gridCol>
                <a:gridCol w="316600">
                  <a:extLst>
                    <a:ext uri="{9D8B030D-6E8A-4147-A177-3AD203B41FA5}">
                      <a16:colId xmlns:a16="http://schemas.microsoft.com/office/drawing/2014/main" val="1960744651"/>
                    </a:ext>
                  </a:extLst>
                </a:gridCol>
                <a:gridCol w="316600">
                  <a:extLst>
                    <a:ext uri="{9D8B030D-6E8A-4147-A177-3AD203B41FA5}">
                      <a16:colId xmlns:a16="http://schemas.microsoft.com/office/drawing/2014/main" val="2607872843"/>
                    </a:ext>
                  </a:extLst>
                </a:gridCol>
                <a:gridCol w="316600">
                  <a:extLst>
                    <a:ext uri="{9D8B030D-6E8A-4147-A177-3AD203B41FA5}">
                      <a16:colId xmlns:a16="http://schemas.microsoft.com/office/drawing/2014/main" val="2433087247"/>
                    </a:ext>
                  </a:extLst>
                </a:gridCol>
                <a:gridCol w="316600">
                  <a:extLst>
                    <a:ext uri="{9D8B030D-6E8A-4147-A177-3AD203B41FA5}">
                      <a16:colId xmlns:a16="http://schemas.microsoft.com/office/drawing/2014/main" val="3187075499"/>
                    </a:ext>
                  </a:extLst>
                </a:gridCol>
                <a:gridCol w="316600">
                  <a:extLst>
                    <a:ext uri="{9D8B030D-6E8A-4147-A177-3AD203B41FA5}">
                      <a16:colId xmlns:a16="http://schemas.microsoft.com/office/drawing/2014/main" val="3296254140"/>
                    </a:ext>
                  </a:extLst>
                </a:gridCol>
                <a:gridCol w="316600">
                  <a:extLst>
                    <a:ext uri="{9D8B030D-6E8A-4147-A177-3AD203B41FA5}">
                      <a16:colId xmlns:a16="http://schemas.microsoft.com/office/drawing/2014/main" val="1217497536"/>
                    </a:ext>
                  </a:extLst>
                </a:gridCol>
                <a:gridCol w="316600">
                  <a:extLst>
                    <a:ext uri="{9D8B030D-6E8A-4147-A177-3AD203B41FA5}">
                      <a16:colId xmlns:a16="http://schemas.microsoft.com/office/drawing/2014/main" val="4117301284"/>
                    </a:ext>
                  </a:extLst>
                </a:gridCol>
                <a:gridCol w="316600">
                  <a:extLst>
                    <a:ext uri="{9D8B030D-6E8A-4147-A177-3AD203B41FA5}">
                      <a16:colId xmlns:a16="http://schemas.microsoft.com/office/drawing/2014/main" val="3917736069"/>
                    </a:ext>
                  </a:extLst>
                </a:gridCol>
                <a:gridCol w="316600">
                  <a:extLst>
                    <a:ext uri="{9D8B030D-6E8A-4147-A177-3AD203B41FA5}">
                      <a16:colId xmlns:a16="http://schemas.microsoft.com/office/drawing/2014/main" val="1925129542"/>
                    </a:ext>
                  </a:extLst>
                </a:gridCol>
                <a:gridCol w="316600">
                  <a:extLst>
                    <a:ext uri="{9D8B030D-6E8A-4147-A177-3AD203B41FA5}">
                      <a16:colId xmlns:a16="http://schemas.microsoft.com/office/drawing/2014/main" val="398112937"/>
                    </a:ext>
                  </a:extLst>
                </a:gridCol>
              </a:tblGrid>
              <a:tr h="292608">
                <a:tc>
                  <a:txBody>
                    <a:bodyPr/>
                    <a:lstStyle/>
                    <a:p>
                      <a:pPr algn="r"/>
                      <a:r>
                        <a:rPr lang="en-US" sz="900" dirty="0"/>
                        <a:t>Patients at risk</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2432241"/>
                  </a:ext>
                </a:extLst>
              </a:tr>
              <a:tr h="302768">
                <a:tc>
                  <a:txBody>
                    <a:bodyPr/>
                    <a:lstStyle/>
                    <a:p>
                      <a:pPr marL="0" marR="0" lvl="0" indent="0" algn="r" defTabSz="914396" rtl="0" eaLnBrk="1" fontAlgn="auto" latinLnBrk="0" hangingPunct="1">
                        <a:lnSpc>
                          <a:spcPct val="100000"/>
                        </a:lnSpc>
                        <a:spcBef>
                          <a:spcPts val="0"/>
                        </a:spcBef>
                        <a:spcAft>
                          <a:spcPts val="0"/>
                        </a:spcAft>
                        <a:buClrTx/>
                        <a:buSzTx/>
                        <a:buFontTx/>
                        <a:buNone/>
                        <a:tabLst/>
                        <a:defRPr/>
                      </a:pPr>
                      <a:r>
                        <a:rPr lang="en-US" sz="900" b="1" dirty="0">
                          <a:solidFill>
                            <a:schemeClr val="accent1"/>
                          </a:solidFill>
                        </a:rPr>
                        <a:t>Erdafitinib +</a:t>
                      </a:r>
                      <a:br>
                        <a:rPr lang="en-US" sz="900" b="1" dirty="0">
                          <a:solidFill>
                            <a:schemeClr val="accent1"/>
                          </a:solidFill>
                        </a:rPr>
                      </a:br>
                      <a:r>
                        <a:rPr lang="en-US" sz="900" b="1" dirty="0">
                          <a:solidFill>
                            <a:schemeClr val="accent1"/>
                          </a:solidFill>
                        </a:rPr>
                        <a:t>cetrelimab</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44</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32</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25</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21</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11</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6</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5</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3</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3</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8001476"/>
                  </a:ext>
                </a:extLst>
              </a:tr>
              <a:tr h="292608">
                <a:tc>
                  <a:txBody>
                    <a:bodyPr/>
                    <a:lstStyle/>
                    <a:p>
                      <a:pPr algn="r"/>
                      <a:r>
                        <a:rPr lang="en-US" sz="900" b="1" dirty="0">
                          <a:solidFill>
                            <a:schemeClr val="tx2"/>
                          </a:solidFill>
                        </a:rPr>
                        <a:t>Erdafitinib</a:t>
                      </a:r>
                      <a:endParaRPr lang="en-US" sz="900" dirty="0"/>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43</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32</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17</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8</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5</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4</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3</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2</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1</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0</a:t>
                      </a:r>
                    </a:p>
                  </a:txBody>
                  <a:tcPr marL="18288" marR="18288" marT="9144" marB="914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3378117"/>
                  </a:ext>
                </a:extLst>
              </a:tr>
            </a:tbl>
          </a:graphicData>
        </a:graphic>
      </p:graphicFrame>
      <p:sp>
        <p:nvSpPr>
          <p:cNvPr id="1158" name="TextBox 1157">
            <a:extLst>
              <a:ext uri="{FF2B5EF4-FFF2-40B4-BE49-F238E27FC236}">
                <a16:creationId xmlns:a16="http://schemas.microsoft.com/office/drawing/2014/main" id="{1938C327-0512-2EB2-366A-73B6908E1BF8}"/>
              </a:ext>
            </a:extLst>
          </p:cNvPr>
          <p:cNvSpPr txBox="1"/>
          <p:nvPr/>
        </p:nvSpPr>
        <p:spPr>
          <a:xfrm>
            <a:off x="3013083" y="5392986"/>
            <a:ext cx="771365" cy="276999"/>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solidFill>
                <a:effectLst/>
                <a:uLnTx/>
                <a:uFillTx/>
                <a:latin typeface="Open Sans"/>
                <a:ea typeface="ＭＳ Ｐゴシック" pitchFamily="34" charset="-128"/>
                <a:cs typeface="+mn-cs"/>
              </a:rPr>
              <a:t>Months</a:t>
            </a:r>
          </a:p>
        </p:txBody>
      </p:sp>
      <p:grpSp>
        <p:nvGrpSpPr>
          <p:cNvPr id="1160" name="Group 1159">
            <a:extLst>
              <a:ext uri="{FF2B5EF4-FFF2-40B4-BE49-F238E27FC236}">
                <a16:creationId xmlns:a16="http://schemas.microsoft.com/office/drawing/2014/main" id="{A05C9D6D-1A44-243A-6FDD-D15512C743FD}"/>
              </a:ext>
            </a:extLst>
          </p:cNvPr>
          <p:cNvGrpSpPr/>
          <p:nvPr/>
        </p:nvGrpSpPr>
        <p:grpSpPr>
          <a:xfrm>
            <a:off x="1514584" y="2001795"/>
            <a:ext cx="3540448" cy="2679916"/>
            <a:chOff x="1514585" y="2001795"/>
            <a:chExt cx="3540448" cy="2679916"/>
          </a:xfrm>
        </p:grpSpPr>
        <p:sp>
          <p:nvSpPr>
            <p:cNvPr id="1161" name="Freeform: Shape 1160">
              <a:extLst>
                <a:ext uri="{FF2B5EF4-FFF2-40B4-BE49-F238E27FC236}">
                  <a16:creationId xmlns:a16="http://schemas.microsoft.com/office/drawing/2014/main" id="{1E26F3B7-B58F-C9C0-C7DC-DF2C960EF43A}"/>
                </a:ext>
              </a:extLst>
            </p:cNvPr>
            <p:cNvSpPr/>
            <p:nvPr/>
          </p:nvSpPr>
          <p:spPr>
            <a:xfrm>
              <a:off x="1514585" y="2001795"/>
              <a:ext cx="3491667" cy="2644346"/>
            </a:xfrm>
            <a:custGeom>
              <a:avLst/>
              <a:gdLst>
                <a:gd name="connsiteX0" fmla="*/ 0 w 3491667"/>
                <a:gd name="connsiteY0" fmla="*/ 0 h 2644346"/>
                <a:gd name="connsiteX1" fmla="*/ 77671 w 3491667"/>
                <a:gd name="connsiteY1" fmla="*/ 0 h 2644346"/>
                <a:gd name="connsiteX2" fmla="*/ 77671 w 3491667"/>
                <a:gd name="connsiteY2" fmla="*/ 67079 h 2644346"/>
                <a:gd name="connsiteX3" fmla="*/ 91793 w 3491667"/>
                <a:gd name="connsiteY3" fmla="*/ 67079 h 2644346"/>
                <a:gd name="connsiteX4" fmla="*/ 91793 w 3491667"/>
                <a:gd name="connsiteY4" fmla="*/ 144750 h 2644346"/>
                <a:gd name="connsiteX5" fmla="*/ 137690 w 3491667"/>
                <a:gd name="connsiteY5" fmla="*/ 144750 h 2644346"/>
                <a:gd name="connsiteX6" fmla="*/ 137690 w 3491667"/>
                <a:gd name="connsiteY6" fmla="*/ 402477 h 2644346"/>
                <a:gd name="connsiteX7" fmla="*/ 151812 w 3491667"/>
                <a:gd name="connsiteY7" fmla="*/ 402477 h 2644346"/>
                <a:gd name="connsiteX8" fmla="*/ 151812 w 3491667"/>
                <a:gd name="connsiteY8" fmla="*/ 561349 h 2644346"/>
                <a:gd name="connsiteX9" fmla="*/ 180056 w 3491667"/>
                <a:gd name="connsiteY9" fmla="*/ 561349 h 2644346"/>
                <a:gd name="connsiteX10" fmla="*/ 180056 w 3491667"/>
                <a:gd name="connsiteY10" fmla="*/ 635490 h 2644346"/>
                <a:gd name="connsiteX11" fmla="*/ 275379 w 3491667"/>
                <a:gd name="connsiteY11" fmla="*/ 635490 h 2644346"/>
                <a:gd name="connsiteX12" fmla="*/ 275379 w 3491667"/>
                <a:gd name="connsiteY12" fmla="*/ 706100 h 2644346"/>
                <a:gd name="connsiteX13" fmla="*/ 307154 w 3491667"/>
                <a:gd name="connsiteY13" fmla="*/ 706100 h 2644346"/>
                <a:gd name="connsiteX14" fmla="*/ 307154 w 3491667"/>
                <a:gd name="connsiteY14" fmla="*/ 776710 h 2644346"/>
                <a:gd name="connsiteX15" fmla="*/ 434252 w 3491667"/>
                <a:gd name="connsiteY15" fmla="*/ 776710 h 2644346"/>
                <a:gd name="connsiteX16" fmla="*/ 434252 w 3491667"/>
                <a:gd name="connsiteY16" fmla="*/ 847320 h 2644346"/>
                <a:gd name="connsiteX17" fmla="*/ 480149 w 3491667"/>
                <a:gd name="connsiteY17" fmla="*/ 847320 h 2644346"/>
                <a:gd name="connsiteX18" fmla="*/ 480149 w 3491667"/>
                <a:gd name="connsiteY18" fmla="*/ 924991 h 2644346"/>
                <a:gd name="connsiteX19" fmla="*/ 529576 w 3491667"/>
                <a:gd name="connsiteY19" fmla="*/ 924991 h 2644346"/>
                <a:gd name="connsiteX20" fmla="*/ 529576 w 3491667"/>
                <a:gd name="connsiteY20" fmla="*/ 995601 h 2644346"/>
                <a:gd name="connsiteX21" fmla="*/ 568411 w 3491667"/>
                <a:gd name="connsiteY21" fmla="*/ 995601 h 2644346"/>
                <a:gd name="connsiteX22" fmla="*/ 568411 w 3491667"/>
                <a:gd name="connsiteY22" fmla="*/ 1069742 h 2644346"/>
                <a:gd name="connsiteX23" fmla="*/ 579003 w 3491667"/>
                <a:gd name="connsiteY23" fmla="*/ 1069742 h 2644346"/>
                <a:gd name="connsiteX24" fmla="*/ 579003 w 3491667"/>
                <a:gd name="connsiteY24" fmla="*/ 1207431 h 2644346"/>
                <a:gd name="connsiteX25" fmla="*/ 861443 w 3491667"/>
                <a:gd name="connsiteY25" fmla="*/ 1207431 h 2644346"/>
                <a:gd name="connsiteX26" fmla="*/ 861443 w 3491667"/>
                <a:gd name="connsiteY26" fmla="*/ 1299224 h 2644346"/>
                <a:gd name="connsiteX27" fmla="*/ 946175 w 3491667"/>
                <a:gd name="connsiteY27" fmla="*/ 1299224 h 2644346"/>
                <a:gd name="connsiteX28" fmla="*/ 946175 w 3491667"/>
                <a:gd name="connsiteY28" fmla="*/ 1383956 h 2644346"/>
                <a:gd name="connsiteX29" fmla="*/ 1073273 w 3491667"/>
                <a:gd name="connsiteY29" fmla="*/ 1383956 h 2644346"/>
                <a:gd name="connsiteX30" fmla="*/ 1073273 w 3491667"/>
                <a:gd name="connsiteY30" fmla="*/ 1479280 h 2644346"/>
                <a:gd name="connsiteX31" fmla="*/ 1150944 w 3491667"/>
                <a:gd name="connsiteY31" fmla="*/ 1479280 h 2644346"/>
                <a:gd name="connsiteX32" fmla="*/ 1150944 w 3491667"/>
                <a:gd name="connsiteY32" fmla="*/ 1574603 h 2644346"/>
                <a:gd name="connsiteX33" fmla="*/ 1249798 w 3491667"/>
                <a:gd name="connsiteY33" fmla="*/ 1574603 h 2644346"/>
                <a:gd name="connsiteX34" fmla="*/ 1249798 w 3491667"/>
                <a:gd name="connsiteY34" fmla="*/ 1694641 h 2644346"/>
                <a:gd name="connsiteX35" fmla="*/ 1323939 w 3491667"/>
                <a:gd name="connsiteY35" fmla="*/ 1694641 h 2644346"/>
                <a:gd name="connsiteX36" fmla="*/ 1323939 w 3491667"/>
                <a:gd name="connsiteY36" fmla="*/ 1825269 h 2644346"/>
                <a:gd name="connsiteX37" fmla="*/ 1398079 w 3491667"/>
                <a:gd name="connsiteY37" fmla="*/ 1825269 h 2644346"/>
                <a:gd name="connsiteX38" fmla="*/ 1398079 w 3491667"/>
                <a:gd name="connsiteY38" fmla="*/ 1955898 h 2644346"/>
                <a:gd name="connsiteX39" fmla="*/ 1429854 w 3491667"/>
                <a:gd name="connsiteY39" fmla="*/ 1955898 h 2644346"/>
                <a:gd name="connsiteX40" fmla="*/ 1429854 w 3491667"/>
                <a:gd name="connsiteY40" fmla="*/ 2075935 h 2644346"/>
                <a:gd name="connsiteX41" fmla="*/ 1451037 w 3491667"/>
                <a:gd name="connsiteY41" fmla="*/ 2075935 h 2644346"/>
                <a:gd name="connsiteX42" fmla="*/ 1451037 w 3491667"/>
                <a:gd name="connsiteY42" fmla="*/ 2206563 h 2644346"/>
                <a:gd name="connsiteX43" fmla="*/ 2697304 w 3491667"/>
                <a:gd name="connsiteY43" fmla="*/ 2206563 h 2644346"/>
                <a:gd name="connsiteX44" fmla="*/ 2697304 w 3491667"/>
                <a:gd name="connsiteY44" fmla="*/ 2644346 h 2644346"/>
                <a:gd name="connsiteX45" fmla="*/ 3491667 w 3491667"/>
                <a:gd name="connsiteY45" fmla="*/ 2644346 h 26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91667" h="2644346">
                  <a:moveTo>
                    <a:pt x="0" y="0"/>
                  </a:moveTo>
                  <a:lnTo>
                    <a:pt x="77671" y="0"/>
                  </a:lnTo>
                  <a:lnTo>
                    <a:pt x="77671" y="67079"/>
                  </a:lnTo>
                  <a:lnTo>
                    <a:pt x="91793" y="67079"/>
                  </a:lnTo>
                  <a:lnTo>
                    <a:pt x="91793" y="144750"/>
                  </a:lnTo>
                  <a:lnTo>
                    <a:pt x="137690" y="144750"/>
                  </a:lnTo>
                  <a:lnTo>
                    <a:pt x="137690" y="402477"/>
                  </a:lnTo>
                  <a:lnTo>
                    <a:pt x="151812" y="402477"/>
                  </a:lnTo>
                  <a:lnTo>
                    <a:pt x="151812" y="561349"/>
                  </a:lnTo>
                  <a:lnTo>
                    <a:pt x="180056" y="561349"/>
                  </a:lnTo>
                  <a:lnTo>
                    <a:pt x="180056" y="635490"/>
                  </a:lnTo>
                  <a:lnTo>
                    <a:pt x="275379" y="635490"/>
                  </a:lnTo>
                  <a:lnTo>
                    <a:pt x="275379" y="706100"/>
                  </a:lnTo>
                  <a:lnTo>
                    <a:pt x="307154" y="706100"/>
                  </a:lnTo>
                  <a:lnTo>
                    <a:pt x="307154" y="776710"/>
                  </a:lnTo>
                  <a:lnTo>
                    <a:pt x="434252" y="776710"/>
                  </a:lnTo>
                  <a:lnTo>
                    <a:pt x="434252" y="847320"/>
                  </a:lnTo>
                  <a:lnTo>
                    <a:pt x="480149" y="847320"/>
                  </a:lnTo>
                  <a:lnTo>
                    <a:pt x="480149" y="924991"/>
                  </a:lnTo>
                  <a:lnTo>
                    <a:pt x="529576" y="924991"/>
                  </a:lnTo>
                  <a:lnTo>
                    <a:pt x="529576" y="995601"/>
                  </a:lnTo>
                  <a:lnTo>
                    <a:pt x="568411" y="995601"/>
                  </a:lnTo>
                  <a:lnTo>
                    <a:pt x="568411" y="1069742"/>
                  </a:lnTo>
                  <a:lnTo>
                    <a:pt x="579003" y="1069742"/>
                  </a:lnTo>
                  <a:lnTo>
                    <a:pt x="579003" y="1207431"/>
                  </a:lnTo>
                  <a:lnTo>
                    <a:pt x="861443" y="1207431"/>
                  </a:lnTo>
                  <a:lnTo>
                    <a:pt x="861443" y="1299224"/>
                  </a:lnTo>
                  <a:lnTo>
                    <a:pt x="946175" y="1299224"/>
                  </a:lnTo>
                  <a:lnTo>
                    <a:pt x="946175" y="1383956"/>
                  </a:lnTo>
                  <a:lnTo>
                    <a:pt x="1073273" y="1383956"/>
                  </a:lnTo>
                  <a:lnTo>
                    <a:pt x="1073273" y="1479280"/>
                  </a:lnTo>
                  <a:lnTo>
                    <a:pt x="1150944" y="1479280"/>
                  </a:lnTo>
                  <a:lnTo>
                    <a:pt x="1150944" y="1574603"/>
                  </a:lnTo>
                  <a:lnTo>
                    <a:pt x="1249798" y="1574603"/>
                  </a:lnTo>
                  <a:lnTo>
                    <a:pt x="1249798" y="1694641"/>
                  </a:lnTo>
                  <a:lnTo>
                    <a:pt x="1323939" y="1694641"/>
                  </a:lnTo>
                  <a:lnTo>
                    <a:pt x="1323939" y="1825269"/>
                  </a:lnTo>
                  <a:lnTo>
                    <a:pt x="1398079" y="1825269"/>
                  </a:lnTo>
                  <a:lnTo>
                    <a:pt x="1398079" y="1955898"/>
                  </a:lnTo>
                  <a:lnTo>
                    <a:pt x="1429854" y="1955898"/>
                  </a:lnTo>
                  <a:lnTo>
                    <a:pt x="1429854" y="2075935"/>
                  </a:lnTo>
                  <a:lnTo>
                    <a:pt x="1451037" y="2075935"/>
                  </a:lnTo>
                  <a:lnTo>
                    <a:pt x="1451037" y="2206563"/>
                  </a:lnTo>
                  <a:lnTo>
                    <a:pt x="2697304" y="2206563"/>
                  </a:lnTo>
                  <a:lnTo>
                    <a:pt x="2697304" y="2644346"/>
                  </a:lnTo>
                  <a:lnTo>
                    <a:pt x="3491667" y="2644346"/>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62" name="Isosceles Triangle 1161">
              <a:extLst>
                <a:ext uri="{FF2B5EF4-FFF2-40B4-BE49-F238E27FC236}">
                  <a16:creationId xmlns:a16="http://schemas.microsoft.com/office/drawing/2014/main" id="{8A721419-14C0-4895-9C29-DC44A427AAA1}"/>
                </a:ext>
              </a:extLst>
            </p:cNvPr>
            <p:cNvSpPr/>
            <p:nvPr/>
          </p:nvSpPr>
          <p:spPr>
            <a:xfrm>
              <a:off x="1629805" y="2524265"/>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63" name="Isosceles Triangle 1162">
              <a:extLst>
                <a:ext uri="{FF2B5EF4-FFF2-40B4-BE49-F238E27FC236}">
                  <a16:creationId xmlns:a16="http://schemas.microsoft.com/office/drawing/2014/main" id="{A1DC1B0C-1E41-5BF0-598A-F56F45BF582F}"/>
                </a:ext>
              </a:extLst>
            </p:cNvPr>
            <p:cNvSpPr/>
            <p:nvPr/>
          </p:nvSpPr>
          <p:spPr>
            <a:xfrm>
              <a:off x="2047719" y="3171638"/>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64" name="Isosceles Triangle 1163">
              <a:extLst>
                <a:ext uri="{FF2B5EF4-FFF2-40B4-BE49-F238E27FC236}">
                  <a16:creationId xmlns:a16="http://schemas.microsoft.com/office/drawing/2014/main" id="{913C0245-D4F0-D6C7-5517-640FF7338662}"/>
                </a:ext>
              </a:extLst>
            </p:cNvPr>
            <p:cNvSpPr/>
            <p:nvPr/>
          </p:nvSpPr>
          <p:spPr>
            <a:xfrm>
              <a:off x="2195628" y="3171638"/>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65" name="Isosceles Triangle 1164">
              <a:extLst>
                <a:ext uri="{FF2B5EF4-FFF2-40B4-BE49-F238E27FC236}">
                  <a16:creationId xmlns:a16="http://schemas.microsoft.com/office/drawing/2014/main" id="{817AD941-67CB-D0F3-CA49-9DE925EED7A0}"/>
                </a:ext>
              </a:extLst>
            </p:cNvPr>
            <p:cNvSpPr/>
            <p:nvPr/>
          </p:nvSpPr>
          <p:spPr>
            <a:xfrm>
              <a:off x="2210736" y="3171638"/>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66" name="Isosceles Triangle 1165">
              <a:extLst>
                <a:ext uri="{FF2B5EF4-FFF2-40B4-BE49-F238E27FC236}">
                  <a16:creationId xmlns:a16="http://schemas.microsoft.com/office/drawing/2014/main" id="{7EEF6EBE-9ED9-B528-28B7-B16AA05A3B58}"/>
                </a:ext>
              </a:extLst>
            </p:cNvPr>
            <p:cNvSpPr/>
            <p:nvPr/>
          </p:nvSpPr>
          <p:spPr>
            <a:xfrm>
              <a:off x="2480240" y="3341631"/>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67" name="Isosceles Triangle 1166">
              <a:extLst>
                <a:ext uri="{FF2B5EF4-FFF2-40B4-BE49-F238E27FC236}">
                  <a16:creationId xmlns:a16="http://schemas.microsoft.com/office/drawing/2014/main" id="{36016F36-E9C5-54E8-4739-32998D4C4AB7}"/>
                </a:ext>
              </a:extLst>
            </p:cNvPr>
            <p:cNvSpPr/>
            <p:nvPr/>
          </p:nvSpPr>
          <p:spPr>
            <a:xfrm>
              <a:off x="2634462" y="3533187"/>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68" name="Isosceles Triangle 1167">
              <a:extLst>
                <a:ext uri="{FF2B5EF4-FFF2-40B4-BE49-F238E27FC236}">
                  <a16:creationId xmlns:a16="http://schemas.microsoft.com/office/drawing/2014/main" id="{612AFFCC-FA78-CA8A-933A-26E3B752946E}"/>
                </a:ext>
              </a:extLst>
            </p:cNvPr>
            <p:cNvSpPr/>
            <p:nvPr/>
          </p:nvSpPr>
          <p:spPr>
            <a:xfrm>
              <a:off x="2666643" y="3533187"/>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69" name="Isosceles Triangle 1168">
              <a:extLst>
                <a:ext uri="{FF2B5EF4-FFF2-40B4-BE49-F238E27FC236}">
                  <a16:creationId xmlns:a16="http://schemas.microsoft.com/office/drawing/2014/main" id="{256311E3-9862-3441-A74B-BECEB181984E}"/>
                </a:ext>
              </a:extLst>
            </p:cNvPr>
            <p:cNvSpPr/>
            <p:nvPr/>
          </p:nvSpPr>
          <p:spPr>
            <a:xfrm>
              <a:off x="2655458" y="3533187"/>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70" name="Isosceles Triangle 1169">
              <a:extLst>
                <a:ext uri="{FF2B5EF4-FFF2-40B4-BE49-F238E27FC236}">
                  <a16:creationId xmlns:a16="http://schemas.microsoft.com/office/drawing/2014/main" id="{A9716765-0C18-1E30-24AA-8E529DF0684C}"/>
                </a:ext>
              </a:extLst>
            </p:cNvPr>
            <p:cNvSpPr/>
            <p:nvPr/>
          </p:nvSpPr>
          <p:spPr>
            <a:xfrm>
              <a:off x="2645501" y="3533187"/>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71" name="Isosceles Triangle 1170">
              <a:extLst>
                <a:ext uri="{FF2B5EF4-FFF2-40B4-BE49-F238E27FC236}">
                  <a16:creationId xmlns:a16="http://schemas.microsoft.com/office/drawing/2014/main" id="{471886E6-E8A5-4CA3-2DA7-D7148EC2B653}"/>
                </a:ext>
              </a:extLst>
            </p:cNvPr>
            <p:cNvSpPr/>
            <p:nvPr/>
          </p:nvSpPr>
          <p:spPr>
            <a:xfrm>
              <a:off x="2924972" y="4160763"/>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72" name="Isosceles Triangle 1171">
              <a:extLst>
                <a:ext uri="{FF2B5EF4-FFF2-40B4-BE49-F238E27FC236}">
                  <a16:creationId xmlns:a16="http://schemas.microsoft.com/office/drawing/2014/main" id="{CACADF8A-3BF8-BC25-75F9-E68E8661A5BA}"/>
                </a:ext>
              </a:extLst>
            </p:cNvPr>
            <p:cNvSpPr/>
            <p:nvPr/>
          </p:nvSpPr>
          <p:spPr>
            <a:xfrm>
              <a:off x="3270885" y="4160763"/>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73" name="Isosceles Triangle 1172">
              <a:extLst>
                <a:ext uri="{FF2B5EF4-FFF2-40B4-BE49-F238E27FC236}">
                  <a16:creationId xmlns:a16="http://schemas.microsoft.com/office/drawing/2014/main" id="{9856CABC-8C59-87FC-ECCA-EB5BB00CD0B7}"/>
                </a:ext>
              </a:extLst>
            </p:cNvPr>
            <p:cNvSpPr/>
            <p:nvPr/>
          </p:nvSpPr>
          <p:spPr>
            <a:xfrm>
              <a:off x="3499678" y="4160763"/>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74" name="Isosceles Triangle 1173">
              <a:extLst>
                <a:ext uri="{FF2B5EF4-FFF2-40B4-BE49-F238E27FC236}">
                  <a16:creationId xmlns:a16="http://schemas.microsoft.com/office/drawing/2014/main" id="{48B44A83-7973-198E-95F9-967C6916FDE4}"/>
                </a:ext>
              </a:extLst>
            </p:cNvPr>
            <p:cNvSpPr/>
            <p:nvPr/>
          </p:nvSpPr>
          <p:spPr>
            <a:xfrm>
              <a:off x="3536499" y="4160763"/>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75" name="Isosceles Triangle 1174">
              <a:extLst>
                <a:ext uri="{FF2B5EF4-FFF2-40B4-BE49-F238E27FC236}">
                  <a16:creationId xmlns:a16="http://schemas.microsoft.com/office/drawing/2014/main" id="{6187FF54-A350-AF98-4A59-FB80611E41E1}"/>
                </a:ext>
              </a:extLst>
            </p:cNvPr>
            <p:cNvSpPr/>
            <p:nvPr/>
          </p:nvSpPr>
          <p:spPr>
            <a:xfrm>
              <a:off x="4125782" y="4160763"/>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76" name="Isosceles Triangle 1175">
              <a:extLst>
                <a:ext uri="{FF2B5EF4-FFF2-40B4-BE49-F238E27FC236}">
                  <a16:creationId xmlns:a16="http://schemas.microsoft.com/office/drawing/2014/main" id="{8186245B-2E47-F5CE-CB09-EB078B82D2CA}"/>
                </a:ext>
              </a:extLst>
            </p:cNvPr>
            <p:cNvSpPr/>
            <p:nvPr/>
          </p:nvSpPr>
          <p:spPr>
            <a:xfrm>
              <a:off x="4967353" y="4606125"/>
              <a:ext cx="87680" cy="755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177" name="Group 1176">
            <a:extLst>
              <a:ext uri="{FF2B5EF4-FFF2-40B4-BE49-F238E27FC236}">
                <a16:creationId xmlns:a16="http://schemas.microsoft.com/office/drawing/2014/main" id="{798D797D-D881-0899-6271-BCEE45039D80}"/>
              </a:ext>
            </a:extLst>
          </p:cNvPr>
          <p:cNvGrpSpPr/>
          <p:nvPr/>
        </p:nvGrpSpPr>
        <p:grpSpPr>
          <a:xfrm>
            <a:off x="1511055" y="1998265"/>
            <a:ext cx="2948971" cy="2379204"/>
            <a:chOff x="1511055" y="1998264"/>
            <a:chExt cx="2948971" cy="2379204"/>
          </a:xfrm>
        </p:grpSpPr>
        <p:sp>
          <p:nvSpPr>
            <p:cNvPr id="1178" name="Freeform: Shape 1177">
              <a:extLst>
                <a:ext uri="{FF2B5EF4-FFF2-40B4-BE49-F238E27FC236}">
                  <a16:creationId xmlns:a16="http://schemas.microsoft.com/office/drawing/2014/main" id="{78BEDE74-3F21-1D75-EC1F-8724533B1587}"/>
                </a:ext>
              </a:extLst>
            </p:cNvPr>
            <p:cNvSpPr/>
            <p:nvPr/>
          </p:nvSpPr>
          <p:spPr>
            <a:xfrm>
              <a:off x="1511055" y="1998264"/>
              <a:ext cx="2919725" cy="2354845"/>
            </a:xfrm>
            <a:custGeom>
              <a:avLst/>
              <a:gdLst>
                <a:gd name="connsiteX0" fmla="*/ 0 w 2919725"/>
                <a:gd name="connsiteY0" fmla="*/ 0 h 2354845"/>
                <a:gd name="connsiteX1" fmla="*/ 141220 w 2919725"/>
                <a:gd name="connsiteY1" fmla="*/ 0 h 2354845"/>
                <a:gd name="connsiteX2" fmla="*/ 141220 w 2919725"/>
                <a:gd name="connsiteY2" fmla="*/ 74141 h 2354845"/>
                <a:gd name="connsiteX3" fmla="*/ 144750 w 2919725"/>
                <a:gd name="connsiteY3" fmla="*/ 74141 h 2354845"/>
                <a:gd name="connsiteX4" fmla="*/ 144750 w 2919725"/>
                <a:gd name="connsiteY4" fmla="*/ 148281 h 2354845"/>
                <a:gd name="connsiteX5" fmla="*/ 158872 w 2919725"/>
                <a:gd name="connsiteY5" fmla="*/ 148281 h 2354845"/>
                <a:gd name="connsiteX6" fmla="*/ 158872 w 2919725"/>
                <a:gd name="connsiteY6" fmla="*/ 218891 h 2354845"/>
                <a:gd name="connsiteX7" fmla="*/ 211830 w 2919725"/>
                <a:gd name="connsiteY7" fmla="*/ 218891 h 2354845"/>
                <a:gd name="connsiteX8" fmla="*/ 211830 w 2919725"/>
                <a:gd name="connsiteY8" fmla="*/ 289501 h 2354845"/>
                <a:gd name="connsiteX9" fmla="*/ 236543 w 2919725"/>
                <a:gd name="connsiteY9" fmla="*/ 289501 h 2354845"/>
                <a:gd name="connsiteX10" fmla="*/ 236543 w 2919725"/>
                <a:gd name="connsiteY10" fmla="*/ 363642 h 2354845"/>
                <a:gd name="connsiteX11" fmla="*/ 282440 w 2919725"/>
                <a:gd name="connsiteY11" fmla="*/ 363642 h 2354845"/>
                <a:gd name="connsiteX12" fmla="*/ 282440 w 2919725"/>
                <a:gd name="connsiteY12" fmla="*/ 504862 h 2354845"/>
                <a:gd name="connsiteX13" fmla="*/ 293031 w 2919725"/>
                <a:gd name="connsiteY13" fmla="*/ 504862 h 2354845"/>
                <a:gd name="connsiteX14" fmla="*/ 293031 w 2919725"/>
                <a:gd name="connsiteY14" fmla="*/ 575472 h 2354845"/>
                <a:gd name="connsiteX15" fmla="*/ 293031 w 2919725"/>
                <a:gd name="connsiteY15" fmla="*/ 579002 h 2354845"/>
                <a:gd name="connsiteX16" fmla="*/ 293031 w 2919725"/>
                <a:gd name="connsiteY16" fmla="*/ 649612 h 2354845"/>
                <a:gd name="connsiteX17" fmla="*/ 296561 w 2919725"/>
                <a:gd name="connsiteY17" fmla="*/ 646082 h 2354845"/>
                <a:gd name="connsiteX18" fmla="*/ 296561 w 2919725"/>
                <a:gd name="connsiteY18" fmla="*/ 794363 h 2354845"/>
                <a:gd name="connsiteX19" fmla="*/ 314214 w 2919725"/>
                <a:gd name="connsiteY19" fmla="*/ 794363 h 2354845"/>
                <a:gd name="connsiteX20" fmla="*/ 314214 w 2919725"/>
                <a:gd name="connsiteY20" fmla="*/ 864973 h 2354845"/>
                <a:gd name="connsiteX21" fmla="*/ 441313 w 2919725"/>
                <a:gd name="connsiteY21" fmla="*/ 864973 h 2354845"/>
                <a:gd name="connsiteX22" fmla="*/ 441313 w 2919725"/>
                <a:gd name="connsiteY22" fmla="*/ 1016785 h 2354845"/>
                <a:gd name="connsiteX23" fmla="*/ 455435 w 2919725"/>
                <a:gd name="connsiteY23" fmla="*/ 1016785 h 2354845"/>
                <a:gd name="connsiteX24" fmla="*/ 455435 w 2919725"/>
                <a:gd name="connsiteY24" fmla="*/ 1087395 h 2354845"/>
                <a:gd name="connsiteX25" fmla="*/ 462496 w 2919725"/>
                <a:gd name="connsiteY25" fmla="*/ 1080334 h 2354845"/>
                <a:gd name="connsiteX26" fmla="*/ 462496 w 2919725"/>
                <a:gd name="connsiteY26" fmla="*/ 1165066 h 2354845"/>
                <a:gd name="connsiteX27" fmla="*/ 469557 w 2919725"/>
                <a:gd name="connsiteY27" fmla="*/ 1165066 h 2354845"/>
                <a:gd name="connsiteX28" fmla="*/ 469557 w 2919725"/>
                <a:gd name="connsiteY28" fmla="*/ 1232145 h 2354845"/>
                <a:gd name="connsiteX29" fmla="*/ 579002 w 2919725"/>
                <a:gd name="connsiteY29" fmla="*/ 1232145 h 2354845"/>
                <a:gd name="connsiteX30" fmla="*/ 579002 w 2919725"/>
                <a:gd name="connsiteY30" fmla="*/ 1380426 h 2354845"/>
                <a:gd name="connsiteX31" fmla="*/ 582533 w 2919725"/>
                <a:gd name="connsiteY31" fmla="*/ 1383957 h 2354845"/>
                <a:gd name="connsiteX32" fmla="*/ 582533 w 2919725"/>
                <a:gd name="connsiteY32" fmla="*/ 1581665 h 2354845"/>
                <a:gd name="connsiteX33" fmla="*/ 582533 w 2919725"/>
                <a:gd name="connsiteY33" fmla="*/ 1609909 h 2354845"/>
                <a:gd name="connsiteX34" fmla="*/ 589594 w 2919725"/>
                <a:gd name="connsiteY34" fmla="*/ 1602848 h 2354845"/>
                <a:gd name="connsiteX35" fmla="*/ 589594 w 2919725"/>
                <a:gd name="connsiteY35" fmla="*/ 1676989 h 2354845"/>
                <a:gd name="connsiteX36" fmla="*/ 617838 w 2919725"/>
                <a:gd name="connsiteY36" fmla="*/ 1676989 h 2354845"/>
                <a:gd name="connsiteX37" fmla="*/ 617838 w 2919725"/>
                <a:gd name="connsiteY37" fmla="*/ 1754660 h 2354845"/>
                <a:gd name="connsiteX38" fmla="*/ 628429 w 2919725"/>
                <a:gd name="connsiteY38" fmla="*/ 1754660 h 2354845"/>
                <a:gd name="connsiteX39" fmla="*/ 628429 w 2919725"/>
                <a:gd name="connsiteY39" fmla="*/ 1832331 h 2354845"/>
                <a:gd name="connsiteX40" fmla="*/ 646082 w 2919725"/>
                <a:gd name="connsiteY40" fmla="*/ 1832331 h 2354845"/>
                <a:gd name="connsiteX41" fmla="*/ 646082 w 2919725"/>
                <a:gd name="connsiteY41" fmla="*/ 1910002 h 2354845"/>
                <a:gd name="connsiteX42" fmla="*/ 723753 w 2919725"/>
                <a:gd name="connsiteY42" fmla="*/ 1910002 h 2354845"/>
                <a:gd name="connsiteX43" fmla="*/ 723753 w 2919725"/>
                <a:gd name="connsiteY43" fmla="*/ 1977081 h 2354845"/>
                <a:gd name="connsiteX44" fmla="*/ 766119 w 2919725"/>
                <a:gd name="connsiteY44" fmla="*/ 1977081 h 2354845"/>
                <a:gd name="connsiteX45" fmla="*/ 766119 w 2919725"/>
                <a:gd name="connsiteY45" fmla="*/ 2065344 h 2354845"/>
                <a:gd name="connsiteX46" fmla="*/ 801424 w 2919725"/>
                <a:gd name="connsiteY46" fmla="*/ 2065344 h 2354845"/>
                <a:gd name="connsiteX47" fmla="*/ 801424 w 2919725"/>
                <a:gd name="connsiteY47" fmla="*/ 2153606 h 2354845"/>
                <a:gd name="connsiteX48" fmla="*/ 1172126 w 2919725"/>
                <a:gd name="connsiteY48" fmla="*/ 2153606 h 2354845"/>
                <a:gd name="connsiteX49" fmla="*/ 1172126 w 2919725"/>
                <a:gd name="connsiteY49" fmla="*/ 2255991 h 2354845"/>
                <a:gd name="connsiteX50" fmla="*/ 1412201 w 2919725"/>
                <a:gd name="connsiteY50" fmla="*/ 2255991 h 2354845"/>
                <a:gd name="connsiteX51" fmla="*/ 1412201 w 2919725"/>
                <a:gd name="connsiteY51" fmla="*/ 2354845 h 2354845"/>
                <a:gd name="connsiteX52" fmla="*/ 2919725 w 2919725"/>
                <a:gd name="connsiteY52" fmla="*/ 2354845 h 2354845"/>
                <a:gd name="connsiteX0" fmla="*/ 0 w 2919725"/>
                <a:gd name="connsiteY0" fmla="*/ 0 h 2354845"/>
                <a:gd name="connsiteX1" fmla="*/ 141220 w 2919725"/>
                <a:gd name="connsiteY1" fmla="*/ 0 h 2354845"/>
                <a:gd name="connsiteX2" fmla="*/ 141220 w 2919725"/>
                <a:gd name="connsiteY2" fmla="*/ 74141 h 2354845"/>
                <a:gd name="connsiteX3" fmla="*/ 144750 w 2919725"/>
                <a:gd name="connsiteY3" fmla="*/ 74141 h 2354845"/>
                <a:gd name="connsiteX4" fmla="*/ 144750 w 2919725"/>
                <a:gd name="connsiteY4" fmla="*/ 148281 h 2354845"/>
                <a:gd name="connsiteX5" fmla="*/ 158872 w 2919725"/>
                <a:gd name="connsiteY5" fmla="*/ 148281 h 2354845"/>
                <a:gd name="connsiteX6" fmla="*/ 158872 w 2919725"/>
                <a:gd name="connsiteY6" fmla="*/ 218891 h 2354845"/>
                <a:gd name="connsiteX7" fmla="*/ 211830 w 2919725"/>
                <a:gd name="connsiteY7" fmla="*/ 218891 h 2354845"/>
                <a:gd name="connsiteX8" fmla="*/ 211830 w 2919725"/>
                <a:gd name="connsiteY8" fmla="*/ 289501 h 2354845"/>
                <a:gd name="connsiteX9" fmla="*/ 236543 w 2919725"/>
                <a:gd name="connsiteY9" fmla="*/ 289501 h 2354845"/>
                <a:gd name="connsiteX10" fmla="*/ 236543 w 2919725"/>
                <a:gd name="connsiteY10" fmla="*/ 363642 h 2354845"/>
                <a:gd name="connsiteX11" fmla="*/ 282440 w 2919725"/>
                <a:gd name="connsiteY11" fmla="*/ 363642 h 2354845"/>
                <a:gd name="connsiteX12" fmla="*/ 282440 w 2919725"/>
                <a:gd name="connsiteY12" fmla="*/ 504862 h 2354845"/>
                <a:gd name="connsiteX13" fmla="*/ 293031 w 2919725"/>
                <a:gd name="connsiteY13" fmla="*/ 504862 h 2354845"/>
                <a:gd name="connsiteX14" fmla="*/ 293031 w 2919725"/>
                <a:gd name="connsiteY14" fmla="*/ 575472 h 2354845"/>
                <a:gd name="connsiteX15" fmla="*/ 293031 w 2919725"/>
                <a:gd name="connsiteY15" fmla="*/ 579002 h 2354845"/>
                <a:gd name="connsiteX16" fmla="*/ 293031 w 2919725"/>
                <a:gd name="connsiteY16" fmla="*/ 649612 h 2354845"/>
                <a:gd name="connsiteX17" fmla="*/ 296561 w 2919725"/>
                <a:gd name="connsiteY17" fmla="*/ 646082 h 2354845"/>
                <a:gd name="connsiteX18" fmla="*/ 296561 w 2919725"/>
                <a:gd name="connsiteY18" fmla="*/ 794363 h 2354845"/>
                <a:gd name="connsiteX19" fmla="*/ 314214 w 2919725"/>
                <a:gd name="connsiteY19" fmla="*/ 794363 h 2354845"/>
                <a:gd name="connsiteX20" fmla="*/ 314214 w 2919725"/>
                <a:gd name="connsiteY20" fmla="*/ 864973 h 2354845"/>
                <a:gd name="connsiteX21" fmla="*/ 441313 w 2919725"/>
                <a:gd name="connsiteY21" fmla="*/ 864973 h 2354845"/>
                <a:gd name="connsiteX22" fmla="*/ 441313 w 2919725"/>
                <a:gd name="connsiteY22" fmla="*/ 1016785 h 2354845"/>
                <a:gd name="connsiteX23" fmla="*/ 455435 w 2919725"/>
                <a:gd name="connsiteY23" fmla="*/ 1016785 h 2354845"/>
                <a:gd name="connsiteX24" fmla="*/ 455435 w 2919725"/>
                <a:gd name="connsiteY24" fmla="*/ 1087395 h 2354845"/>
                <a:gd name="connsiteX25" fmla="*/ 462496 w 2919725"/>
                <a:gd name="connsiteY25" fmla="*/ 1080334 h 2354845"/>
                <a:gd name="connsiteX26" fmla="*/ 462496 w 2919725"/>
                <a:gd name="connsiteY26" fmla="*/ 1165066 h 2354845"/>
                <a:gd name="connsiteX27" fmla="*/ 469557 w 2919725"/>
                <a:gd name="connsiteY27" fmla="*/ 1165066 h 2354845"/>
                <a:gd name="connsiteX28" fmla="*/ 469557 w 2919725"/>
                <a:gd name="connsiteY28" fmla="*/ 1232145 h 2354845"/>
                <a:gd name="connsiteX29" fmla="*/ 579002 w 2919725"/>
                <a:gd name="connsiteY29" fmla="*/ 1232145 h 2354845"/>
                <a:gd name="connsiteX30" fmla="*/ 579002 w 2919725"/>
                <a:gd name="connsiteY30" fmla="*/ 1380426 h 2354845"/>
                <a:gd name="connsiteX31" fmla="*/ 582533 w 2919725"/>
                <a:gd name="connsiteY31" fmla="*/ 1383957 h 2354845"/>
                <a:gd name="connsiteX32" fmla="*/ 582533 w 2919725"/>
                <a:gd name="connsiteY32" fmla="*/ 1581665 h 2354845"/>
                <a:gd name="connsiteX33" fmla="*/ 582533 w 2919725"/>
                <a:gd name="connsiteY33" fmla="*/ 1609909 h 2354845"/>
                <a:gd name="connsiteX34" fmla="*/ 592052 w 2919725"/>
                <a:gd name="connsiteY34" fmla="*/ 1610222 h 2354845"/>
                <a:gd name="connsiteX35" fmla="*/ 589594 w 2919725"/>
                <a:gd name="connsiteY35" fmla="*/ 1676989 h 2354845"/>
                <a:gd name="connsiteX36" fmla="*/ 617838 w 2919725"/>
                <a:gd name="connsiteY36" fmla="*/ 1676989 h 2354845"/>
                <a:gd name="connsiteX37" fmla="*/ 617838 w 2919725"/>
                <a:gd name="connsiteY37" fmla="*/ 1754660 h 2354845"/>
                <a:gd name="connsiteX38" fmla="*/ 628429 w 2919725"/>
                <a:gd name="connsiteY38" fmla="*/ 1754660 h 2354845"/>
                <a:gd name="connsiteX39" fmla="*/ 628429 w 2919725"/>
                <a:gd name="connsiteY39" fmla="*/ 1832331 h 2354845"/>
                <a:gd name="connsiteX40" fmla="*/ 646082 w 2919725"/>
                <a:gd name="connsiteY40" fmla="*/ 1832331 h 2354845"/>
                <a:gd name="connsiteX41" fmla="*/ 646082 w 2919725"/>
                <a:gd name="connsiteY41" fmla="*/ 1910002 h 2354845"/>
                <a:gd name="connsiteX42" fmla="*/ 723753 w 2919725"/>
                <a:gd name="connsiteY42" fmla="*/ 1910002 h 2354845"/>
                <a:gd name="connsiteX43" fmla="*/ 723753 w 2919725"/>
                <a:gd name="connsiteY43" fmla="*/ 1977081 h 2354845"/>
                <a:gd name="connsiteX44" fmla="*/ 766119 w 2919725"/>
                <a:gd name="connsiteY44" fmla="*/ 1977081 h 2354845"/>
                <a:gd name="connsiteX45" fmla="*/ 766119 w 2919725"/>
                <a:gd name="connsiteY45" fmla="*/ 2065344 h 2354845"/>
                <a:gd name="connsiteX46" fmla="*/ 801424 w 2919725"/>
                <a:gd name="connsiteY46" fmla="*/ 2065344 h 2354845"/>
                <a:gd name="connsiteX47" fmla="*/ 801424 w 2919725"/>
                <a:gd name="connsiteY47" fmla="*/ 2153606 h 2354845"/>
                <a:gd name="connsiteX48" fmla="*/ 1172126 w 2919725"/>
                <a:gd name="connsiteY48" fmla="*/ 2153606 h 2354845"/>
                <a:gd name="connsiteX49" fmla="*/ 1172126 w 2919725"/>
                <a:gd name="connsiteY49" fmla="*/ 2255991 h 2354845"/>
                <a:gd name="connsiteX50" fmla="*/ 1412201 w 2919725"/>
                <a:gd name="connsiteY50" fmla="*/ 2255991 h 2354845"/>
                <a:gd name="connsiteX51" fmla="*/ 1412201 w 2919725"/>
                <a:gd name="connsiteY51" fmla="*/ 2354845 h 2354845"/>
                <a:gd name="connsiteX52" fmla="*/ 2919725 w 2919725"/>
                <a:gd name="connsiteY52" fmla="*/ 2354845 h 2354845"/>
                <a:gd name="connsiteX0" fmla="*/ 0 w 2919725"/>
                <a:gd name="connsiteY0" fmla="*/ 0 h 2354845"/>
                <a:gd name="connsiteX1" fmla="*/ 141220 w 2919725"/>
                <a:gd name="connsiteY1" fmla="*/ 0 h 2354845"/>
                <a:gd name="connsiteX2" fmla="*/ 141220 w 2919725"/>
                <a:gd name="connsiteY2" fmla="*/ 74141 h 2354845"/>
                <a:gd name="connsiteX3" fmla="*/ 144750 w 2919725"/>
                <a:gd name="connsiteY3" fmla="*/ 74141 h 2354845"/>
                <a:gd name="connsiteX4" fmla="*/ 144750 w 2919725"/>
                <a:gd name="connsiteY4" fmla="*/ 148281 h 2354845"/>
                <a:gd name="connsiteX5" fmla="*/ 158872 w 2919725"/>
                <a:gd name="connsiteY5" fmla="*/ 148281 h 2354845"/>
                <a:gd name="connsiteX6" fmla="*/ 158872 w 2919725"/>
                <a:gd name="connsiteY6" fmla="*/ 218891 h 2354845"/>
                <a:gd name="connsiteX7" fmla="*/ 211830 w 2919725"/>
                <a:gd name="connsiteY7" fmla="*/ 218891 h 2354845"/>
                <a:gd name="connsiteX8" fmla="*/ 211830 w 2919725"/>
                <a:gd name="connsiteY8" fmla="*/ 289501 h 2354845"/>
                <a:gd name="connsiteX9" fmla="*/ 236543 w 2919725"/>
                <a:gd name="connsiteY9" fmla="*/ 289501 h 2354845"/>
                <a:gd name="connsiteX10" fmla="*/ 236543 w 2919725"/>
                <a:gd name="connsiteY10" fmla="*/ 363642 h 2354845"/>
                <a:gd name="connsiteX11" fmla="*/ 282440 w 2919725"/>
                <a:gd name="connsiteY11" fmla="*/ 363642 h 2354845"/>
                <a:gd name="connsiteX12" fmla="*/ 282440 w 2919725"/>
                <a:gd name="connsiteY12" fmla="*/ 504862 h 2354845"/>
                <a:gd name="connsiteX13" fmla="*/ 293031 w 2919725"/>
                <a:gd name="connsiteY13" fmla="*/ 504862 h 2354845"/>
                <a:gd name="connsiteX14" fmla="*/ 293031 w 2919725"/>
                <a:gd name="connsiteY14" fmla="*/ 575472 h 2354845"/>
                <a:gd name="connsiteX15" fmla="*/ 293031 w 2919725"/>
                <a:gd name="connsiteY15" fmla="*/ 579002 h 2354845"/>
                <a:gd name="connsiteX16" fmla="*/ 293031 w 2919725"/>
                <a:gd name="connsiteY16" fmla="*/ 649612 h 2354845"/>
                <a:gd name="connsiteX17" fmla="*/ 296561 w 2919725"/>
                <a:gd name="connsiteY17" fmla="*/ 646082 h 2354845"/>
                <a:gd name="connsiteX18" fmla="*/ 296561 w 2919725"/>
                <a:gd name="connsiteY18" fmla="*/ 794363 h 2354845"/>
                <a:gd name="connsiteX19" fmla="*/ 314214 w 2919725"/>
                <a:gd name="connsiteY19" fmla="*/ 794363 h 2354845"/>
                <a:gd name="connsiteX20" fmla="*/ 314214 w 2919725"/>
                <a:gd name="connsiteY20" fmla="*/ 864973 h 2354845"/>
                <a:gd name="connsiteX21" fmla="*/ 441313 w 2919725"/>
                <a:gd name="connsiteY21" fmla="*/ 864973 h 2354845"/>
                <a:gd name="connsiteX22" fmla="*/ 441313 w 2919725"/>
                <a:gd name="connsiteY22" fmla="*/ 1016785 h 2354845"/>
                <a:gd name="connsiteX23" fmla="*/ 455435 w 2919725"/>
                <a:gd name="connsiteY23" fmla="*/ 1016785 h 2354845"/>
                <a:gd name="connsiteX24" fmla="*/ 455435 w 2919725"/>
                <a:gd name="connsiteY24" fmla="*/ 1087395 h 2354845"/>
                <a:gd name="connsiteX25" fmla="*/ 462496 w 2919725"/>
                <a:gd name="connsiteY25" fmla="*/ 1085250 h 2354845"/>
                <a:gd name="connsiteX26" fmla="*/ 462496 w 2919725"/>
                <a:gd name="connsiteY26" fmla="*/ 1165066 h 2354845"/>
                <a:gd name="connsiteX27" fmla="*/ 469557 w 2919725"/>
                <a:gd name="connsiteY27" fmla="*/ 1165066 h 2354845"/>
                <a:gd name="connsiteX28" fmla="*/ 469557 w 2919725"/>
                <a:gd name="connsiteY28" fmla="*/ 1232145 h 2354845"/>
                <a:gd name="connsiteX29" fmla="*/ 579002 w 2919725"/>
                <a:gd name="connsiteY29" fmla="*/ 1232145 h 2354845"/>
                <a:gd name="connsiteX30" fmla="*/ 579002 w 2919725"/>
                <a:gd name="connsiteY30" fmla="*/ 1380426 h 2354845"/>
                <a:gd name="connsiteX31" fmla="*/ 582533 w 2919725"/>
                <a:gd name="connsiteY31" fmla="*/ 1383957 h 2354845"/>
                <a:gd name="connsiteX32" fmla="*/ 582533 w 2919725"/>
                <a:gd name="connsiteY32" fmla="*/ 1581665 h 2354845"/>
                <a:gd name="connsiteX33" fmla="*/ 582533 w 2919725"/>
                <a:gd name="connsiteY33" fmla="*/ 1609909 h 2354845"/>
                <a:gd name="connsiteX34" fmla="*/ 592052 w 2919725"/>
                <a:gd name="connsiteY34" fmla="*/ 1610222 h 2354845"/>
                <a:gd name="connsiteX35" fmla="*/ 589594 w 2919725"/>
                <a:gd name="connsiteY35" fmla="*/ 1676989 h 2354845"/>
                <a:gd name="connsiteX36" fmla="*/ 617838 w 2919725"/>
                <a:gd name="connsiteY36" fmla="*/ 1676989 h 2354845"/>
                <a:gd name="connsiteX37" fmla="*/ 617838 w 2919725"/>
                <a:gd name="connsiteY37" fmla="*/ 1754660 h 2354845"/>
                <a:gd name="connsiteX38" fmla="*/ 628429 w 2919725"/>
                <a:gd name="connsiteY38" fmla="*/ 1754660 h 2354845"/>
                <a:gd name="connsiteX39" fmla="*/ 628429 w 2919725"/>
                <a:gd name="connsiteY39" fmla="*/ 1832331 h 2354845"/>
                <a:gd name="connsiteX40" fmla="*/ 646082 w 2919725"/>
                <a:gd name="connsiteY40" fmla="*/ 1832331 h 2354845"/>
                <a:gd name="connsiteX41" fmla="*/ 646082 w 2919725"/>
                <a:gd name="connsiteY41" fmla="*/ 1910002 h 2354845"/>
                <a:gd name="connsiteX42" fmla="*/ 723753 w 2919725"/>
                <a:gd name="connsiteY42" fmla="*/ 1910002 h 2354845"/>
                <a:gd name="connsiteX43" fmla="*/ 723753 w 2919725"/>
                <a:gd name="connsiteY43" fmla="*/ 1977081 h 2354845"/>
                <a:gd name="connsiteX44" fmla="*/ 766119 w 2919725"/>
                <a:gd name="connsiteY44" fmla="*/ 1977081 h 2354845"/>
                <a:gd name="connsiteX45" fmla="*/ 766119 w 2919725"/>
                <a:gd name="connsiteY45" fmla="*/ 2065344 h 2354845"/>
                <a:gd name="connsiteX46" fmla="*/ 801424 w 2919725"/>
                <a:gd name="connsiteY46" fmla="*/ 2065344 h 2354845"/>
                <a:gd name="connsiteX47" fmla="*/ 801424 w 2919725"/>
                <a:gd name="connsiteY47" fmla="*/ 2153606 h 2354845"/>
                <a:gd name="connsiteX48" fmla="*/ 1172126 w 2919725"/>
                <a:gd name="connsiteY48" fmla="*/ 2153606 h 2354845"/>
                <a:gd name="connsiteX49" fmla="*/ 1172126 w 2919725"/>
                <a:gd name="connsiteY49" fmla="*/ 2255991 h 2354845"/>
                <a:gd name="connsiteX50" fmla="*/ 1412201 w 2919725"/>
                <a:gd name="connsiteY50" fmla="*/ 2255991 h 2354845"/>
                <a:gd name="connsiteX51" fmla="*/ 1412201 w 2919725"/>
                <a:gd name="connsiteY51" fmla="*/ 2354845 h 2354845"/>
                <a:gd name="connsiteX52" fmla="*/ 2919725 w 2919725"/>
                <a:gd name="connsiteY52" fmla="*/ 2354845 h 2354845"/>
                <a:gd name="connsiteX0" fmla="*/ 0 w 2919725"/>
                <a:gd name="connsiteY0" fmla="*/ 0 h 2354845"/>
                <a:gd name="connsiteX1" fmla="*/ 141220 w 2919725"/>
                <a:gd name="connsiteY1" fmla="*/ 0 h 2354845"/>
                <a:gd name="connsiteX2" fmla="*/ 141220 w 2919725"/>
                <a:gd name="connsiteY2" fmla="*/ 74141 h 2354845"/>
                <a:gd name="connsiteX3" fmla="*/ 144750 w 2919725"/>
                <a:gd name="connsiteY3" fmla="*/ 74141 h 2354845"/>
                <a:gd name="connsiteX4" fmla="*/ 144750 w 2919725"/>
                <a:gd name="connsiteY4" fmla="*/ 148281 h 2354845"/>
                <a:gd name="connsiteX5" fmla="*/ 158872 w 2919725"/>
                <a:gd name="connsiteY5" fmla="*/ 148281 h 2354845"/>
                <a:gd name="connsiteX6" fmla="*/ 158872 w 2919725"/>
                <a:gd name="connsiteY6" fmla="*/ 218891 h 2354845"/>
                <a:gd name="connsiteX7" fmla="*/ 211830 w 2919725"/>
                <a:gd name="connsiteY7" fmla="*/ 218891 h 2354845"/>
                <a:gd name="connsiteX8" fmla="*/ 211830 w 2919725"/>
                <a:gd name="connsiteY8" fmla="*/ 289501 h 2354845"/>
                <a:gd name="connsiteX9" fmla="*/ 236543 w 2919725"/>
                <a:gd name="connsiteY9" fmla="*/ 289501 h 2354845"/>
                <a:gd name="connsiteX10" fmla="*/ 236543 w 2919725"/>
                <a:gd name="connsiteY10" fmla="*/ 363642 h 2354845"/>
                <a:gd name="connsiteX11" fmla="*/ 282440 w 2919725"/>
                <a:gd name="connsiteY11" fmla="*/ 363642 h 2354845"/>
                <a:gd name="connsiteX12" fmla="*/ 282440 w 2919725"/>
                <a:gd name="connsiteY12" fmla="*/ 504862 h 2354845"/>
                <a:gd name="connsiteX13" fmla="*/ 293031 w 2919725"/>
                <a:gd name="connsiteY13" fmla="*/ 504862 h 2354845"/>
                <a:gd name="connsiteX14" fmla="*/ 293031 w 2919725"/>
                <a:gd name="connsiteY14" fmla="*/ 575472 h 2354845"/>
                <a:gd name="connsiteX15" fmla="*/ 293031 w 2919725"/>
                <a:gd name="connsiteY15" fmla="*/ 579002 h 2354845"/>
                <a:gd name="connsiteX16" fmla="*/ 293031 w 2919725"/>
                <a:gd name="connsiteY16" fmla="*/ 649612 h 2354845"/>
                <a:gd name="connsiteX17" fmla="*/ 296561 w 2919725"/>
                <a:gd name="connsiteY17" fmla="*/ 646082 h 2354845"/>
                <a:gd name="connsiteX18" fmla="*/ 296561 w 2919725"/>
                <a:gd name="connsiteY18" fmla="*/ 794363 h 2354845"/>
                <a:gd name="connsiteX19" fmla="*/ 314214 w 2919725"/>
                <a:gd name="connsiteY19" fmla="*/ 794363 h 2354845"/>
                <a:gd name="connsiteX20" fmla="*/ 314214 w 2919725"/>
                <a:gd name="connsiteY20" fmla="*/ 864973 h 2354845"/>
                <a:gd name="connsiteX21" fmla="*/ 441313 w 2919725"/>
                <a:gd name="connsiteY21" fmla="*/ 864973 h 2354845"/>
                <a:gd name="connsiteX22" fmla="*/ 441313 w 2919725"/>
                <a:gd name="connsiteY22" fmla="*/ 1016785 h 2354845"/>
                <a:gd name="connsiteX23" fmla="*/ 455435 w 2919725"/>
                <a:gd name="connsiteY23" fmla="*/ 1016785 h 2354845"/>
                <a:gd name="connsiteX24" fmla="*/ 455435 w 2919725"/>
                <a:gd name="connsiteY24" fmla="*/ 1087395 h 2354845"/>
                <a:gd name="connsiteX25" fmla="*/ 464954 w 2919725"/>
                <a:gd name="connsiteY25" fmla="*/ 1087708 h 2354845"/>
                <a:gd name="connsiteX26" fmla="*/ 462496 w 2919725"/>
                <a:gd name="connsiteY26" fmla="*/ 1165066 h 2354845"/>
                <a:gd name="connsiteX27" fmla="*/ 469557 w 2919725"/>
                <a:gd name="connsiteY27" fmla="*/ 1165066 h 2354845"/>
                <a:gd name="connsiteX28" fmla="*/ 469557 w 2919725"/>
                <a:gd name="connsiteY28" fmla="*/ 1232145 h 2354845"/>
                <a:gd name="connsiteX29" fmla="*/ 579002 w 2919725"/>
                <a:gd name="connsiteY29" fmla="*/ 1232145 h 2354845"/>
                <a:gd name="connsiteX30" fmla="*/ 579002 w 2919725"/>
                <a:gd name="connsiteY30" fmla="*/ 1380426 h 2354845"/>
                <a:gd name="connsiteX31" fmla="*/ 582533 w 2919725"/>
                <a:gd name="connsiteY31" fmla="*/ 1383957 h 2354845"/>
                <a:gd name="connsiteX32" fmla="*/ 582533 w 2919725"/>
                <a:gd name="connsiteY32" fmla="*/ 1581665 h 2354845"/>
                <a:gd name="connsiteX33" fmla="*/ 582533 w 2919725"/>
                <a:gd name="connsiteY33" fmla="*/ 1609909 h 2354845"/>
                <a:gd name="connsiteX34" fmla="*/ 592052 w 2919725"/>
                <a:gd name="connsiteY34" fmla="*/ 1610222 h 2354845"/>
                <a:gd name="connsiteX35" fmla="*/ 589594 w 2919725"/>
                <a:gd name="connsiteY35" fmla="*/ 1676989 h 2354845"/>
                <a:gd name="connsiteX36" fmla="*/ 617838 w 2919725"/>
                <a:gd name="connsiteY36" fmla="*/ 1676989 h 2354845"/>
                <a:gd name="connsiteX37" fmla="*/ 617838 w 2919725"/>
                <a:gd name="connsiteY37" fmla="*/ 1754660 h 2354845"/>
                <a:gd name="connsiteX38" fmla="*/ 628429 w 2919725"/>
                <a:gd name="connsiteY38" fmla="*/ 1754660 h 2354845"/>
                <a:gd name="connsiteX39" fmla="*/ 628429 w 2919725"/>
                <a:gd name="connsiteY39" fmla="*/ 1832331 h 2354845"/>
                <a:gd name="connsiteX40" fmla="*/ 646082 w 2919725"/>
                <a:gd name="connsiteY40" fmla="*/ 1832331 h 2354845"/>
                <a:gd name="connsiteX41" fmla="*/ 646082 w 2919725"/>
                <a:gd name="connsiteY41" fmla="*/ 1910002 h 2354845"/>
                <a:gd name="connsiteX42" fmla="*/ 723753 w 2919725"/>
                <a:gd name="connsiteY42" fmla="*/ 1910002 h 2354845"/>
                <a:gd name="connsiteX43" fmla="*/ 723753 w 2919725"/>
                <a:gd name="connsiteY43" fmla="*/ 1977081 h 2354845"/>
                <a:gd name="connsiteX44" fmla="*/ 766119 w 2919725"/>
                <a:gd name="connsiteY44" fmla="*/ 1977081 h 2354845"/>
                <a:gd name="connsiteX45" fmla="*/ 766119 w 2919725"/>
                <a:gd name="connsiteY45" fmla="*/ 2065344 h 2354845"/>
                <a:gd name="connsiteX46" fmla="*/ 801424 w 2919725"/>
                <a:gd name="connsiteY46" fmla="*/ 2065344 h 2354845"/>
                <a:gd name="connsiteX47" fmla="*/ 801424 w 2919725"/>
                <a:gd name="connsiteY47" fmla="*/ 2153606 h 2354845"/>
                <a:gd name="connsiteX48" fmla="*/ 1172126 w 2919725"/>
                <a:gd name="connsiteY48" fmla="*/ 2153606 h 2354845"/>
                <a:gd name="connsiteX49" fmla="*/ 1172126 w 2919725"/>
                <a:gd name="connsiteY49" fmla="*/ 2255991 h 2354845"/>
                <a:gd name="connsiteX50" fmla="*/ 1412201 w 2919725"/>
                <a:gd name="connsiteY50" fmla="*/ 2255991 h 2354845"/>
                <a:gd name="connsiteX51" fmla="*/ 1412201 w 2919725"/>
                <a:gd name="connsiteY51" fmla="*/ 2354845 h 2354845"/>
                <a:gd name="connsiteX52" fmla="*/ 2919725 w 2919725"/>
                <a:gd name="connsiteY52" fmla="*/ 2354845 h 2354845"/>
                <a:gd name="connsiteX0" fmla="*/ 0 w 2919725"/>
                <a:gd name="connsiteY0" fmla="*/ 0 h 2354845"/>
                <a:gd name="connsiteX1" fmla="*/ 141220 w 2919725"/>
                <a:gd name="connsiteY1" fmla="*/ 0 h 2354845"/>
                <a:gd name="connsiteX2" fmla="*/ 141220 w 2919725"/>
                <a:gd name="connsiteY2" fmla="*/ 74141 h 2354845"/>
                <a:gd name="connsiteX3" fmla="*/ 144750 w 2919725"/>
                <a:gd name="connsiteY3" fmla="*/ 74141 h 2354845"/>
                <a:gd name="connsiteX4" fmla="*/ 144750 w 2919725"/>
                <a:gd name="connsiteY4" fmla="*/ 148281 h 2354845"/>
                <a:gd name="connsiteX5" fmla="*/ 158872 w 2919725"/>
                <a:gd name="connsiteY5" fmla="*/ 148281 h 2354845"/>
                <a:gd name="connsiteX6" fmla="*/ 158872 w 2919725"/>
                <a:gd name="connsiteY6" fmla="*/ 218891 h 2354845"/>
                <a:gd name="connsiteX7" fmla="*/ 211830 w 2919725"/>
                <a:gd name="connsiteY7" fmla="*/ 218891 h 2354845"/>
                <a:gd name="connsiteX8" fmla="*/ 211830 w 2919725"/>
                <a:gd name="connsiteY8" fmla="*/ 289501 h 2354845"/>
                <a:gd name="connsiteX9" fmla="*/ 236543 w 2919725"/>
                <a:gd name="connsiteY9" fmla="*/ 289501 h 2354845"/>
                <a:gd name="connsiteX10" fmla="*/ 236543 w 2919725"/>
                <a:gd name="connsiteY10" fmla="*/ 363642 h 2354845"/>
                <a:gd name="connsiteX11" fmla="*/ 282440 w 2919725"/>
                <a:gd name="connsiteY11" fmla="*/ 363642 h 2354845"/>
                <a:gd name="connsiteX12" fmla="*/ 282440 w 2919725"/>
                <a:gd name="connsiteY12" fmla="*/ 504862 h 2354845"/>
                <a:gd name="connsiteX13" fmla="*/ 293031 w 2919725"/>
                <a:gd name="connsiteY13" fmla="*/ 504862 h 2354845"/>
                <a:gd name="connsiteX14" fmla="*/ 293031 w 2919725"/>
                <a:gd name="connsiteY14" fmla="*/ 575472 h 2354845"/>
                <a:gd name="connsiteX15" fmla="*/ 293031 w 2919725"/>
                <a:gd name="connsiteY15" fmla="*/ 579002 h 2354845"/>
                <a:gd name="connsiteX16" fmla="*/ 293031 w 2919725"/>
                <a:gd name="connsiteY16" fmla="*/ 649612 h 2354845"/>
                <a:gd name="connsiteX17" fmla="*/ 294103 w 2919725"/>
                <a:gd name="connsiteY17" fmla="*/ 650998 h 2354845"/>
                <a:gd name="connsiteX18" fmla="*/ 296561 w 2919725"/>
                <a:gd name="connsiteY18" fmla="*/ 794363 h 2354845"/>
                <a:gd name="connsiteX19" fmla="*/ 314214 w 2919725"/>
                <a:gd name="connsiteY19" fmla="*/ 794363 h 2354845"/>
                <a:gd name="connsiteX20" fmla="*/ 314214 w 2919725"/>
                <a:gd name="connsiteY20" fmla="*/ 864973 h 2354845"/>
                <a:gd name="connsiteX21" fmla="*/ 441313 w 2919725"/>
                <a:gd name="connsiteY21" fmla="*/ 864973 h 2354845"/>
                <a:gd name="connsiteX22" fmla="*/ 441313 w 2919725"/>
                <a:gd name="connsiteY22" fmla="*/ 1016785 h 2354845"/>
                <a:gd name="connsiteX23" fmla="*/ 455435 w 2919725"/>
                <a:gd name="connsiteY23" fmla="*/ 1016785 h 2354845"/>
                <a:gd name="connsiteX24" fmla="*/ 455435 w 2919725"/>
                <a:gd name="connsiteY24" fmla="*/ 1087395 h 2354845"/>
                <a:gd name="connsiteX25" fmla="*/ 464954 w 2919725"/>
                <a:gd name="connsiteY25" fmla="*/ 1087708 h 2354845"/>
                <a:gd name="connsiteX26" fmla="*/ 462496 w 2919725"/>
                <a:gd name="connsiteY26" fmla="*/ 1165066 h 2354845"/>
                <a:gd name="connsiteX27" fmla="*/ 469557 w 2919725"/>
                <a:gd name="connsiteY27" fmla="*/ 1165066 h 2354845"/>
                <a:gd name="connsiteX28" fmla="*/ 469557 w 2919725"/>
                <a:gd name="connsiteY28" fmla="*/ 1232145 h 2354845"/>
                <a:gd name="connsiteX29" fmla="*/ 579002 w 2919725"/>
                <a:gd name="connsiteY29" fmla="*/ 1232145 h 2354845"/>
                <a:gd name="connsiteX30" fmla="*/ 579002 w 2919725"/>
                <a:gd name="connsiteY30" fmla="*/ 1380426 h 2354845"/>
                <a:gd name="connsiteX31" fmla="*/ 582533 w 2919725"/>
                <a:gd name="connsiteY31" fmla="*/ 1383957 h 2354845"/>
                <a:gd name="connsiteX32" fmla="*/ 582533 w 2919725"/>
                <a:gd name="connsiteY32" fmla="*/ 1581665 h 2354845"/>
                <a:gd name="connsiteX33" fmla="*/ 582533 w 2919725"/>
                <a:gd name="connsiteY33" fmla="*/ 1609909 h 2354845"/>
                <a:gd name="connsiteX34" fmla="*/ 592052 w 2919725"/>
                <a:gd name="connsiteY34" fmla="*/ 1610222 h 2354845"/>
                <a:gd name="connsiteX35" fmla="*/ 589594 w 2919725"/>
                <a:gd name="connsiteY35" fmla="*/ 1676989 h 2354845"/>
                <a:gd name="connsiteX36" fmla="*/ 617838 w 2919725"/>
                <a:gd name="connsiteY36" fmla="*/ 1676989 h 2354845"/>
                <a:gd name="connsiteX37" fmla="*/ 617838 w 2919725"/>
                <a:gd name="connsiteY37" fmla="*/ 1754660 h 2354845"/>
                <a:gd name="connsiteX38" fmla="*/ 628429 w 2919725"/>
                <a:gd name="connsiteY38" fmla="*/ 1754660 h 2354845"/>
                <a:gd name="connsiteX39" fmla="*/ 628429 w 2919725"/>
                <a:gd name="connsiteY39" fmla="*/ 1832331 h 2354845"/>
                <a:gd name="connsiteX40" fmla="*/ 646082 w 2919725"/>
                <a:gd name="connsiteY40" fmla="*/ 1832331 h 2354845"/>
                <a:gd name="connsiteX41" fmla="*/ 646082 w 2919725"/>
                <a:gd name="connsiteY41" fmla="*/ 1910002 h 2354845"/>
                <a:gd name="connsiteX42" fmla="*/ 723753 w 2919725"/>
                <a:gd name="connsiteY42" fmla="*/ 1910002 h 2354845"/>
                <a:gd name="connsiteX43" fmla="*/ 723753 w 2919725"/>
                <a:gd name="connsiteY43" fmla="*/ 1977081 h 2354845"/>
                <a:gd name="connsiteX44" fmla="*/ 766119 w 2919725"/>
                <a:gd name="connsiteY44" fmla="*/ 1977081 h 2354845"/>
                <a:gd name="connsiteX45" fmla="*/ 766119 w 2919725"/>
                <a:gd name="connsiteY45" fmla="*/ 2065344 h 2354845"/>
                <a:gd name="connsiteX46" fmla="*/ 801424 w 2919725"/>
                <a:gd name="connsiteY46" fmla="*/ 2065344 h 2354845"/>
                <a:gd name="connsiteX47" fmla="*/ 801424 w 2919725"/>
                <a:gd name="connsiteY47" fmla="*/ 2153606 h 2354845"/>
                <a:gd name="connsiteX48" fmla="*/ 1172126 w 2919725"/>
                <a:gd name="connsiteY48" fmla="*/ 2153606 h 2354845"/>
                <a:gd name="connsiteX49" fmla="*/ 1172126 w 2919725"/>
                <a:gd name="connsiteY49" fmla="*/ 2255991 h 2354845"/>
                <a:gd name="connsiteX50" fmla="*/ 1412201 w 2919725"/>
                <a:gd name="connsiteY50" fmla="*/ 2255991 h 2354845"/>
                <a:gd name="connsiteX51" fmla="*/ 1412201 w 2919725"/>
                <a:gd name="connsiteY51" fmla="*/ 2354845 h 2354845"/>
                <a:gd name="connsiteX52" fmla="*/ 2919725 w 2919725"/>
                <a:gd name="connsiteY52" fmla="*/ 2354845 h 2354845"/>
                <a:gd name="connsiteX0" fmla="*/ 0 w 2919725"/>
                <a:gd name="connsiteY0" fmla="*/ 0 h 2354845"/>
                <a:gd name="connsiteX1" fmla="*/ 141220 w 2919725"/>
                <a:gd name="connsiteY1" fmla="*/ 0 h 2354845"/>
                <a:gd name="connsiteX2" fmla="*/ 141220 w 2919725"/>
                <a:gd name="connsiteY2" fmla="*/ 74141 h 2354845"/>
                <a:gd name="connsiteX3" fmla="*/ 144750 w 2919725"/>
                <a:gd name="connsiteY3" fmla="*/ 74141 h 2354845"/>
                <a:gd name="connsiteX4" fmla="*/ 144750 w 2919725"/>
                <a:gd name="connsiteY4" fmla="*/ 148281 h 2354845"/>
                <a:gd name="connsiteX5" fmla="*/ 158872 w 2919725"/>
                <a:gd name="connsiteY5" fmla="*/ 148281 h 2354845"/>
                <a:gd name="connsiteX6" fmla="*/ 158872 w 2919725"/>
                <a:gd name="connsiteY6" fmla="*/ 218891 h 2354845"/>
                <a:gd name="connsiteX7" fmla="*/ 211830 w 2919725"/>
                <a:gd name="connsiteY7" fmla="*/ 218891 h 2354845"/>
                <a:gd name="connsiteX8" fmla="*/ 211830 w 2919725"/>
                <a:gd name="connsiteY8" fmla="*/ 289501 h 2354845"/>
                <a:gd name="connsiteX9" fmla="*/ 236543 w 2919725"/>
                <a:gd name="connsiteY9" fmla="*/ 289501 h 2354845"/>
                <a:gd name="connsiteX10" fmla="*/ 236543 w 2919725"/>
                <a:gd name="connsiteY10" fmla="*/ 363642 h 2354845"/>
                <a:gd name="connsiteX11" fmla="*/ 282440 w 2919725"/>
                <a:gd name="connsiteY11" fmla="*/ 363642 h 2354845"/>
                <a:gd name="connsiteX12" fmla="*/ 282440 w 2919725"/>
                <a:gd name="connsiteY12" fmla="*/ 504862 h 2354845"/>
                <a:gd name="connsiteX13" fmla="*/ 293031 w 2919725"/>
                <a:gd name="connsiteY13" fmla="*/ 504862 h 2354845"/>
                <a:gd name="connsiteX14" fmla="*/ 293031 w 2919725"/>
                <a:gd name="connsiteY14" fmla="*/ 575472 h 2354845"/>
                <a:gd name="connsiteX15" fmla="*/ 293031 w 2919725"/>
                <a:gd name="connsiteY15" fmla="*/ 579002 h 2354845"/>
                <a:gd name="connsiteX16" fmla="*/ 293031 w 2919725"/>
                <a:gd name="connsiteY16" fmla="*/ 649612 h 2354845"/>
                <a:gd name="connsiteX17" fmla="*/ 294103 w 2919725"/>
                <a:gd name="connsiteY17" fmla="*/ 650998 h 2354845"/>
                <a:gd name="connsiteX18" fmla="*/ 296561 w 2919725"/>
                <a:gd name="connsiteY18" fmla="*/ 794363 h 2354845"/>
                <a:gd name="connsiteX19" fmla="*/ 314214 w 2919725"/>
                <a:gd name="connsiteY19" fmla="*/ 794363 h 2354845"/>
                <a:gd name="connsiteX20" fmla="*/ 314214 w 2919725"/>
                <a:gd name="connsiteY20" fmla="*/ 864973 h 2354845"/>
                <a:gd name="connsiteX21" fmla="*/ 441313 w 2919725"/>
                <a:gd name="connsiteY21" fmla="*/ 864973 h 2354845"/>
                <a:gd name="connsiteX22" fmla="*/ 441313 w 2919725"/>
                <a:gd name="connsiteY22" fmla="*/ 1016785 h 2354845"/>
                <a:gd name="connsiteX23" fmla="*/ 455435 w 2919725"/>
                <a:gd name="connsiteY23" fmla="*/ 1016785 h 2354845"/>
                <a:gd name="connsiteX24" fmla="*/ 455435 w 2919725"/>
                <a:gd name="connsiteY24" fmla="*/ 1087395 h 2354845"/>
                <a:gd name="connsiteX25" fmla="*/ 464954 w 2919725"/>
                <a:gd name="connsiteY25" fmla="*/ 1087708 h 2354845"/>
                <a:gd name="connsiteX26" fmla="*/ 462496 w 2919725"/>
                <a:gd name="connsiteY26" fmla="*/ 1165066 h 2354845"/>
                <a:gd name="connsiteX27" fmla="*/ 469557 w 2919725"/>
                <a:gd name="connsiteY27" fmla="*/ 1165066 h 2354845"/>
                <a:gd name="connsiteX28" fmla="*/ 469557 w 2919725"/>
                <a:gd name="connsiteY28" fmla="*/ 1232145 h 2354845"/>
                <a:gd name="connsiteX29" fmla="*/ 579002 w 2919725"/>
                <a:gd name="connsiteY29" fmla="*/ 1232145 h 2354845"/>
                <a:gd name="connsiteX30" fmla="*/ 579002 w 2919725"/>
                <a:gd name="connsiteY30" fmla="*/ 1380426 h 2354845"/>
                <a:gd name="connsiteX31" fmla="*/ 582533 w 2919725"/>
                <a:gd name="connsiteY31" fmla="*/ 1383957 h 2354845"/>
                <a:gd name="connsiteX32" fmla="*/ 582533 w 2919725"/>
                <a:gd name="connsiteY32" fmla="*/ 1581665 h 2354845"/>
                <a:gd name="connsiteX33" fmla="*/ 582533 w 2919725"/>
                <a:gd name="connsiteY33" fmla="*/ 1609909 h 2354845"/>
                <a:gd name="connsiteX34" fmla="*/ 592052 w 2919725"/>
                <a:gd name="connsiteY34" fmla="*/ 1610222 h 2354845"/>
                <a:gd name="connsiteX35" fmla="*/ 589594 w 2919725"/>
                <a:gd name="connsiteY35" fmla="*/ 1676989 h 2354845"/>
                <a:gd name="connsiteX36" fmla="*/ 617838 w 2919725"/>
                <a:gd name="connsiteY36" fmla="*/ 1676989 h 2354845"/>
                <a:gd name="connsiteX37" fmla="*/ 617838 w 2919725"/>
                <a:gd name="connsiteY37" fmla="*/ 1754660 h 2354845"/>
                <a:gd name="connsiteX38" fmla="*/ 628429 w 2919725"/>
                <a:gd name="connsiteY38" fmla="*/ 1754660 h 2354845"/>
                <a:gd name="connsiteX39" fmla="*/ 628429 w 2919725"/>
                <a:gd name="connsiteY39" fmla="*/ 1832331 h 2354845"/>
                <a:gd name="connsiteX40" fmla="*/ 646082 w 2919725"/>
                <a:gd name="connsiteY40" fmla="*/ 1832331 h 2354845"/>
                <a:gd name="connsiteX41" fmla="*/ 646082 w 2919725"/>
                <a:gd name="connsiteY41" fmla="*/ 1910002 h 2354845"/>
                <a:gd name="connsiteX42" fmla="*/ 723753 w 2919725"/>
                <a:gd name="connsiteY42" fmla="*/ 1910002 h 2354845"/>
                <a:gd name="connsiteX43" fmla="*/ 723753 w 2919725"/>
                <a:gd name="connsiteY43" fmla="*/ 1977081 h 2354845"/>
                <a:gd name="connsiteX44" fmla="*/ 766119 w 2919725"/>
                <a:gd name="connsiteY44" fmla="*/ 1977081 h 2354845"/>
                <a:gd name="connsiteX45" fmla="*/ 766119 w 2919725"/>
                <a:gd name="connsiteY45" fmla="*/ 2065344 h 2354845"/>
                <a:gd name="connsiteX46" fmla="*/ 801424 w 2919725"/>
                <a:gd name="connsiteY46" fmla="*/ 2065344 h 2354845"/>
                <a:gd name="connsiteX47" fmla="*/ 801424 w 2919725"/>
                <a:gd name="connsiteY47" fmla="*/ 2153606 h 2354845"/>
                <a:gd name="connsiteX48" fmla="*/ 1172126 w 2919725"/>
                <a:gd name="connsiteY48" fmla="*/ 2153606 h 2354845"/>
                <a:gd name="connsiteX49" fmla="*/ 1172126 w 2919725"/>
                <a:gd name="connsiteY49" fmla="*/ 2255991 h 2354845"/>
                <a:gd name="connsiteX50" fmla="*/ 1412201 w 2919725"/>
                <a:gd name="connsiteY50" fmla="*/ 2255991 h 2354845"/>
                <a:gd name="connsiteX51" fmla="*/ 1412201 w 2919725"/>
                <a:gd name="connsiteY51" fmla="*/ 2354845 h 2354845"/>
                <a:gd name="connsiteX52" fmla="*/ 2919725 w 2919725"/>
                <a:gd name="connsiteY52" fmla="*/ 2354845 h 235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919725" h="2354845">
                  <a:moveTo>
                    <a:pt x="0" y="0"/>
                  </a:moveTo>
                  <a:lnTo>
                    <a:pt x="141220" y="0"/>
                  </a:lnTo>
                  <a:lnTo>
                    <a:pt x="141220" y="74141"/>
                  </a:lnTo>
                  <a:lnTo>
                    <a:pt x="144750" y="74141"/>
                  </a:lnTo>
                  <a:lnTo>
                    <a:pt x="144750" y="148281"/>
                  </a:lnTo>
                  <a:lnTo>
                    <a:pt x="158872" y="148281"/>
                  </a:lnTo>
                  <a:lnTo>
                    <a:pt x="158872" y="218891"/>
                  </a:lnTo>
                  <a:lnTo>
                    <a:pt x="211830" y="218891"/>
                  </a:lnTo>
                  <a:lnTo>
                    <a:pt x="211830" y="289501"/>
                  </a:lnTo>
                  <a:lnTo>
                    <a:pt x="236543" y="289501"/>
                  </a:lnTo>
                  <a:lnTo>
                    <a:pt x="236543" y="363642"/>
                  </a:lnTo>
                  <a:lnTo>
                    <a:pt x="282440" y="363642"/>
                  </a:lnTo>
                  <a:lnTo>
                    <a:pt x="282440" y="504862"/>
                  </a:lnTo>
                  <a:lnTo>
                    <a:pt x="293031" y="504862"/>
                  </a:lnTo>
                  <a:lnTo>
                    <a:pt x="293031" y="575472"/>
                  </a:lnTo>
                  <a:lnTo>
                    <a:pt x="293031" y="579002"/>
                  </a:lnTo>
                  <a:lnTo>
                    <a:pt x="293031" y="649612"/>
                  </a:lnTo>
                  <a:lnTo>
                    <a:pt x="294103" y="650998"/>
                  </a:lnTo>
                  <a:cubicBezTo>
                    <a:pt x="294922" y="698786"/>
                    <a:pt x="295742" y="746575"/>
                    <a:pt x="296561" y="794363"/>
                  </a:cubicBezTo>
                  <a:lnTo>
                    <a:pt x="314214" y="794363"/>
                  </a:lnTo>
                  <a:lnTo>
                    <a:pt x="314214" y="864973"/>
                  </a:lnTo>
                  <a:lnTo>
                    <a:pt x="441313" y="864973"/>
                  </a:lnTo>
                  <a:lnTo>
                    <a:pt x="441313" y="1016785"/>
                  </a:lnTo>
                  <a:lnTo>
                    <a:pt x="455435" y="1016785"/>
                  </a:lnTo>
                  <a:lnTo>
                    <a:pt x="455435" y="1087395"/>
                  </a:lnTo>
                  <a:lnTo>
                    <a:pt x="464954" y="1087708"/>
                  </a:lnTo>
                  <a:cubicBezTo>
                    <a:pt x="464135" y="1113494"/>
                    <a:pt x="463315" y="1139280"/>
                    <a:pt x="462496" y="1165066"/>
                  </a:cubicBezTo>
                  <a:lnTo>
                    <a:pt x="469557" y="1165066"/>
                  </a:lnTo>
                  <a:lnTo>
                    <a:pt x="469557" y="1232145"/>
                  </a:lnTo>
                  <a:lnTo>
                    <a:pt x="579002" y="1232145"/>
                  </a:lnTo>
                  <a:lnTo>
                    <a:pt x="579002" y="1380426"/>
                  </a:lnTo>
                  <a:lnTo>
                    <a:pt x="582533" y="1383957"/>
                  </a:lnTo>
                  <a:lnTo>
                    <a:pt x="582533" y="1581665"/>
                  </a:lnTo>
                  <a:lnTo>
                    <a:pt x="582533" y="1609909"/>
                  </a:lnTo>
                  <a:lnTo>
                    <a:pt x="592052" y="1610222"/>
                  </a:lnTo>
                  <a:cubicBezTo>
                    <a:pt x="591233" y="1632478"/>
                    <a:pt x="590413" y="1654733"/>
                    <a:pt x="589594" y="1676989"/>
                  </a:cubicBezTo>
                  <a:lnTo>
                    <a:pt x="617838" y="1676989"/>
                  </a:lnTo>
                  <a:lnTo>
                    <a:pt x="617838" y="1754660"/>
                  </a:lnTo>
                  <a:lnTo>
                    <a:pt x="628429" y="1754660"/>
                  </a:lnTo>
                  <a:lnTo>
                    <a:pt x="628429" y="1832331"/>
                  </a:lnTo>
                  <a:lnTo>
                    <a:pt x="646082" y="1832331"/>
                  </a:lnTo>
                  <a:lnTo>
                    <a:pt x="646082" y="1910002"/>
                  </a:lnTo>
                  <a:lnTo>
                    <a:pt x="723753" y="1910002"/>
                  </a:lnTo>
                  <a:lnTo>
                    <a:pt x="723753" y="1977081"/>
                  </a:lnTo>
                  <a:lnTo>
                    <a:pt x="766119" y="1977081"/>
                  </a:lnTo>
                  <a:lnTo>
                    <a:pt x="766119" y="2065344"/>
                  </a:lnTo>
                  <a:lnTo>
                    <a:pt x="801424" y="2065344"/>
                  </a:lnTo>
                  <a:lnTo>
                    <a:pt x="801424" y="2153606"/>
                  </a:lnTo>
                  <a:lnTo>
                    <a:pt x="1172126" y="2153606"/>
                  </a:lnTo>
                  <a:lnTo>
                    <a:pt x="1172126" y="2255991"/>
                  </a:lnTo>
                  <a:lnTo>
                    <a:pt x="1412201" y="2255991"/>
                  </a:lnTo>
                  <a:lnTo>
                    <a:pt x="1412201" y="2354845"/>
                  </a:lnTo>
                  <a:lnTo>
                    <a:pt x="2919725" y="2354845"/>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179" name="Oval 1178">
              <a:extLst>
                <a:ext uri="{FF2B5EF4-FFF2-40B4-BE49-F238E27FC236}">
                  <a16:creationId xmlns:a16="http://schemas.microsoft.com/office/drawing/2014/main" id="{E3910440-CC76-F56F-1A48-0E618C462B99}"/>
                </a:ext>
              </a:extLst>
            </p:cNvPr>
            <p:cNvSpPr/>
            <p:nvPr/>
          </p:nvSpPr>
          <p:spPr>
            <a:xfrm>
              <a:off x="1881758" y="2838524"/>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80" name="Oval 1179">
              <a:extLst>
                <a:ext uri="{FF2B5EF4-FFF2-40B4-BE49-F238E27FC236}">
                  <a16:creationId xmlns:a16="http://schemas.microsoft.com/office/drawing/2014/main" id="{6290558A-F516-3F43-2C4C-0403174CC43B}"/>
                </a:ext>
              </a:extLst>
            </p:cNvPr>
            <p:cNvSpPr/>
            <p:nvPr/>
          </p:nvSpPr>
          <p:spPr>
            <a:xfrm>
              <a:off x="2214267" y="3885173"/>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81" name="Oval 1180">
              <a:extLst>
                <a:ext uri="{FF2B5EF4-FFF2-40B4-BE49-F238E27FC236}">
                  <a16:creationId xmlns:a16="http://schemas.microsoft.com/office/drawing/2014/main" id="{1BA05C15-4996-4221-8527-9A5A33BA28B4}"/>
                </a:ext>
              </a:extLst>
            </p:cNvPr>
            <p:cNvSpPr/>
            <p:nvPr/>
          </p:nvSpPr>
          <p:spPr>
            <a:xfrm>
              <a:off x="2214267" y="3954023"/>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82" name="Oval 1181">
              <a:extLst>
                <a:ext uri="{FF2B5EF4-FFF2-40B4-BE49-F238E27FC236}">
                  <a16:creationId xmlns:a16="http://schemas.microsoft.com/office/drawing/2014/main" id="{AC387B76-1FBA-14CD-1992-951E970AD65D}"/>
                </a:ext>
              </a:extLst>
            </p:cNvPr>
            <p:cNvSpPr/>
            <p:nvPr/>
          </p:nvSpPr>
          <p:spPr>
            <a:xfrm>
              <a:off x="2355489" y="4126975"/>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83" name="Oval 1182">
              <a:extLst>
                <a:ext uri="{FF2B5EF4-FFF2-40B4-BE49-F238E27FC236}">
                  <a16:creationId xmlns:a16="http://schemas.microsoft.com/office/drawing/2014/main" id="{0C706E42-75B5-0F5A-6024-E2F65666B625}"/>
                </a:ext>
              </a:extLst>
            </p:cNvPr>
            <p:cNvSpPr/>
            <p:nvPr/>
          </p:nvSpPr>
          <p:spPr>
            <a:xfrm>
              <a:off x="2518670" y="4126975"/>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84" name="Oval 1183">
              <a:extLst>
                <a:ext uri="{FF2B5EF4-FFF2-40B4-BE49-F238E27FC236}">
                  <a16:creationId xmlns:a16="http://schemas.microsoft.com/office/drawing/2014/main" id="{73F098A7-44A3-1C95-9321-F74F7B91BBF5}"/>
                </a:ext>
              </a:extLst>
            </p:cNvPr>
            <p:cNvSpPr/>
            <p:nvPr/>
          </p:nvSpPr>
          <p:spPr>
            <a:xfrm>
              <a:off x="2936750" y="4331749"/>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85" name="Oval 1184">
              <a:extLst>
                <a:ext uri="{FF2B5EF4-FFF2-40B4-BE49-F238E27FC236}">
                  <a16:creationId xmlns:a16="http://schemas.microsoft.com/office/drawing/2014/main" id="{7FA7F657-0562-B754-A57E-845606BC2EBB}"/>
                </a:ext>
              </a:extLst>
            </p:cNvPr>
            <p:cNvSpPr/>
            <p:nvPr/>
          </p:nvSpPr>
          <p:spPr>
            <a:xfrm>
              <a:off x="2939960" y="4331749"/>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86" name="Oval 1185">
              <a:extLst>
                <a:ext uri="{FF2B5EF4-FFF2-40B4-BE49-F238E27FC236}">
                  <a16:creationId xmlns:a16="http://schemas.microsoft.com/office/drawing/2014/main" id="{3FFB9C56-2DC9-B226-6EBE-3038028BF141}"/>
                </a:ext>
              </a:extLst>
            </p:cNvPr>
            <p:cNvSpPr/>
            <p:nvPr/>
          </p:nvSpPr>
          <p:spPr>
            <a:xfrm>
              <a:off x="3114580" y="4331749"/>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87" name="Oval 1186">
              <a:extLst>
                <a:ext uri="{FF2B5EF4-FFF2-40B4-BE49-F238E27FC236}">
                  <a16:creationId xmlns:a16="http://schemas.microsoft.com/office/drawing/2014/main" id="{3D6AD6E4-280E-57DC-3C13-2AE1CA0CC723}"/>
                </a:ext>
              </a:extLst>
            </p:cNvPr>
            <p:cNvSpPr/>
            <p:nvPr/>
          </p:nvSpPr>
          <p:spPr>
            <a:xfrm>
              <a:off x="3532080" y="4331749"/>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88" name="Oval 1187">
              <a:extLst>
                <a:ext uri="{FF2B5EF4-FFF2-40B4-BE49-F238E27FC236}">
                  <a16:creationId xmlns:a16="http://schemas.microsoft.com/office/drawing/2014/main" id="{166D0B54-2782-09A7-B3F5-6A4128228E39}"/>
                </a:ext>
              </a:extLst>
            </p:cNvPr>
            <p:cNvSpPr/>
            <p:nvPr/>
          </p:nvSpPr>
          <p:spPr>
            <a:xfrm>
              <a:off x="3792826" y="4331749"/>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89" name="Oval 1188">
              <a:extLst>
                <a:ext uri="{FF2B5EF4-FFF2-40B4-BE49-F238E27FC236}">
                  <a16:creationId xmlns:a16="http://schemas.microsoft.com/office/drawing/2014/main" id="{7E084B1B-DFFB-05D1-7D40-AAD670C7CAD0}"/>
                </a:ext>
              </a:extLst>
            </p:cNvPr>
            <p:cNvSpPr/>
            <p:nvPr/>
          </p:nvSpPr>
          <p:spPr>
            <a:xfrm>
              <a:off x="4102923" y="4331749"/>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90" name="Oval 1189">
              <a:extLst>
                <a:ext uri="{FF2B5EF4-FFF2-40B4-BE49-F238E27FC236}">
                  <a16:creationId xmlns:a16="http://schemas.microsoft.com/office/drawing/2014/main" id="{C85E50E3-8EDF-3AB1-9861-D9085C31A90E}"/>
                </a:ext>
              </a:extLst>
            </p:cNvPr>
            <p:cNvSpPr/>
            <p:nvPr/>
          </p:nvSpPr>
          <p:spPr>
            <a:xfrm>
              <a:off x="4414307" y="4331749"/>
              <a:ext cx="45719" cy="45719"/>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191" name="Group 1190">
            <a:extLst>
              <a:ext uri="{FF2B5EF4-FFF2-40B4-BE49-F238E27FC236}">
                <a16:creationId xmlns:a16="http://schemas.microsoft.com/office/drawing/2014/main" id="{29BF50B1-E6CB-6E3F-8DD8-66A95DD3AD28}"/>
              </a:ext>
            </a:extLst>
          </p:cNvPr>
          <p:cNvGrpSpPr/>
          <p:nvPr/>
        </p:nvGrpSpPr>
        <p:grpSpPr>
          <a:xfrm>
            <a:off x="3413313" y="2101332"/>
            <a:ext cx="324000" cy="72000"/>
            <a:chOff x="9008816" y="2101332"/>
            <a:chExt cx="324000" cy="72000"/>
          </a:xfrm>
        </p:grpSpPr>
        <p:cxnSp>
          <p:nvCxnSpPr>
            <p:cNvPr id="1192" name="Straight Connector 1191">
              <a:extLst>
                <a:ext uri="{FF2B5EF4-FFF2-40B4-BE49-F238E27FC236}">
                  <a16:creationId xmlns:a16="http://schemas.microsoft.com/office/drawing/2014/main" id="{CEF1F163-E2CD-1848-92AE-7F79DA6A0D7F}"/>
                </a:ext>
              </a:extLst>
            </p:cNvPr>
            <p:cNvCxnSpPr>
              <a:cxnSpLocks/>
            </p:cNvCxnSpPr>
            <p:nvPr/>
          </p:nvCxnSpPr>
          <p:spPr>
            <a:xfrm>
              <a:off x="9008816" y="2137332"/>
              <a:ext cx="32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93" name="Isosceles Triangle 1192">
              <a:extLst>
                <a:ext uri="{FF2B5EF4-FFF2-40B4-BE49-F238E27FC236}">
                  <a16:creationId xmlns:a16="http://schemas.microsoft.com/office/drawing/2014/main" id="{85B3184E-90FF-3B98-4AE9-F78CA12246B9}"/>
                </a:ext>
              </a:extLst>
            </p:cNvPr>
            <p:cNvSpPr/>
            <p:nvPr/>
          </p:nvSpPr>
          <p:spPr>
            <a:xfrm>
              <a:off x="9134816" y="2101332"/>
              <a:ext cx="72000" cy="7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194" name="Group 1193">
            <a:extLst>
              <a:ext uri="{FF2B5EF4-FFF2-40B4-BE49-F238E27FC236}">
                <a16:creationId xmlns:a16="http://schemas.microsoft.com/office/drawing/2014/main" id="{06ED852D-3352-BDF3-F592-8D9424C3AB18}"/>
              </a:ext>
            </a:extLst>
          </p:cNvPr>
          <p:cNvGrpSpPr/>
          <p:nvPr/>
        </p:nvGrpSpPr>
        <p:grpSpPr>
          <a:xfrm>
            <a:off x="3413313" y="2323925"/>
            <a:ext cx="324000" cy="46800"/>
            <a:chOff x="9008816" y="2323925"/>
            <a:chExt cx="324000" cy="46800"/>
          </a:xfrm>
        </p:grpSpPr>
        <p:cxnSp>
          <p:nvCxnSpPr>
            <p:cNvPr id="1195" name="Straight Connector 1194">
              <a:extLst>
                <a:ext uri="{FF2B5EF4-FFF2-40B4-BE49-F238E27FC236}">
                  <a16:creationId xmlns:a16="http://schemas.microsoft.com/office/drawing/2014/main" id="{1A189683-2388-F316-B713-364D46F0B2B8}"/>
                </a:ext>
              </a:extLst>
            </p:cNvPr>
            <p:cNvCxnSpPr>
              <a:cxnSpLocks/>
            </p:cNvCxnSpPr>
            <p:nvPr/>
          </p:nvCxnSpPr>
          <p:spPr>
            <a:xfrm>
              <a:off x="9008816" y="2347325"/>
              <a:ext cx="32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96" name="Oval 1195">
              <a:extLst>
                <a:ext uri="{FF2B5EF4-FFF2-40B4-BE49-F238E27FC236}">
                  <a16:creationId xmlns:a16="http://schemas.microsoft.com/office/drawing/2014/main" id="{0F9C84B6-09A8-4C5F-518F-945BBE52C5CC}"/>
                </a:ext>
              </a:extLst>
            </p:cNvPr>
            <p:cNvSpPr/>
            <p:nvPr/>
          </p:nvSpPr>
          <p:spPr>
            <a:xfrm>
              <a:off x="9147416" y="2323925"/>
              <a:ext cx="46800" cy="46800"/>
            </a:xfrm>
            <a:prstGeom prst="ellipse">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06" name="TextBox 205">
            <a:extLst>
              <a:ext uri="{FF2B5EF4-FFF2-40B4-BE49-F238E27FC236}">
                <a16:creationId xmlns:a16="http://schemas.microsoft.com/office/drawing/2014/main" id="{64F5EA92-D5E4-1A4F-B198-A25F155F5C77}"/>
              </a:ext>
            </a:extLst>
          </p:cNvPr>
          <p:cNvSpPr txBox="1"/>
          <p:nvPr/>
        </p:nvSpPr>
        <p:spPr>
          <a:xfrm>
            <a:off x="474130" y="6452839"/>
            <a:ext cx="5032853" cy="318100"/>
          </a:xfrm>
          <a:prstGeom prst="rect">
            <a:avLst/>
          </a:prstGeom>
          <a:noFill/>
        </p:spPr>
        <p:txBody>
          <a:bodyPr wrap="non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67" b="0" i="0" u="none" strike="noStrike" kern="1200" cap="none" spc="0" normalizeH="0" baseline="0" noProof="0" dirty="0" err="1">
                <a:ln>
                  <a:noFill/>
                </a:ln>
                <a:solidFill>
                  <a:prstClr val="black"/>
                </a:solidFill>
                <a:effectLst/>
                <a:uLnTx/>
                <a:uFillTx/>
                <a:latin typeface="Calibri" pitchFamily="34" charset="0"/>
                <a:ea typeface="ＭＳ Ｐゴシック" pitchFamily="34" charset="-128"/>
                <a:cs typeface="+mn-cs"/>
              </a:rPr>
              <a:t>Siefker</a:t>
            </a:r>
            <a:r>
              <a:rPr kumimoji="0" lang="en-US" sz="1467"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-Radtke et al. J Clin Oncol 41, 2023 (suppl 16; </a:t>
            </a:r>
            <a:r>
              <a:rPr kumimoji="0" lang="en-US" sz="1467" b="0" i="0" u="none" strike="noStrike" kern="1200" cap="none" spc="0" normalizeH="0" baseline="0" noProof="0" dirty="0" err="1">
                <a:ln>
                  <a:noFill/>
                </a:ln>
                <a:solidFill>
                  <a:prstClr val="black"/>
                </a:solidFill>
                <a:effectLst/>
                <a:uLnTx/>
                <a:uFillTx/>
                <a:latin typeface="Calibri" pitchFamily="34" charset="0"/>
                <a:ea typeface="ＭＳ Ｐゴシック" pitchFamily="34" charset="-128"/>
                <a:cs typeface="+mn-cs"/>
              </a:rPr>
              <a:t>abstr</a:t>
            </a:r>
            <a:r>
              <a:rPr kumimoji="0" lang="en-US" sz="1467"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4504)</a:t>
            </a:r>
          </a:p>
        </p:txBody>
      </p:sp>
    </p:spTree>
    <p:extLst>
      <p:ext uri="{BB962C8B-B14F-4D97-AF65-F5344CB8AC3E}">
        <p14:creationId xmlns:p14="http://schemas.microsoft.com/office/powerpoint/2010/main" val="3323862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61DCF7-14BA-D74C-99D8-915E3E0B9B61}"/>
              </a:ext>
            </a:extLst>
          </p:cNvPr>
          <p:cNvSpPr>
            <a:spLocks noGrp="1"/>
          </p:cNvSpPr>
          <p:nvPr>
            <p:ph type="title"/>
          </p:nvPr>
        </p:nvSpPr>
        <p:spPr>
          <a:xfrm>
            <a:off x="805543" y="1"/>
            <a:ext cx="10239828" cy="782663"/>
          </a:xfrm>
        </p:spPr>
        <p:txBody>
          <a:bodyPr/>
          <a:lstStyle/>
          <a:p>
            <a:r>
              <a:rPr lang="en-US" dirty="0">
                <a:solidFill>
                  <a:srgbClr val="7030A0"/>
                </a:solidFill>
              </a:rPr>
              <a:t>First-line therapy for la/mUC is changing finally!</a:t>
            </a:r>
          </a:p>
        </p:txBody>
      </p:sp>
      <p:sp>
        <p:nvSpPr>
          <p:cNvPr id="6" name="Content Placeholder 5">
            <a:extLst>
              <a:ext uri="{FF2B5EF4-FFF2-40B4-BE49-F238E27FC236}">
                <a16:creationId xmlns:a16="http://schemas.microsoft.com/office/drawing/2014/main" id="{64A111F4-F26C-B848-8962-72CCB6621844}"/>
              </a:ext>
            </a:extLst>
          </p:cNvPr>
          <p:cNvSpPr>
            <a:spLocks noGrp="1"/>
          </p:cNvSpPr>
          <p:nvPr>
            <p:ph idx="1"/>
          </p:nvPr>
        </p:nvSpPr>
        <p:spPr>
          <a:xfrm>
            <a:off x="805543" y="782663"/>
            <a:ext cx="10951031" cy="4525963"/>
          </a:xfrm>
        </p:spPr>
        <p:txBody>
          <a:bodyPr/>
          <a:lstStyle/>
          <a:p>
            <a:r>
              <a:rPr lang="en-US" sz="2400" dirty="0"/>
              <a:t>EV/</a:t>
            </a:r>
            <a:r>
              <a:rPr lang="en-US" sz="2400" dirty="0" err="1"/>
              <a:t>pembro</a:t>
            </a:r>
            <a:r>
              <a:rPr lang="en-US" sz="2400" dirty="0"/>
              <a:t> is now standard for metastatic UC patients in US</a:t>
            </a:r>
          </a:p>
          <a:p>
            <a:pPr lvl="1"/>
            <a:r>
              <a:rPr lang="en-US" sz="2133" dirty="0"/>
              <a:t>EV-302 comparing to platinum-based chemotherapy is positive for PFS/OS (OS EV/P 31.5mo vs GP 16.1mo)</a:t>
            </a:r>
          </a:p>
          <a:p>
            <a:r>
              <a:rPr lang="en-US" sz="2400" dirty="0"/>
              <a:t>Addition of nivolumab to gem/cis improves PFS and OS (OS NGC 21.7mo vs GC 18.9mo)</a:t>
            </a:r>
          </a:p>
          <a:p>
            <a:pPr lvl="1"/>
            <a:r>
              <a:rPr lang="en-US" sz="2133" dirty="0"/>
              <a:t>GC+N will be a first-line option for patients and likely used more frequently outside US where EV/P is not as readily available</a:t>
            </a:r>
          </a:p>
          <a:p>
            <a:r>
              <a:rPr lang="en-US" sz="2400" dirty="0"/>
              <a:t>Pembrolizumab monotherapy for frail patients</a:t>
            </a:r>
          </a:p>
          <a:p>
            <a:r>
              <a:rPr lang="en-US" sz="2400" dirty="0"/>
              <a:t>Avelumab maintenance checkpoint blockade following response to initial platinum-based chemotherapy remains a standard of care today</a:t>
            </a:r>
          </a:p>
          <a:p>
            <a:pPr lvl="1"/>
            <a:r>
              <a:rPr lang="en-US" sz="2133" dirty="0"/>
              <a:t>As landscape evolves and CPI is started at initial therapy for metastatic disease, its role will diminish</a:t>
            </a:r>
          </a:p>
          <a:p>
            <a:r>
              <a:rPr lang="en-US" sz="2400" dirty="0"/>
              <a:t>Combinations of IO+FGFR3i </a:t>
            </a:r>
            <a:r>
              <a:rPr lang="en-US" sz="2400"/>
              <a:t>remain investigational</a:t>
            </a:r>
          </a:p>
          <a:p>
            <a:r>
              <a:rPr lang="en-US" sz="2400"/>
              <a:t>Key </a:t>
            </a:r>
            <a:r>
              <a:rPr lang="en-US" sz="2400" dirty="0"/>
              <a:t>unanswered question: what is the best treatment for recurrences after adjuvant CPI? </a:t>
            </a:r>
          </a:p>
        </p:txBody>
      </p:sp>
    </p:spTree>
    <p:extLst>
      <p:ext uri="{BB962C8B-B14F-4D97-AF65-F5344CB8AC3E}">
        <p14:creationId xmlns:p14="http://schemas.microsoft.com/office/powerpoint/2010/main" val="3760844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8B2AF1A-FC35-7BAE-50E2-43D69E4311F0}"/>
              </a:ext>
            </a:extLst>
          </p:cNvPr>
          <p:cNvSpPr>
            <a:spLocks noGrp="1"/>
          </p:cNvSpPr>
          <p:nvPr>
            <p:ph type="title"/>
          </p:nvPr>
        </p:nvSpPr>
        <p:spPr>
          <a:xfrm>
            <a:off x="1" y="2857500"/>
            <a:ext cx="12192000" cy="1143000"/>
          </a:xfrm>
        </p:spPr>
        <p:txBody>
          <a:bodyPr/>
          <a:lstStyle/>
          <a:p>
            <a:r>
              <a:rPr lang="en-US" dirty="0"/>
              <a:t>MODULE 4: Emerging Role of HER2-Targeted Therapy for </a:t>
            </a:r>
            <a:r>
              <a:rPr lang="en-US" dirty="0" err="1"/>
              <a:t>mUBC</a:t>
            </a:r>
            <a:r>
              <a:rPr lang="en-US" dirty="0"/>
              <a:t> – Dr Yu</a:t>
            </a:r>
          </a:p>
        </p:txBody>
      </p:sp>
    </p:spTree>
    <p:extLst>
      <p:ext uri="{BB962C8B-B14F-4D97-AF65-F5344CB8AC3E}">
        <p14:creationId xmlns:p14="http://schemas.microsoft.com/office/powerpoint/2010/main" val="1699552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TIMING" val="|18.1"/>
</p:tagLst>
</file>

<file path=ppt/tags/tag23.xml><?xml version="1.0" encoding="utf-8"?>
<p:tagLst xmlns:a="http://schemas.openxmlformats.org/drawingml/2006/main" xmlns:r="http://schemas.openxmlformats.org/officeDocument/2006/relationships" xmlns:p="http://schemas.openxmlformats.org/presentationml/2006/main">
  <p:tag name="TIMING" val="|18.1"/>
</p:tagLst>
</file>

<file path=ppt/tags/tag24.xml><?xml version="1.0" encoding="utf-8"?>
<p:tagLst xmlns:a="http://schemas.openxmlformats.org/drawingml/2006/main" xmlns:r="http://schemas.openxmlformats.org/officeDocument/2006/relationships" xmlns:p="http://schemas.openxmlformats.org/presentationml/2006/main">
  <p:tag name="TIMING" val="|18.1"/>
</p:tagLst>
</file>

<file path=ppt/tags/tag25.xml><?xml version="1.0" encoding="utf-8"?>
<p:tagLst xmlns:a="http://schemas.openxmlformats.org/drawingml/2006/main" xmlns:r="http://schemas.openxmlformats.org/officeDocument/2006/relationships" xmlns:p="http://schemas.openxmlformats.org/presentationml/2006/main">
  <p:tag name="TIMING" val="|18.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RNRSTYLE" val="Footnote"/>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RNRSTYLE" val="Footnot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RNRSTYLE" val="Footnote"/>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RNRSTYLE" val="Footnote"/>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RNRSTYLE" val="Footno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lide1Template (16-9)">
  <a:themeElements>
    <a:clrScheme name="MSK color pallete">
      <a:dk1>
        <a:sysClr val="windowText" lastClr="000000"/>
      </a:dk1>
      <a:lt1>
        <a:sysClr val="window" lastClr="FFFFFF"/>
      </a:lt1>
      <a:dk2>
        <a:srgbClr val="737373"/>
      </a:dk2>
      <a:lt2>
        <a:srgbClr val="B3B3A6"/>
      </a:lt2>
      <a:accent1>
        <a:srgbClr val="2986E2"/>
      </a:accent1>
      <a:accent2>
        <a:srgbClr val="F26529"/>
      </a:accent2>
      <a:accent3>
        <a:srgbClr val="FFF5BC"/>
      </a:accent3>
      <a:accent4>
        <a:srgbClr val="737373"/>
      </a:accent4>
      <a:accent5>
        <a:srgbClr val="B3B3A6"/>
      </a:accent5>
      <a:accent6>
        <a:srgbClr val="2875B4"/>
      </a:accent6>
      <a:hlink>
        <a:srgbClr val="00BDF2"/>
      </a:hlink>
      <a:folHlink>
        <a:srgbClr val="9BDC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1Template (16-9)" id="{5E6515F4-2CCF-3541-B2E6-BCF60BFCE92D}" vid="{4AC2FDE3-029D-3144-AB33-2E4FF9D43FC0}"/>
    </a:ext>
  </a:extLst>
</a:theme>
</file>

<file path=ppt/theme/theme13.xml><?xml version="1.0" encoding="utf-8"?>
<a:theme xmlns:a="http://schemas.openxmlformats.org/drawingml/2006/main" name="2_Custom Design">
  <a:themeElements>
    <a:clrScheme name="Custom 1">
      <a:dk1>
        <a:srgbClr val="00447C"/>
      </a:dk1>
      <a:lt1>
        <a:srgbClr val="FFFFFF"/>
      </a:lt1>
      <a:dk2>
        <a:srgbClr val="0076A9"/>
      </a:dk2>
      <a:lt2>
        <a:srgbClr val="E7E6E6"/>
      </a:lt2>
      <a:accent1>
        <a:srgbClr val="39CADA"/>
      </a:accent1>
      <a:accent2>
        <a:srgbClr val="228822"/>
      </a:accent2>
      <a:accent3>
        <a:srgbClr val="00457C"/>
      </a:accent3>
      <a:accent4>
        <a:srgbClr val="39B0FF"/>
      </a:accent4>
      <a:accent5>
        <a:srgbClr val="228822"/>
      </a:accent5>
      <a:accent6>
        <a:srgbClr val="228822"/>
      </a:accent6>
      <a:hlink>
        <a:srgbClr val="F2CE47"/>
      </a:hlink>
      <a:folHlink>
        <a:srgbClr val="39B0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CONSORTIUM">
      <a:dk1>
        <a:sysClr val="windowText" lastClr="000000"/>
      </a:dk1>
      <a:lt1>
        <a:sysClr val="window" lastClr="FFFFFF"/>
      </a:lt1>
      <a:dk2>
        <a:srgbClr val="203864"/>
      </a:dk2>
      <a:lt2>
        <a:srgbClr val="E7E6E6"/>
      </a:lt2>
      <a:accent1>
        <a:srgbClr val="123054"/>
      </a:accent1>
      <a:accent2>
        <a:srgbClr val="3D7AA5"/>
      </a:accent2>
      <a:accent3>
        <a:srgbClr val="488FBD"/>
      </a:accent3>
      <a:accent4>
        <a:srgbClr val="362960"/>
      </a:accent4>
      <a:accent5>
        <a:srgbClr val="D8D8D8"/>
      </a:accent5>
      <a:accent6>
        <a:srgbClr val="CC7B16"/>
      </a:accent6>
      <a:hlink>
        <a:srgbClr val="F7941D"/>
      </a:hlink>
      <a:folHlink>
        <a:srgbClr val="FFC43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00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rgbClr val="00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Custom Design">
  <a:themeElements>
    <a:clrScheme name="Custom 1">
      <a:dk1>
        <a:srgbClr val="00447C"/>
      </a:dk1>
      <a:lt1>
        <a:srgbClr val="FFFFFF"/>
      </a:lt1>
      <a:dk2>
        <a:srgbClr val="0076A9"/>
      </a:dk2>
      <a:lt2>
        <a:srgbClr val="E7E6E6"/>
      </a:lt2>
      <a:accent1>
        <a:srgbClr val="39CADA"/>
      </a:accent1>
      <a:accent2>
        <a:srgbClr val="228822"/>
      </a:accent2>
      <a:accent3>
        <a:srgbClr val="00457C"/>
      </a:accent3>
      <a:accent4>
        <a:srgbClr val="39B0FF"/>
      </a:accent4>
      <a:accent5>
        <a:srgbClr val="228822"/>
      </a:accent5>
      <a:accent6>
        <a:srgbClr val="228822"/>
      </a:accent6>
      <a:hlink>
        <a:srgbClr val="F2CE47"/>
      </a:hlink>
      <a:folHlink>
        <a:srgbClr val="39B0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1_Office Theme">
  <a:themeElements>
    <a:clrScheme name="Billboard v2">
      <a:dk1>
        <a:srgbClr val="333333"/>
      </a:dk1>
      <a:lt1>
        <a:srgbClr val="FFFFFF"/>
      </a:lt1>
      <a:dk2>
        <a:srgbClr val="003479"/>
      </a:dk2>
      <a:lt2>
        <a:srgbClr val="1C75BC"/>
      </a:lt2>
      <a:accent1>
        <a:srgbClr val="00A0DF"/>
      </a:accent1>
      <a:accent2>
        <a:srgbClr val="359942"/>
      </a:accent2>
      <a:accent3>
        <a:srgbClr val="6EBD44"/>
      </a:accent3>
      <a:accent4>
        <a:srgbClr val="7E2E7A"/>
      </a:accent4>
      <a:accent5>
        <a:srgbClr val="F37820"/>
      </a:accent5>
      <a:accent6>
        <a:srgbClr val="00A99D"/>
      </a:accent6>
      <a:hlink>
        <a:srgbClr val="1C75BC"/>
      </a:hlink>
      <a:folHlink>
        <a:srgbClr val="333333"/>
      </a:folHlink>
    </a:clrScheme>
    <a:fontScheme name="Janssen">
      <a:majorFont>
        <a:latin typeface="Open Sans Semi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5_Office Theme">
  <a:themeElements>
    <a:clrScheme name="Billboard v2">
      <a:dk1>
        <a:srgbClr val="333333"/>
      </a:dk1>
      <a:lt1>
        <a:srgbClr val="FFFFFF"/>
      </a:lt1>
      <a:dk2>
        <a:srgbClr val="003479"/>
      </a:dk2>
      <a:lt2>
        <a:srgbClr val="1C75BC"/>
      </a:lt2>
      <a:accent1>
        <a:srgbClr val="00A0DF"/>
      </a:accent1>
      <a:accent2>
        <a:srgbClr val="359942"/>
      </a:accent2>
      <a:accent3>
        <a:srgbClr val="6EBD44"/>
      </a:accent3>
      <a:accent4>
        <a:srgbClr val="7E2E7A"/>
      </a:accent4>
      <a:accent5>
        <a:srgbClr val="F37820"/>
      </a:accent5>
      <a:accent6>
        <a:srgbClr val="00A99D"/>
      </a:accent6>
      <a:hlink>
        <a:srgbClr val="1C75BC"/>
      </a:hlink>
      <a:folHlink>
        <a:srgbClr val="333333"/>
      </a:folHlink>
    </a:clrScheme>
    <a:fontScheme name="Janssen">
      <a:majorFont>
        <a:latin typeface="Open Sans Semi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CCC ppt slide template 2018 VER2" id="{8B87043E-9184-C842-8FD9-A3D184D34173}" vid="{595D5CD3-651A-2A4D-A938-4EAAE7D1A948}"/>
    </a:ext>
  </a:ext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B8DBC3-474E-4930-8420-5FF857208362}">
  <ds:schemaRefs>
    <ds:schemaRef ds:uri="http://schemas.microsoft.com/sharepoint/v3/contenttype/forms"/>
  </ds:schemaRefs>
</ds:datastoreItem>
</file>

<file path=customXml/itemProps2.xml><?xml version="1.0" encoding="utf-8"?>
<ds:datastoreItem xmlns:ds="http://schemas.openxmlformats.org/officeDocument/2006/customXml" ds:itemID="{BB906E60-B744-42E0-9AC5-8781C5849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63813</TotalTime>
  <Words>12708</Words>
  <Application>Microsoft Office PowerPoint</Application>
  <PresentationFormat>Widescreen</PresentationFormat>
  <Paragraphs>2198</Paragraphs>
  <Slides>164</Slides>
  <Notes>57</Notes>
  <HiddenSlides>0</HiddenSlides>
  <MMClips>0</MMClips>
  <ScaleCrop>false</ScaleCrop>
  <HeadingPairs>
    <vt:vector size="4" baseType="variant">
      <vt:variant>
        <vt:lpstr>Theme</vt:lpstr>
      </vt:variant>
      <vt:variant>
        <vt:i4>25</vt:i4>
      </vt:variant>
      <vt:variant>
        <vt:lpstr>Slide Titles</vt:lpstr>
      </vt:variant>
      <vt:variant>
        <vt:i4>164</vt:i4>
      </vt:variant>
    </vt:vector>
  </HeadingPairs>
  <TitlesOfParts>
    <vt:vector size="189" baseType="lpstr">
      <vt:lpstr>1_Default Design</vt:lpstr>
      <vt:lpstr>5_Default Design</vt:lpstr>
      <vt:lpstr>7_Default Design</vt:lpstr>
      <vt:lpstr>4_Default Design</vt:lpstr>
      <vt:lpstr>6_Default Design</vt:lpstr>
      <vt:lpstr>Blank Presentation</vt:lpstr>
      <vt:lpstr>3_Default Design</vt:lpstr>
      <vt:lpstr>2_Office Theme</vt:lpstr>
      <vt:lpstr>Office Theme</vt:lpstr>
      <vt:lpstr>3_Office Theme</vt:lpstr>
      <vt:lpstr>8_Default Design</vt:lpstr>
      <vt:lpstr>Slide1Template (16-9)</vt:lpstr>
      <vt:lpstr>2_Custom Design</vt:lpstr>
      <vt:lpstr>1_Office Theme</vt:lpstr>
      <vt:lpstr>4_Office Theme</vt:lpstr>
      <vt:lpstr>6_Office Theme</vt:lpstr>
      <vt:lpstr>9_Default Design</vt:lpstr>
      <vt:lpstr>8_Office Theme</vt:lpstr>
      <vt:lpstr>3_Custom Design</vt:lpstr>
      <vt:lpstr>7_Office Theme</vt:lpstr>
      <vt:lpstr>9_Office Theme</vt:lpstr>
      <vt:lpstr>11_Office Theme</vt:lpstr>
      <vt:lpstr>12_Office Theme</vt:lpstr>
      <vt:lpstr>5_Office Theme</vt:lpstr>
      <vt:lpstr>10_Default Design</vt:lpstr>
      <vt:lpstr>Consensus or Controversy? Clinical Investigators  Provide Perspectives on the Current and Future  Management of Urothelial Bladder Cancer</vt:lpstr>
      <vt:lpstr>Faculty</vt:lpstr>
      <vt:lpstr>Dr Milowsky — Disclosures Faculty</vt:lpstr>
      <vt:lpstr>Dr O'Donnell — Disclosures Faculty</vt:lpstr>
      <vt:lpstr>Dr Rosenberg — Disclosures Faculty</vt:lpstr>
      <vt:lpstr>Dr Siefker-Radtke — Disclosures Faculty</vt:lpstr>
      <vt:lpstr>Dr Yu — Disclosures Moderator</vt:lpstr>
      <vt:lpstr>Dr Friedlander — Disclosures Survey Participant</vt:lpstr>
      <vt:lpstr>Dr Plimack — Disclosures Survey Participant</vt:lpstr>
      <vt:lpstr>Dr Sharma — Disclosures Video Participant</vt:lpstr>
      <vt:lpstr>Commercial Support</vt:lpstr>
      <vt:lpstr>PowerPoint Presentation</vt:lpstr>
      <vt:lpstr>Agenda</vt:lpstr>
      <vt:lpstr>PowerPoint Presentation</vt:lpstr>
      <vt:lpstr>MODULE 1: Role of Anti-PD-1/PD-L1 Antibodies in Therapy for Nonmetastatic Urothelial Bladder Cancer (UBC) – Dr Milowsky </vt:lpstr>
      <vt:lpstr>Consulting Faculty Questions</vt:lpstr>
      <vt:lpstr>QUESTIONS FOR THE FACULTY </vt:lpstr>
      <vt:lpstr>Consulting Faculty Questions</vt:lpstr>
      <vt:lpstr>QUESTIONS FOR THE FACULTY </vt:lpstr>
      <vt:lpstr>For a 65-year-old patient who receives neoadjuvant chemotherapy for MIBC and undergoes cystectomy, in general how do presence or absence of residual disease and PD-L1 status affect your decision whether the patient should receive postoperative adjuvant immunotherapy and which immunotherapy to administer? For how long do you generally administer adjuvant nivolumab?</vt:lpstr>
      <vt:lpstr>Please describe the last patient in your practice diagnosed with muscle-invasive bladder cancer (MIBC) who received adjuvant nivolumab after neoadjuvant therapy and surgery.</vt:lpstr>
      <vt:lpstr>PowerPoint Presentation</vt:lpstr>
      <vt:lpstr>KEYNOTE-057: Single-Arm, Open-Label Phase 2 Study (NCT02625961)</vt:lpstr>
      <vt:lpstr>KEYNOTE-057 Cohort A &amp; B Results </vt:lpstr>
      <vt:lpstr>Ongoing phase III trials of anti-PD-(L)1 plus BCG in BCG-naïve NMIBC</vt:lpstr>
      <vt:lpstr>POTOMAC: Phase III Study of Durvalumab with BCG versus  BCG Alone for High-Risk, BCG-Naïve NMIBC</vt:lpstr>
      <vt:lpstr>ALBAN: Phase III Trial of Atezolizumab with BCG versus BCG Alone  for BCG-Naïve, High-Risk NMIBC</vt:lpstr>
      <vt:lpstr>KEYNOTE-676 – Phase III trial of pembrolizumab plus BCG versus BCG monotherapy in patients with persistent/recurrent high-risk NMIBC after BCG induction</vt:lpstr>
      <vt:lpstr>Neoadjuvant ICI in patients with MIBC</vt:lpstr>
      <vt:lpstr>PowerPoint Presentation</vt:lpstr>
      <vt:lpstr>PowerPoint Presentation</vt:lpstr>
      <vt:lpstr>Ongoing Phase III studies – ICI + chemo</vt:lpstr>
      <vt:lpstr>ICI plus EV</vt:lpstr>
      <vt:lpstr>Adjuvant trials with PD-1/L1 inhibitors</vt:lpstr>
      <vt:lpstr>CheckMate 274</vt:lpstr>
      <vt:lpstr>Baseline characteristics</vt:lpstr>
      <vt:lpstr>Disease-free survival</vt:lpstr>
      <vt:lpstr>Disease-free survival </vt:lpstr>
      <vt:lpstr>Safety</vt:lpstr>
      <vt:lpstr>A031501 AMBASSADOR: Study Design</vt:lpstr>
      <vt:lpstr>A031501 AMBASSADOR: Disease-Free Survival</vt:lpstr>
      <vt:lpstr>A031501 AMBASSADOR: Overall Survival (interim)</vt:lpstr>
      <vt:lpstr>A031501 AMBASSADOR: Safety Summary</vt:lpstr>
      <vt:lpstr>Phase III trial of concurrent chemoradiation with or without atezolizumab for localized MIBC: SWOG/NRG Intergroup Trial (S1806) (NCT03775265)</vt:lpstr>
      <vt:lpstr>Conclusion</vt:lpstr>
      <vt:lpstr>MODULE 2: Other Novel Strategies Under Investigation  for Nonmetastatic UBC – Dr O’Donnell</vt:lpstr>
      <vt:lpstr>Consulting Faculty Questions</vt:lpstr>
      <vt:lpstr>QUESTIONS FOR THE FACULTY </vt:lpstr>
      <vt:lpstr>Consulting Faculty Questions</vt:lpstr>
      <vt:lpstr>QUESTIONS FOR THE FACULTY </vt:lpstr>
      <vt:lpstr>Please describe the last patient in your practice with localized UBC (muscle invasive or not muscle invasive) who was enrolled on a clinical trial.</vt:lpstr>
      <vt:lpstr>Based on your personal clinical experience and/or knowledge of available data, what is your global perspective on the overall efficacy and tolerability of the  TAR-200 delivery system?</vt:lpstr>
      <vt:lpstr>Other Novel Strategies Under Investigation for Nonmetastatic Urothelial Bladder Cancer (UBC) </vt:lpstr>
      <vt:lpstr>Intravesical Depot Delivery System</vt:lpstr>
      <vt:lpstr>PowerPoint Presentation</vt:lpstr>
      <vt:lpstr>SunRISe-1: TAR-200 in NMIBC</vt:lpstr>
      <vt:lpstr>TAR-200 Intravesical Results</vt:lpstr>
      <vt:lpstr>Duration of Response – TAR-200</vt:lpstr>
      <vt:lpstr>SunRISe-3: TAR-200 +/- Cetrelimab vs BCG</vt:lpstr>
      <vt:lpstr>TAR-200 + Cetrelimab vs Cetrelimab Alone as Neoadjuvant Therapy in MIBC</vt:lpstr>
      <vt:lpstr>TAR-200 + Cetrelimab vs ChemoRT in MIBC</vt:lpstr>
      <vt:lpstr>TAR-210: Erdafitinib Intravesical Delivery System in FGFR-Altered NMIBC</vt:lpstr>
      <vt:lpstr>TAR-210: Erdafitinib-RIS Results (NMIBC)</vt:lpstr>
      <vt:lpstr>Sustained Urinary Erdafitinib Release Over 90 Days, with Low Systemic Exposure</vt:lpstr>
      <vt:lpstr>Intravesical Enfortumab Vedotin</vt:lpstr>
      <vt:lpstr>Select Ongoing Trials Evaluating Other Novel Therapies for Patients with High-Risk NMIBC</vt:lpstr>
      <vt:lpstr>Summary</vt:lpstr>
      <vt:lpstr>MODULE 3: Front-Line Treatment for  Metastatic UBC (mUBC) – Dr Rosenberg</vt:lpstr>
      <vt:lpstr>Consulting Faculty Questions</vt:lpstr>
      <vt:lpstr>QUESTIONS FOR THE FACULTY </vt:lpstr>
      <vt:lpstr>Consulting Faculty Questions</vt:lpstr>
      <vt:lpstr>QUESTIONS FOR THE FACULTY </vt:lpstr>
      <vt:lpstr>Please describe the last patient in your practice who received enfortumab vedotin/pembrolizumab as first-line treatment for metastatic UBC.</vt:lpstr>
      <vt:lpstr>In general, what is your preferred first-line treatment regimen for an 80-year-old patient with metastatic UBC who has received no prior systemic therapy and is not a candidate for cisplatin? Does PD-L1 level affect your decision-making? </vt:lpstr>
      <vt:lpstr>In general, what is your preferred first-line treatment regimen for an 80-year-old patient with metastatic UBC who has received no prior systemic therapy and is not a candidate for cisplatin or carboplatin? Does PD-L1 level affect your decision-making? </vt:lpstr>
      <vt:lpstr>First-line and maintenance therapy for metastatic urothelial cancer</vt:lpstr>
      <vt:lpstr>PowerPoint Presentation</vt:lpstr>
      <vt:lpstr>JAVELIN Bladder100 trial: Longer term follow-up (≥ 2 years) confirms initial data</vt:lpstr>
      <vt:lpstr>JAVELIN Bladder100 trial: Overall, outcomes favor avelumab no matter prior chemo response</vt:lpstr>
      <vt:lpstr>PowerPoint Presentation</vt:lpstr>
      <vt:lpstr>EV-103 Cohort K: EV +/- pembrolizumab</vt:lpstr>
      <vt:lpstr>EV-302/KEYNOTE-A39 (NCT04223856)</vt:lpstr>
      <vt:lpstr>EV-302: Progression-Free Survival per BICR</vt:lpstr>
      <vt:lpstr>EV-302: Overall Survival</vt:lpstr>
      <vt:lpstr>EV-302: Confirmed Overall Response per BICR</vt:lpstr>
      <vt:lpstr>EV-302: Treatment-Related Adverse Events </vt:lpstr>
      <vt:lpstr>EV-302: Conclusions</vt:lpstr>
      <vt:lpstr>CheckMate901: two phase 3 trials of immune checkpoint blockade </vt:lpstr>
      <vt:lpstr>CheckMate 901: Study design </vt:lpstr>
      <vt:lpstr>CheckMate 901: OS (primary endpoint)</vt:lpstr>
      <vt:lpstr>CheckMate 901: PFS per BICR (primary endpoint)</vt:lpstr>
      <vt:lpstr>CheckMate 901: Objective response outcomes</vt:lpstr>
      <vt:lpstr>CheckMate 901: Treatment-related AEs in all treated patients</vt:lpstr>
      <vt:lpstr>CheckMate 901: Nivolumab + GC</vt:lpstr>
      <vt:lpstr>NORSE Phase 2 Study Design: 1st line cisplatin ineligible mUC with FGFR3 alterations</vt:lpstr>
      <vt:lpstr>NORSE: ORR of 44% and 55% Was Observed With Erdafitinib and Erdafitinib Plus Cetrelimab, Respectively</vt:lpstr>
      <vt:lpstr>NORSE: Longer PFS and OS provocative with combination therapy</vt:lpstr>
      <vt:lpstr>First-line therapy for la/mUC is changing finally!</vt:lpstr>
      <vt:lpstr>MODULE 4: Emerging Role of HER2-Targeted Therapy for mUBC – Dr Yu</vt:lpstr>
      <vt:lpstr>Consulting Faculty Questions</vt:lpstr>
      <vt:lpstr>QUESTIONS FOR THE FACULTY </vt:lpstr>
      <vt:lpstr>Consulting Faculty Questions</vt:lpstr>
      <vt:lpstr>QUESTIONS FOR THE FACULTY </vt:lpstr>
      <vt:lpstr>Please describe a patient in your practice with HER2-positive metastatic UBC who received trastuzumab deruxtecan (T-DXd).</vt:lpstr>
      <vt:lpstr>Have you offered or would you offer HER2-targeted therapy to your patients with HER2-positive metastatic UBC outside of a protocol setting?</vt:lpstr>
      <vt:lpstr>Should HER2 testing be ordered for patients with metastatic UBC?</vt:lpstr>
      <vt:lpstr>Regulatory and reimbursement issues aside, in which line of therapy would you generally offer targeted treatment to a patient with HER2-positive metastatic UBC?</vt:lpstr>
      <vt:lpstr>Based on your personal clinical experience and/or knowledge of available data, for each of the following agents please estimate the chance that a patient will experience toxicity during treatment that will require withholding administration. What is the primary toxicity patients experience that leads to withholding this drug?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FDA Grants Accelerated Approval to Trastuzumab Deruxtecan for Unresectable or Metastatic HER2-Positive Solid Tumors Press Release: April 5, 2024</vt:lpstr>
      <vt:lpstr>MODULE 5: Selection and Sequencing of Therapy for  Relapsed/Refractory mUBC – Dr Siefker-Radtke</vt:lpstr>
      <vt:lpstr>Consulting Faculty Questions</vt:lpstr>
      <vt:lpstr>QUESTIONS FOR THE FACULTY </vt:lpstr>
      <vt:lpstr>Consulting Faculty Questions</vt:lpstr>
      <vt:lpstr>QUESTIONS FOR THE FACULTY </vt:lpstr>
      <vt:lpstr>Please describe the last patient in your practice who received erdafitinib for metastatic UBC. What side effects, if any, did the patient experience? How much benefit, if any, did the patient derive from treatment?</vt:lpstr>
      <vt:lpstr>What would you generally recommend as third-line therapy for a 65-year-old patient with FGFR-mutated metastatic UBC whose disease had progressed on first-line pembrolizumab and second-line enfortumab vedotin? </vt:lpstr>
      <vt:lpstr>Is it reasonable to refer patients about to receive enfortumab vedotin or erdafitinib to an optometrist rather than an ophthalmologist prior to commencing therapy?</vt:lpstr>
      <vt:lpstr>How would you generally sequence erdafitinib, enfortumab vedotin and sacituzumab govitecan for a patient with metastatic UBC who is eligible to receive all 3?</vt:lpstr>
      <vt:lpstr>In general, when you administer erdafitinib, do you preemptively prescribe a steroid mouthwash for the prevention of treatment-related stomatitis?</vt:lpstr>
      <vt:lpstr>Selection and Sequencing: Optimizing Therapy for Relapsed/Refractory Metastatic Urothelial Cancer</vt:lpstr>
      <vt:lpstr>Choosing a good Target</vt:lpstr>
      <vt:lpstr>PowerPoint Presentation</vt:lpstr>
      <vt:lpstr>PowerPoint Presentation</vt:lpstr>
      <vt:lpstr>PowerPoint Presentation</vt:lpstr>
      <vt:lpstr>PowerPoint Presentation</vt:lpstr>
      <vt:lpstr>Enfortumab Vedotin </vt:lpstr>
      <vt:lpstr>EV-301 Open-Label Phase 3 Trial Design</vt:lpstr>
      <vt:lpstr>PowerPoint Presentation</vt:lpstr>
      <vt:lpstr>PowerPoint Presentation</vt:lpstr>
      <vt:lpstr>PowerPoint Presentation</vt:lpstr>
      <vt:lpstr>Metabolism of Enfortumab Vedotin</vt:lpstr>
      <vt:lpstr>Monitoring Caveats</vt:lpstr>
      <vt:lpstr>PowerPoint Presentation</vt:lpstr>
      <vt:lpstr>Sacituzumab Govitecan (SG)</vt:lpstr>
      <vt:lpstr>TROPHY-U-01 Cohort 1: Phase II Study of Sacituzumab Govitecan for mUC That Progressed After Platinum Chemotherapy and a Checkpoint Inhibitor</vt:lpstr>
      <vt:lpstr>TROPHY-U-01 Cohort 1: Phase II Study of Sacituzumab Govitecan for mUC That Progressed After Platinum Chemotherapy and a Checkpoint Inhibitor (cont.)</vt:lpstr>
      <vt:lpstr>TROPHY-U-01 Cohort 1: Phase II Study of Sacituzumab Govitecan for mUC That Progressed After Platinum Chemotherapy and a Checkpoint Inhibitor (cont.)</vt:lpstr>
      <vt:lpstr>PowerPoint Presentation</vt:lpstr>
      <vt:lpstr>Phase 3 THOR Study: Erdafitinib Versus Chemotherapy of Choice in Patients With Advanced Urothelial Cancer and Select FGFR Aberrations</vt:lpstr>
      <vt:lpstr>PowerPoint Presentation</vt:lpstr>
      <vt:lpstr>The Safety Profiles Were Consistent With the Known Profiles of Erdafitinib and Chemotherapy (2/2)</vt:lpstr>
      <vt:lpstr>PowerPoint Presentation</vt:lpstr>
      <vt:lpstr>Phase 3 THOR Study: Erdafitinib Versus Pembrolizumab in Patients With Metastatic Urothelial Carcinoma and Select FGFR Alterations</vt:lpstr>
      <vt:lpstr>ORR: 40.0% With Erdafitinib and 21.6% With Pembrolizumab</vt:lpstr>
      <vt:lpstr>No Significant Difference Was Found in Overall Survival  Between Erdafitinib and Pembrolizumab </vt:lpstr>
      <vt:lpstr>PowerPoint Presentation</vt:lpstr>
      <vt:lpstr>PowerPoint Presentation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7653</cp:revision>
  <cp:lastPrinted>2020-08-04T16:05:31Z</cp:lastPrinted>
  <dcterms:created xsi:type="dcterms:W3CDTF">2013-03-19T19:50:02Z</dcterms:created>
  <dcterms:modified xsi:type="dcterms:W3CDTF">2024-04-11T16:45:11Z</dcterms:modified>
  <cp:category/>
</cp:coreProperties>
</file>